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68" r:id="rId3"/>
  </p:sldMasterIdLst>
  <p:notesMasterIdLst>
    <p:notesMasterId r:id="rId12"/>
  </p:notesMasterIdLst>
  <p:sldIdLst>
    <p:sldId id="907" r:id="rId4"/>
    <p:sldId id="971" r:id="rId5"/>
    <p:sldId id="996" r:id="rId6"/>
    <p:sldId id="998" r:id="rId7"/>
    <p:sldId id="999" r:id="rId8"/>
    <p:sldId id="973" r:id="rId9"/>
    <p:sldId id="991" r:id="rId10"/>
    <p:sldId id="982" r:id="rId11"/>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B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90"/>
    <p:restoredTop sz="81729" autoAdjust="0"/>
  </p:normalViewPr>
  <p:slideViewPr>
    <p:cSldViewPr snapToGrid="0" snapToObjects="1">
      <p:cViewPr varScale="1">
        <p:scale>
          <a:sx n="77" d="100"/>
          <a:sy n="77" d="100"/>
        </p:scale>
        <p:origin x="584" y="17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7A725-1D93-BA4C-BA73-2F0CA097A97E}" type="datetimeFigureOut">
              <a:rPr lang="en-US" smtClean="0"/>
              <a:t>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14193-C234-9146-80F4-FE4308AB464B}" type="slidenum">
              <a:rPr lang="en-US" smtClean="0"/>
              <a:t>‹#›</a:t>
            </a:fld>
            <a:endParaRPr lang="en-US"/>
          </a:p>
        </p:txBody>
      </p:sp>
    </p:spTree>
    <p:extLst>
      <p:ext uri="{BB962C8B-B14F-4D97-AF65-F5344CB8AC3E}">
        <p14:creationId xmlns:p14="http://schemas.microsoft.com/office/powerpoint/2010/main" val="424458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Intros – anyone who didn’t have a chance to introduce last week – Name, Health Center, Role, One thing that has changed about my life since the global pandemic</a:t>
            </a:r>
          </a:p>
          <a:p>
            <a:r>
              <a:rPr lang="en-US" dirty="0"/>
              <a:t>Intro to the forum – Review of feedback from last week</a:t>
            </a:r>
          </a:p>
          <a:p>
            <a:r>
              <a:rPr lang="en-US" dirty="0"/>
              <a:t>Format for today involves brief didactic content and space for discussion. This format is amendable, and we encourage feedback. If it would be helpful to make space, for instance, for case discussions, please feel free to convey that.</a:t>
            </a:r>
          </a:p>
          <a:p>
            <a:r>
              <a:rPr lang="en-US" dirty="0"/>
              <a:t>Other important things to be mindful of:</a:t>
            </a:r>
          </a:p>
          <a:p>
            <a:r>
              <a:rPr lang="en-US" dirty="0"/>
              <a:t>	Make yourself comfortable. If you need to move/stretch/walk around out to take care of yourself, please do so.</a:t>
            </a:r>
          </a:p>
          <a:p>
            <a:r>
              <a:rPr lang="en-US" dirty="0"/>
              <a:t>	Minimize distractions. Mute mic when you aren’t speaking.</a:t>
            </a:r>
          </a:p>
          <a:p>
            <a:r>
              <a:rPr lang="en-US" dirty="0"/>
              <a:t>	We want to see and hear you! Please use video and participate! Also, feel free to use the chat box if that is more comfortable. Don’t hesitate to jump in with questions or comments during didactic portions.</a:t>
            </a:r>
          </a:p>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2</a:t>
            </a:fld>
            <a:endParaRPr lang="en-US"/>
          </a:p>
        </p:txBody>
      </p:sp>
    </p:spTree>
    <p:extLst>
      <p:ext uri="{BB962C8B-B14F-4D97-AF65-F5344CB8AC3E}">
        <p14:creationId xmlns:p14="http://schemas.microsoft.com/office/powerpoint/2010/main" val="384628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keep a running queue, and there will never be enough time, but we will be mindful of the topics that folks want to address and make space for them over the course of the Learning Community</a:t>
            </a:r>
          </a:p>
        </p:txBody>
      </p:sp>
      <p:sp>
        <p:nvSpPr>
          <p:cNvPr id="4" name="Slide Number Placeholder 3"/>
          <p:cNvSpPr>
            <a:spLocks noGrp="1"/>
          </p:cNvSpPr>
          <p:nvPr>
            <p:ph type="sldNum" sz="quarter" idx="5"/>
          </p:nvPr>
        </p:nvSpPr>
        <p:spPr/>
        <p:txBody>
          <a:bodyPr/>
          <a:lstStyle/>
          <a:p>
            <a:fld id="{FF714193-C234-9146-80F4-FE4308AB464B}" type="slidenum">
              <a:rPr lang="en-US" smtClean="0"/>
              <a:t>3</a:t>
            </a:fld>
            <a:endParaRPr lang="en-US"/>
          </a:p>
        </p:txBody>
      </p:sp>
    </p:spTree>
    <p:extLst>
      <p:ext uri="{BB962C8B-B14F-4D97-AF65-F5344CB8AC3E}">
        <p14:creationId xmlns:p14="http://schemas.microsoft.com/office/powerpoint/2010/main" val="277223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4</a:t>
            </a:fld>
            <a:endParaRPr lang="en-US"/>
          </a:p>
        </p:txBody>
      </p:sp>
    </p:spTree>
    <p:extLst>
      <p:ext uri="{BB962C8B-B14F-4D97-AF65-F5344CB8AC3E}">
        <p14:creationId xmlns:p14="http://schemas.microsoft.com/office/powerpoint/2010/main" val="31345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5</a:t>
            </a:fld>
            <a:endParaRPr lang="en-US"/>
          </a:p>
        </p:txBody>
      </p:sp>
    </p:spTree>
    <p:extLst>
      <p:ext uri="{BB962C8B-B14F-4D97-AF65-F5344CB8AC3E}">
        <p14:creationId xmlns:p14="http://schemas.microsoft.com/office/powerpoint/2010/main" val="170486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 for TEAM UP? For each other?</a:t>
            </a:r>
          </a:p>
          <a:p>
            <a:endParaRPr lang="en-US" dirty="0"/>
          </a:p>
          <a:p>
            <a:r>
              <a:rPr lang="en-US" dirty="0"/>
              <a:t>What resources do you want to share with your colleagues today that may help through this period?</a:t>
            </a:r>
          </a:p>
          <a:p>
            <a:endParaRPr lang="en-US" dirty="0"/>
          </a:p>
          <a:p>
            <a:r>
              <a:rPr lang="en-US" dirty="0"/>
              <a:t>What would you like to see more of in these forums? We will follow up with a survey to best tailor these activities to your needs.</a:t>
            </a:r>
          </a:p>
        </p:txBody>
      </p:sp>
      <p:sp>
        <p:nvSpPr>
          <p:cNvPr id="4" name="Slide Number Placeholder 3"/>
          <p:cNvSpPr>
            <a:spLocks noGrp="1"/>
          </p:cNvSpPr>
          <p:nvPr>
            <p:ph type="sldNum" sz="quarter" idx="5"/>
          </p:nvPr>
        </p:nvSpPr>
        <p:spPr/>
        <p:txBody>
          <a:bodyPr/>
          <a:lstStyle/>
          <a:p>
            <a:fld id="{FF714193-C234-9146-80F4-FE4308AB464B}" type="slidenum">
              <a:rPr lang="en-US" smtClean="0"/>
              <a:t>6</a:t>
            </a:fld>
            <a:endParaRPr lang="en-US"/>
          </a:p>
        </p:txBody>
      </p:sp>
    </p:spTree>
    <p:extLst>
      <p:ext uri="{BB962C8B-B14F-4D97-AF65-F5344CB8AC3E}">
        <p14:creationId xmlns:p14="http://schemas.microsoft.com/office/powerpoint/2010/main" val="261324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7</a:t>
            </a:fld>
            <a:endParaRPr lang="en-US"/>
          </a:p>
        </p:txBody>
      </p:sp>
    </p:spTree>
    <p:extLst>
      <p:ext uri="{BB962C8B-B14F-4D97-AF65-F5344CB8AC3E}">
        <p14:creationId xmlns:p14="http://schemas.microsoft.com/office/powerpoint/2010/main" val="990532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43829C-1123-574A-9978-D272BF0E2B91}"/>
              </a:ext>
            </a:extLst>
          </p:cNvPr>
          <p:cNvSpPr>
            <a:spLocks noGrp="1"/>
          </p:cNvSpPr>
          <p:nvPr>
            <p:ph type="pic" sz="quarter" idx="10"/>
          </p:nvPr>
        </p:nvSpPr>
        <p:spPr>
          <a:xfrm>
            <a:off x="0" y="-1"/>
            <a:ext cx="3598606" cy="6401117"/>
          </a:xfrm>
        </p:spPr>
        <p:txBody>
          <a:bodyPr/>
          <a:lstStyle/>
          <a:p>
            <a:r>
              <a:rPr lang="en-US"/>
              <a:t>Click icon to add picture</a:t>
            </a:r>
          </a:p>
        </p:txBody>
      </p:sp>
      <p:sp>
        <p:nvSpPr>
          <p:cNvPr id="6" name="Rectangle 5">
            <a:extLst>
              <a:ext uri="{FF2B5EF4-FFF2-40B4-BE49-F238E27FC236}">
                <a16:creationId xmlns:a16="http://schemas.microsoft.com/office/drawing/2014/main" id="{C9BC2AE3-015E-1D4B-BD88-11F3CF77B7ED}"/>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Text Placeholder 13">
            <a:extLst>
              <a:ext uri="{FF2B5EF4-FFF2-40B4-BE49-F238E27FC236}">
                <a16:creationId xmlns:a16="http://schemas.microsoft.com/office/drawing/2014/main" id="{17A84572-A17C-8749-9383-26CE690FBC28}"/>
              </a:ext>
            </a:extLst>
          </p:cNvPr>
          <p:cNvSpPr>
            <a:spLocks noGrp="1"/>
          </p:cNvSpPr>
          <p:nvPr>
            <p:ph type="body" sz="quarter" idx="11" hasCustomPrompt="1"/>
          </p:nvPr>
        </p:nvSpPr>
        <p:spPr>
          <a:xfrm>
            <a:off x="4326551" y="4618839"/>
            <a:ext cx="4188184" cy="480131"/>
          </a:xfrm>
        </p:spPr>
        <p:txBody>
          <a:bodyPr wrap="square">
            <a:spAutoFit/>
          </a:bodyPr>
          <a:lstStyle/>
          <a:p>
            <a:pPr lvl="0"/>
            <a:r>
              <a:rPr lang="en-US" dirty="0"/>
              <a:t>Presentation Title</a:t>
            </a:r>
          </a:p>
        </p:txBody>
      </p:sp>
      <p:sp>
        <p:nvSpPr>
          <p:cNvPr id="15" name="Text Placeholder 13">
            <a:extLst>
              <a:ext uri="{FF2B5EF4-FFF2-40B4-BE49-F238E27FC236}">
                <a16:creationId xmlns:a16="http://schemas.microsoft.com/office/drawing/2014/main" id="{F39EB222-6F06-2B40-B944-E12B6E6BC1B9}"/>
              </a:ext>
            </a:extLst>
          </p:cNvPr>
          <p:cNvSpPr>
            <a:spLocks noGrp="1"/>
          </p:cNvSpPr>
          <p:nvPr>
            <p:ph type="body" sz="quarter" idx="12" hasCustomPrompt="1"/>
          </p:nvPr>
        </p:nvSpPr>
        <p:spPr>
          <a:xfrm>
            <a:off x="4326551" y="5328546"/>
            <a:ext cx="4188184" cy="480131"/>
          </a:xfrm>
        </p:spPr>
        <p:txBody>
          <a:bodyPr wrap="square">
            <a:spAutoFit/>
          </a:bodyPr>
          <a:lstStyle/>
          <a:p>
            <a:pPr lvl="0"/>
            <a:r>
              <a:rPr lang="en-US" dirty="0"/>
              <a:t>Date</a:t>
            </a:r>
          </a:p>
        </p:txBody>
      </p:sp>
      <p:sp>
        <p:nvSpPr>
          <p:cNvPr id="2" name="TextBox 1">
            <a:extLst>
              <a:ext uri="{FF2B5EF4-FFF2-40B4-BE49-F238E27FC236}">
                <a16:creationId xmlns:a16="http://schemas.microsoft.com/office/drawing/2014/main" id="{D48F667F-E7FA-3A48-B58D-853F6A87C68A}"/>
              </a:ext>
            </a:extLst>
          </p:cNvPr>
          <p:cNvSpPr txBox="1"/>
          <p:nvPr userDrawn="1"/>
        </p:nvSpPr>
        <p:spPr>
          <a:xfrm>
            <a:off x="4326551" y="201527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0A6AABE-02C9-5540-80AA-5431230908BB}"/>
              </a:ext>
            </a:extLst>
          </p:cNvPr>
          <p:cNvPicPr>
            <a:picLocks noChangeAspect="1"/>
          </p:cNvPicPr>
          <p:nvPr userDrawn="1"/>
        </p:nvPicPr>
        <p:blipFill>
          <a:blip r:embed="rId2"/>
          <a:stretch>
            <a:fillRect/>
          </a:stretch>
        </p:blipFill>
        <p:spPr>
          <a:xfrm>
            <a:off x="7741835" y="6460711"/>
            <a:ext cx="749315" cy="320040"/>
          </a:xfrm>
          <a:prstGeom prst="rect">
            <a:avLst/>
          </a:prstGeom>
        </p:spPr>
      </p:pic>
      <p:sp>
        <p:nvSpPr>
          <p:cNvPr id="10" name="Slide Number Placeholder 4">
            <a:extLst>
              <a:ext uri="{FF2B5EF4-FFF2-40B4-BE49-F238E27FC236}">
                <a16:creationId xmlns:a16="http://schemas.microsoft.com/office/drawing/2014/main" id="{0EB561AC-9A48-8043-94D8-7942CB430EBA}"/>
              </a:ext>
            </a:extLst>
          </p:cNvPr>
          <p:cNvSpPr>
            <a:spLocks noGrp="1"/>
          </p:cNvSpPr>
          <p:nvPr>
            <p:ph type="sldNum" sz="quarter" idx="13"/>
          </p:nvPr>
        </p:nvSpPr>
        <p:spPr>
          <a:xfrm>
            <a:off x="8607287" y="6446996"/>
            <a:ext cx="387626" cy="365125"/>
          </a:xfrm>
        </p:spPr>
        <p:txBody>
          <a:bodyPr/>
          <a:lstStyle/>
          <a:p>
            <a:fld id="{93A1D67B-7CA1-334D-A44F-A5E3B87A6587}" type="slidenum">
              <a:rPr lang="en-US" smtClean="0"/>
              <a:t>‹#›</a:t>
            </a:fld>
            <a:endParaRPr lang="en-US"/>
          </a:p>
        </p:txBody>
      </p:sp>
      <p:pic>
        <p:nvPicPr>
          <p:cNvPr id="11" name="Picture 10">
            <a:extLst>
              <a:ext uri="{FF2B5EF4-FFF2-40B4-BE49-F238E27FC236}">
                <a16:creationId xmlns:a16="http://schemas.microsoft.com/office/drawing/2014/main" id="{3BC25DFF-B743-7B4E-922F-B35CAB36AE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7665" y="815029"/>
            <a:ext cx="2854537" cy="904028"/>
          </a:xfrm>
          <a:prstGeom prst="rect">
            <a:avLst/>
          </a:prstGeom>
        </p:spPr>
      </p:pic>
    </p:spTree>
    <p:extLst>
      <p:ext uri="{BB962C8B-B14F-4D97-AF65-F5344CB8AC3E}">
        <p14:creationId xmlns:p14="http://schemas.microsoft.com/office/powerpoint/2010/main" val="324174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Health Centers)">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4921C829-94D8-4A4C-AC46-8D59AF79289D}"/>
              </a:ext>
            </a:extLst>
          </p:cNvPr>
          <p:cNvSpPr/>
          <p:nvPr userDrawn="1"/>
        </p:nvSpPr>
        <p:spPr>
          <a:xfrm>
            <a:off x="0" y="0"/>
            <a:ext cx="9144000" cy="6858000"/>
          </a:xfrm>
          <a:prstGeom prst="frame">
            <a:avLst>
              <a:gd name="adj1" fmla="val 1747"/>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FECE2A30-BCE1-2C40-94E7-A951DD255FD8}"/>
              </a:ext>
            </a:extLst>
          </p:cNvPr>
          <p:cNvCxnSpPr/>
          <p:nvPr userDrawn="1"/>
        </p:nvCxnSpPr>
        <p:spPr>
          <a:xfrm>
            <a:off x="4572000" y="2834640"/>
            <a:ext cx="0" cy="118872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Picture Placeholder 7">
            <a:extLst>
              <a:ext uri="{FF2B5EF4-FFF2-40B4-BE49-F238E27FC236}">
                <a16:creationId xmlns:a16="http://schemas.microsoft.com/office/drawing/2014/main" id="{632F84BD-287D-4848-9DE4-6AE1D8E46A44}"/>
              </a:ext>
            </a:extLst>
          </p:cNvPr>
          <p:cNvSpPr>
            <a:spLocks noGrp="1"/>
          </p:cNvSpPr>
          <p:nvPr>
            <p:ph type="pic" sz="quarter" idx="10" hasCustomPrompt="1"/>
          </p:nvPr>
        </p:nvSpPr>
        <p:spPr>
          <a:xfrm>
            <a:off x="4956724" y="2971800"/>
            <a:ext cx="2286000" cy="914400"/>
          </a:xfrm>
        </p:spPr>
        <p:txBody>
          <a:bodyPr/>
          <a:lstStyle/>
          <a:p>
            <a:r>
              <a:rPr lang="en-US" dirty="0"/>
              <a:t>Logo</a:t>
            </a:r>
          </a:p>
        </p:txBody>
      </p:sp>
      <p:pic>
        <p:nvPicPr>
          <p:cNvPr id="6" name="Picture 5">
            <a:extLst>
              <a:ext uri="{FF2B5EF4-FFF2-40B4-BE49-F238E27FC236}">
                <a16:creationId xmlns:a16="http://schemas.microsoft.com/office/drawing/2014/main" id="{B3B255CD-7328-7448-B100-A1068E31F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1766" y="3120252"/>
            <a:ext cx="1949788" cy="617495"/>
          </a:xfrm>
          <a:prstGeom prst="rect">
            <a:avLst/>
          </a:prstGeom>
        </p:spPr>
      </p:pic>
    </p:spTree>
    <p:extLst>
      <p:ext uri="{BB962C8B-B14F-4D97-AF65-F5344CB8AC3E}">
        <p14:creationId xmlns:p14="http://schemas.microsoft.com/office/powerpoint/2010/main" val="205761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C64DAAD-D7D6-1D49-9EB1-CD80AFBDF5FF}"/>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0B37E35B-4025-8C4E-AC96-670C720C85FD}"/>
              </a:ext>
            </a:extLst>
          </p:cNvPr>
          <p:cNvSpPr/>
          <p:nvPr userDrawn="1"/>
        </p:nvSpPr>
        <p:spPr>
          <a:xfrm>
            <a:off x="0" y="0"/>
            <a:ext cx="9144000" cy="6400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0E7C03D-6E57-9448-9531-6720ECEC6F8E}"/>
              </a:ext>
            </a:extLst>
          </p:cNvPr>
          <p:cNvSpPr>
            <a:spLocks noGrp="1"/>
          </p:cNvSpPr>
          <p:nvPr>
            <p:ph type="body" sz="quarter" idx="10" hasCustomPrompt="1"/>
          </p:nvPr>
        </p:nvSpPr>
        <p:spPr>
          <a:xfrm>
            <a:off x="1587910" y="2960335"/>
            <a:ext cx="5968181" cy="480131"/>
          </a:xfrm>
          <a:prstGeom prst="rect">
            <a:avLst/>
          </a:prstGeom>
        </p:spPr>
        <p:txBody>
          <a:bodyPr>
            <a:spAutoFit/>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Section Title</a:t>
            </a:r>
          </a:p>
        </p:txBody>
      </p:sp>
      <p:sp>
        <p:nvSpPr>
          <p:cNvPr id="5" name="Picture Placeholder 4">
            <a:extLst>
              <a:ext uri="{FF2B5EF4-FFF2-40B4-BE49-F238E27FC236}">
                <a16:creationId xmlns:a16="http://schemas.microsoft.com/office/drawing/2014/main" id="{344BE549-0CD5-EC45-9D06-BEEA9BEC147C}"/>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274013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C64DAAD-D7D6-1D49-9EB1-CD80AFBDF5FF}"/>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3" name="Rectangle 2">
            <a:extLst>
              <a:ext uri="{FF2B5EF4-FFF2-40B4-BE49-F238E27FC236}">
                <a16:creationId xmlns:a16="http://schemas.microsoft.com/office/drawing/2014/main" id="{FBD80AF2-FDE9-434E-A883-09E310306812}"/>
              </a:ext>
            </a:extLst>
          </p:cNvPr>
          <p:cNvSpPr/>
          <p:nvPr userDrawn="1"/>
        </p:nvSpPr>
        <p:spPr>
          <a:xfrm>
            <a:off x="0" y="0"/>
            <a:ext cx="9144000" cy="6400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a:extLst>
              <a:ext uri="{FF2B5EF4-FFF2-40B4-BE49-F238E27FC236}">
                <a16:creationId xmlns:a16="http://schemas.microsoft.com/office/drawing/2014/main" id="{14C123FE-6E2D-1642-B974-770C399F08D1}"/>
              </a:ext>
            </a:extLst>
          </p:cNvPr>
          <p:cNvSpPr>
            <a:spLocks noGrp="1"/>
          </p:cNvSpPr>
          <p:nvPr>
            <p:ph type="body" sz="quarter" idx="10" hasCustomPrompt="1"/>
          </p:nvPr>
        </p:nvSpPr>
        <p:spPr>
          <a:xfrm>
            <a:off x="1587910" y="2960335"/>
            <a:ext cx="5968181" cy="480131"/>
          </a:xfrm>
          <a:prstGeom prst="rect">
            <a:avLst/>
          </a:prstGeom>
        </p:spPr>
        <p:txBody>
          <a:bodyPr>
            <a:spAutoFit/>
          </a:bodyPr>
          <a:lstStyle>
            <a:lvl1pPr marL="0" indent="0" algn="ctr">
              <a:buNone/>
              <a:defRPr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Section Title</a:t>
            </a:r>
          </a:p>
        </p:txBody>
      </p:sp>
      <p:sp>
        <p:nvSpPr>
          <p:cNvPr id="5" name="Picture Placeholder 4">
            <a:extLst>
              <a:ext uri="{FF2B5EF4-FFF2-40B4-BE49-F238E27FC236}">
                <a16:creationId xmlns:a16="http://schemas.microsoft.com/office/drawing/2014/main" id="{58E4E3BF-ED69-B046-A4BA-8F2A0597CF4E}"/>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3144421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CE06768-5329-E64D-A30B-A0D200D3F629}"/>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B9BEC7E6-7B82-0143-9237-D5EC59B12B46}"/>
              </a:ext>
            </a:extLst>
          </p:cNvPr>
          <p:cNvSpPr/>
          <p:nvPr userDrawn="1"/>
        </p:nvSpPr>
        <p:spPr>
          <a:xfrm>
            <a:off x="0" y="0"/>
            <a:ext cx="9144000" cy="6400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BD7BA812-378F-B74A-89CA-94CB0532AA4A}"/>
              </a:ext>
            </a:extLst>
          </p:cNvPr>
          <p:cNvSpPr>
            <a:spLocks noGrp="1"/>
          </p:cNvSpPr>
          <p:nvPr>
            <p:ph type="body" sz="quarter" idx="10" hasCustomPrompt="1"/>
          </p:nvPr>
        </p:nvSpPr>
        <p:spPr>
          <a:xfrm>
            <a:off x="1587910" y="2960335"/>
            <a:ext cx="5968181" cy="480131"/>
          </a:xfrm>
          <a:prstGeom prst="rect">
            <a:avLst/>
          </a:prstGeom>
        </p:spPr>
        <p:txBody>
          <a:bodyPr>
            <a:spAutoFit/>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Section Title</a:t>
            </a:r>
          </a:p>
        </p:txBody>
      </p:sp>
      <p:sp>
        <p:nvSpPr>
          <p:cNvPr id="5" name="Picture Placeholder 4">
            <a:extLst>
              <a:ext uri="{FF2B5EF4-FFF2-40B4-BE49-F238E27FC236}">
                <a16:creationId xmlns:a16="http://schemas.microsoft.com/office/drawing/2014/main" id="{9CFC1159-0751-904B-BE14-0609EEED5D9E}"/>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376223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lide 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375942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F3B048-CB72-2F45-AA18-411578D8A940}" type="datetime1">
              <a:rPr lang="en-US" smtClean="0"/>
              <a:t>4/20/20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117442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32326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CH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43829C-1123-574A-9978-D272BF0E2B91}"/>
              </a:ext>
            </a:extLst>
          </p:cNvPr>
          <p:cNvSpPr>
            <a:spLocks noGrp="1"/>
          </p:cNvSpPr>
          <p:nvPr>
            <p:ph type="pic" sz="quarter" idx="10"/>
          </p:nvPr>
        </p:nvSpPr>
        <p:spPr>
          <a:xfrm>
            <a:off x="0" y="-1"/>
            <a:ext cx="3598606" cy="6401117"/>
          </a:xfrm>
        </p:spPr>
        <p:txBody>
          <a:bodyPr/>
          <a:lstStyle/>
          <a:p>
            <a:endParaRPr lang="en-US"/>
          </a:p>
        </p:txBody>
      </p:sp>
      <p:sp>
        <p:nvSpPr>
          <p:cNvPr id="6" name="Rectangle 5">
            <a:extLst>
              <a:ext uri="{FF2B5EF4-FFF2-40B4-BE49-F238E27FC236}">
                <a16:creationId xmlns:a16="http://schemas.microsoft.com/office/drawing/2014/main" id="{C9BC2AE3-015E-1D4B-BD88-11F3CF77B7ED}"/>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Text Placeholder 13">
            <a:extLst>
              <a:ext uri="{FF2B5EF4-FFF2-40B4-BE49-F238E27FC236}">
                <a16:creationId xmlns:a16="http://schemas.microsoft.com/office/drawing/2014/main" id="{17A84572-A17C-8749-9383-26CE690FBC28}"/>
              </a:ext>
            </a:extLst>
          </p:cNvPr>
          <p:cNvSpPr>
            <a:spLocks noGrp="1"/>
          </p:cNvSpPr>
          <p:nvPr>
            <p:ph type="body" sz="quarter" idx="11" hasCustomPrompt="1"/>
          </p:nvPr>
        </p:nvSpPr>
        <p:spPr>
          <a:xfrm>
            <a:off x="4326551" y="4618839"/>
            <a:ext cx="4188184" cy="480131"/>
          </a:xfrm>
        </p:spPr>
        <p:txBody>
          <a:bodyPr wrap="square">
            <a:spAutoFit/>
          </a:bodyPr>
          <a:lstStyle/>
          <a:p>
            <a:pPr lvl="0"/>
            <a:r>
              <a:rPr lang="en-US" dirty="0"/>
              <a:t>Presentation Title</a:t>
            </a:r>
          </a:p>
        </p:txBody>
      </p:sp>
      <p:sp>
        <p:nvSpPr>
          <p:cNvPr id="15" name="Text Placeholder 13">
            <a:extLst>
              <a:ext uri="{FF2B5EF4-FFF2-40B4-BE49-F238E27FC236}">
                <a16:creationId xmlns:a16="http://schemas.microsoft.com/office/drawing/2014/main" id="{F39EB222-6F06-2B40-B944-E12B6E6BC1B9}"/>
              </a:ext>
            </a:extLst>
          </p:cNvPr>
          <p:cNvSpPr>
            <a:spLocks noGrp="1"/>
          </p:cNvSpPr>
          <p:nvPr>
            <p:ph type="body" sz="quarter" idx="12" hasCustomPrompt="1"/>
          </p:nvPr>
        </p:nvSpPr>
        <p:spPr>
          <a:xfrm>
            <a:off x="4326551" y="5328546"/>
            <a:ext cx="4188184" cy="480131"/>
          </a:xfrm>
        </p:spPr>
        <p:txBody>
          <a:bodyPr wrap="square">
            <a:spAutoFit/>
          </a:bodyPr>
          <a:lstStyle/>
          <a:p>
            <a:pPr lvl="0"/>
            <a:r>
              <a:rPr lang="en-US" dirty="0"/>
              <a:t>Date</a:t>
            </a:r>
          </a:p>
        </p:txBody>
      </p:sp>
      <p:sp>
        <p:nvSpPr>
          <p:cNvPr id="2" name="TextBox 1">
            <a:extLst>
              <a:ext uri="{FF2B5EF4-FFF2-40B4-BE49-F238E27FC236}">
                <a16:creationId xmlns:a16="http://schemas.microsoft.com/office/drawing/2014/main" id="{D48F667F-E7FA-3A48-B58D-853F6A87C68A}"/>
              </a:ext>
            </a:extLst>
          </p:cNvPr>
          <p:cNvSpPr txBox="1"/>
          <p:nvPr userDrawn="1"/>
        </p:nvSpPr>
        <p:spPr>
          <a:xfrm>
            <a:off x="4326551" y="201527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sp>
        <p:nvSpPr>
          <p:cNvPr id="10" name="Slide Number Placeholder 4">
            <a:extLst>
              <a:ext uri="{FF2B5EF4-FFF2-40B4-BE49-F238E27FC236}">
                <a16:creationId xmlns:a16="http://schemas.microsoft.com/office/drawing/2014/main" id="{0EB561AC-9A48-8043-94D8-7942CB430EBA}"/>
              </a:ext>
            </a:extLst>
          </p:cNvPr>
          <p:cNvSpPr>
            <a:spLocks noGrp="1"/>
          </p:cNvSpPr>
          <p:nvPr>
            <p:ph type="sldNum" sz="quarter" idx="13"/>
          </p:nvPr>
        </p:nvSpPr>
        <p:spPr>
          <a:xfrm>
            <a:off x="8607287" y="6447314"/>
            <a:ext cx="387626" cy="365125"/>
          </a:xfrm>
        </p:spPr>
        <p:txBody>
          <a:bodyPr/>
          <a:lstStyle/>
          <a:p>
            <a:fld id="{93A1D67B-7CA1-334D-A44F-A5E3B87A6587}" type="slidenum">
              <a:rPr lang="en-US" smtClean="0"/>
              <a:t>‹#›</a:t>
            </a:fld>
            <a:endParaRPr lang="en-US"/>
          </a:p>
        </p:txBody>
      </p:sp>
      <p:sp>
        <p:nvSpPr>
          <p:cNvPr id="5" name="Picture Placeholder 4">
            <a:extLst>
              <a:ext uri="{FF2B5EF4-FFF2-40B4-BE49-F238E27FC236}">
                <a16:creationId xmlns:a16="http://schemas.microsoft.com/office/drawing/2014/main" id="{283E7B51-30E1-D346-B2F6-AB048E10C08C}"/>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pic>
        <p:nvPicPr>
          <p:cNvPr id="12" name="Picture 11">
            <a:extLst>
              <a:ext uri="{FF2B5EF4-FFF2-40B4-BE49-F238E27FC236}">
                <a16:creationId xmlns:a16="http://schemas.microsoft.com/office/drawing/2014/main" id="{FB1BEA36-25A6-E14D-8E64-EB7EB82A35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6551" y="860099"/>
            <a:ext cx="2922659" cy="925602"/>
          </a:xfrm>
          <a:prstGeom prst="rect">
            <a:avLst/>
          </a:prstGeom>
        </p:spPr>
      </p:pic>
    </p:spTree>
    <p:extLst>
      <p:ext uri="{BB962C8B-B14F-4D97-AF65-F5344CB8AC3E}">
        <p14:creationId xmlns:p14="http://schemas.microsoft.com/office/powerpoint/2010/main" val="354852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itle Only (Blank) (CH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3A1D67B-7CA1-334D-A44F-A5E3B87A6587}" type="slidenum">
              <a:rPr lang="en-US" smtClean="0"/>
              <a:t>‹#›</a:t>
            </a:fld>
            <a:endParaRPr lang="en-US"/>
          </a:p>
        </p:txBody>
      </p:sp>
      <p:sp>
        <p:nvSpPr>
          <p:cNvPr id="4" name="Picture Placeholder 4">
            <a:extLst>
              <a:ext uri="{FF2B5EF4-FFF2-40B4-BE49-F238E27FC236}">
                <a16:creationId xmlns:a16="http://schemas.microsoft.com/office/drawing/2014/main" id="{6DC248B6-82EF-4E4F-A429-0C3E8F19B385}"/>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150853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CH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3A1D67B-7CA1-334D-A44F-A5E3B87A6587}" type="slidenum">
              <a:rPr lang="en-US" smtClean="0"/>
              <a:t>‹#›</a:t>
            </a:fld>
            <a:endParaRPr lang="en-US"/>
          </a:p>
        </p:txBody>
      </p:sp>
      <p:sp>
        <p:nvSpPr>
          <p:cNvPr id="7" name="Picture Placeholder 4">
            <a:extLst>
              <a:ext uri="{FF2B5EF4-FFF2-40B4-BE49-F238E27FC236}">
                <a16:creationId xmlns:a16="http://schemas.microsoft.com/office/drawing/2014/main" id="{F182F67A-D9AF-A842-8AF0-345AD7FF7E1B}"/>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101888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H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3A1D67B-7CA1-334D-A44F-A5E3B87A6587}" type="slidenum">
              <a:rPr lang="en-US" smtClean="0"/>
              <a:t>‹#›</a:t>
            </a:fld>
            <a:endParaRPr lang="en-US"/>
          </a:p>
        </p:txBody>
      </p:sp>
      <p:sp>
        <p:nvSpPr>
          <p:cNvPr id="6" name="Picture Placeholder 4">
            <a:extLst>
              <a:ext uri="{FF2B5EF4-FFF2-40B4-BE49-F238E27FC236}">
                <a16:creationId xmlns:a16="http://schemas.microsoft.com/office/drawing/2014/main" id="{2979323E-5419-764E-8CD7-F0C6C4F47E6C}"/>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263284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Health System)">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735BC4F0-81B3-C049-94B3-D4F8E01D7629}"/>
              </a:ext>
            </a:extLst>
          </p:cNvPr>
          <p:cNvSpPr/>
          <p:nvPr userDrawn="1"/>
        </p:nvSpPr>
        <p:spPr>
          <a:xfrm>
            <a:off x="0" y="0"/>
            <a:ext cx="9144000" cy="6858000"/>
          </a:xfrm>
          <a:prstGeom prst="frame">
            <a:avLst>
              <a:gd name="adj1" fmla="val 1747"/>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AC80B5FB-B8CA-0343-A1A6-15E34B0A84B0}"/>
              </a:ext>
            </a:extLst>
          </p:cNvPr>
          <p:cNvCxnSpPr/>
          <p:nvPr userDrawn="1"/>
        </p:nvCxnSpPr>
        <p:spPr>
          <a:xfrm>
            <a:off x="4572000" y="2834640"/>
            <a:ext cx="0" cy="118872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859F659-1A9C-CA45-9D9A-4DAF6C8DBA84}"/>
              </a:ext>
            </a:extLst>
          </p:cNvPr>
          <p:cNvPicPr>
            <a:picLocks noChangeAspect="1"/>
          </p:cNvPicPr>
          <p:nvPr userDrawn="1"/>
        </p:nvPicPr>
        <p:blipFill>
          <a:blip r:embed="rId2"/>
          <a:stretch>
            <a:fillRect/>
          </a:stretch>
        </p:blipFill>
        <p:spPr>
          <a:xfrm>
            <a:off x="4956723" y="2962968"/>
            <a:ext cx="1651333" cy="706453"/>
          </a:xfrm>
          <a:prstGeom prst="rect">
            <a:avLst/>
          </a:prstGeom>
        </p:spPr>
      </p:pic>
      <p:pic>
        <p:nvPicPr>
          <p:cNvPr id="7" name="Picture 6">
            <a:extLst>
              <a:ext uri="{FF2B5EF4-FFF2-40B4-BE49-F238E27FC236}">
                <a16:creationId xmlns:a16="http://schemas.microsoft.com/office/drawing/2014/main" id="{D5A12BAE-AB98-754B-AA62-40ADD30A4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7490" y="3120252"/>
            <a:ext cx="1949788" cy="617495"/>
          </a:xfrm>
          <a:prstGeom prst="rect">
            <a:avLst/>
          </a:prstGeom>
        </p:spPr>
      </p:pic>
    </p:spTree>
    <p:extLst>
      <p:ext uri="{BB962C8B-B14F-4D97-AF65-F5344CB8AC3E}">
        <p14:creationId xmlns:p14="http://schemas.microsoft.com/office/powerpoint/2010/main" val="903560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49EF34-9141-B349-9A06-63082E21CB65}"/>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Placeholder 1"/>
          <p:cNvSpPr>
            <a:spLocks noGrp="1"/>
          </p:cNvSpPr>
          <p:nvPr>
            <p:ph type="title"/>
          </p:nvPr>
        </p:nvSpPr>
        <p:spPr>
          <a:xfrm>
            <a:off x="79513" y="117010"/>
            <a:ext cx="8915400" cy="4431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50B5A9C7-DF24-3B40-9FBA-AA6768E4BFAD}"/>
              </a:ext>
            </a:extLst>
          </p:cNvPr>
          <p:cNvSpPr>
            <a:spLocks noChangeArrowheads="1"/>
          </p:cNvSpPr>
          <p:nvPr userDrawn="1"/>
        </p:nvSpPr>
        <p:spPr bwMode="auto">
          <a:xfrm>
            <a:off x="0" y="658295"/>
            <a:ext cx="9144000" cy="54864"/>
          </a:xfrm>
          <a:prstGeom prst="rect">
            <a:avLst/>
          </a:prstGeom>
          <a:solidFill>
            <a:srgbClr val="36B727"/>
          </a:solidFill>
          <a:ln>
            <a:noFill/>
          </a:ln>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pic>
        <p:nvPicPr>
          <p:cNvPr id="4" name="Picture 3">
            <a:extLst>
              <a:ext uri="{FF2B5EF4-FFF2-40B4-BE49-F238E27FC236}">
                <a16:creationId xmlns:a16="http://schemas.microsoft.com/office/drawing/2014/main" id="{5A9BF3ED-95B2-0B44-987B-2D18B55138CB}"/>
              </a:ext>
            </a:extLst>
          </p:cNvPr>
          <p:cNvPicPr>
            <a:picLocks noChangeAspect="1"/>
          </p:cNvPicPr>
          <p:nvPr userDrawn="1"/>
        </p:nvPicPr>
        <p:blipFill>
          <a:blip r:embed="rId6"/>
          <a:stretch>
            <a:fillRect/>
          </a:stretch>
        </p:blipFill>
        <p:spPr>
          <a:xfrm>
            <a:off x="7741835" y="6460711"/>
            <a:ext cx="749315" cy="320040"/>
          </a:xfrm>
          <a:prstGeom prst="rect">
            <a:avLst/>
          </a:prstGeom>
        </p:spPr>
      </p:pic>
      <p:pic>
        <p:nvPicPr>
          <p:cNvPr id="10" name="Picture 9">
            <a:extLst>
              <a:ext uri="{FF2B5EF4-FFF2-40B4-BE49-F238E27FC236}">
                <a16:creationId xmlns:a16="http://schemas.microsoft.com/office/drawing/2014/main" id="{2E151463-A5E4-C04A-8433-4E67D6CFDB0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74835" y="77249"/>
            <a:ext cx="1620078" cy="513076"/>
          </a:xfrm>
          <a:prstGeom prst="rect">
            <a:avLst/>
          </a:prstGeom>
        </p:spPr>
      </p:pic>
    </p:spTree>
    <p:extLst>
      <p:ext uri="{BB962C8B-B14F-4D97-AF65-F5344CB8AC3E}">
        <p14:creationId xmlns:p14="http://schemas.microsoft.com/office/powerpoint/2010/main" val="2636146453"/>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4" r:id="rId4"/>
  </p:sldLayoutIdLst>
  <p:hf hdr="0" ftr="0" dt="0"/>
  <p:txStyles>
    <p:titleStyle>
      <a:lvl1pPr algn="l" defTabSz="914400" rtl="0" eaLnBrk="1" latinLnBrk="0" hangingPunct="1">
        <a:lnSpc>
          <a:spcPct val="90000"/>
        </a:lnSpc>
        <a:spcBef>
          <a:spcPct val="0"/>
        </a:spcBef>
        <a:buNone/>
        <a:defRPr sz="19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49EF34-9141-B349-9A06-63082E21CB65}"/>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Placeholder 1"/>
          <p:cNvSpPr>
            <a:spLocks noGrp="1"/>
          </p:cNvSpPr>
          <p:nvPr>
            <p:ph type="title"/>
          </p:nvPr>
        </p:nvSpPr>
        <p:spPr>
          <a:xfrm>
            <a:off x="79513" y="117010"/>
            <a:ext cx="8915400" cy="4431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50B5A9C7-DF24-3B40-9FBA-AA6768E4BFAD}"/>
              </a:ext>
            </a:extLst>
          </p:cNvPr>
          <p:cNvSpPr>
            <a:spLocks noChangeArrowheads="1"/>
          </p:cNvSpPr>
          <p:nvPr userDrawn="1"/>
        </p:nvSpPr>
        <p:spPr bwMode="auto">
          <a:xfrm>
            <a:off x="0" y="658295"/>
            <a:ext cx="9144000" cy="54864"/>
          </a:xfrm>
          <a:prstGeom prst="rect">
            <a:avLst/>
          </a:prstGeom>
          <a:solidFill>
            <a:srgbClr val="36B727"/>
          </a:solidFill>
          <a:ln>
            <a:noFill/>
          </a:ln>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pic>
        <p:nvPicPr>
          <p:cNvPr id="9" name="Picture 8">
            <a:extLst>
              <a:ext uri="{FF2B5EF4-FFF2-40B4-BE49-F238E27FC236}">
                <a16:creationId xmlns:a16="http://schemas.microsoft.com/office/drawing/2014/main" id="{F0CDA231-A101-874B-9CEF-1D427FA7C3C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24529" y="45880"/>
            <a:ext cx="1639957" cy="519372"/>
          </a:xfrm>
          <a:prstGeom prst="rect">
            <a:avLst/>
          </a:prstGeom>
        </p:spPr>
      </p:pic>
    </p:spTree>
    <p:extLst>
      <p:ext uri="{BB962C8B-B14F-4D97-AF65-F5344CB8AC3E}">
        <p14:creationId xmlns:p14="http://schemas.microsoft.com/office/powerpoint/2010/main" val="29641699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l" defTabSz="914400" rtl="0" eaLnBrk="1" latinLnBrk="0" hangingPunct="1">
        <a:lnSpc>
          <a:spcPct val="90000"/>
        </a:lnSpc>
        <a:spcBef>
          <a:spcPct val="0"/>
        </a:spcBef>
        <a:buNone/>
        <a:defRPr sz="19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CA2950-9F6A-7044-8E8E-F966E0939248}"/>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Slide Number Placeholder 5">
            <a:extLst>
              <a:ext uri="{FF2B5EF4-FFF2-40B4-BE49-F238E27FC236}">
                <a16:creationId xmlns:a16="http://schemas.microsoft.com/office/drawing/2014/main" id="{8F692AE5-6569-A14C-AA4A-930F0375B8D1}"/>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12" name="Text Placeholder 2">
            <a:extLst>
              <a:ext uri="{FF2B5EF4-FFF2-40B4-BE49-F238E27FC236}">
                <a16:creationId xmlns:a16="http://schemas.microsoft.com/office/drawing/2014/main" id="{50C76378-A183-584F-BE82-563899DE86DF}"/>
              </a:ext>
            </a:extLst>
          </p:cNvPr>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9353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69" r:id="rId3"/>
    <p:sldLayoutId id="2147483672"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Sonia.Erlich@bmc.org" TargetMode="External"/><Relationship Id="rId2" Type="http://schemas.openxmlformats.org/officeDocument/2006/relationships/hyperlink" Target="mailto:Michelle.Durham@bmc.org" TargetMode="External"/><Relationship Id="rId1" Type="http://schemas.openxmlformats.org/officeDocument/2006/relationships/slideLayout" Target="../slideLayouts/slideLayout3.xml"/><Relationship Id="rId4" Type="http://schemas.openxmlformats.org/officeDocument/2006/relationships/hyperlink" Target="mailto:Bmcgrove@b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ustomer review">
            <a:extLst>
              <a:ext uri="{FF2B5EF4-FFF2-40B4-BE49-F238E27FC236}">
                <a16:creationId xmlns:a16="http://schemas.microsoft.com/office/drawing/2014/main" id="{6FB24B11-C7F0-4E0C-ACDB-4BDCBDF087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9602" y="2155591"/>
            <a:ext cx="1954696" cy="1954696"/>
          </a:xfrm>
          <a:prstGeom prst="rect">
            <a:avLst/>
          </a:prstGeom>
        </p:spPr>
      </p:pic>
      <p:sp>
        <p:nvSpPr>
          <p:cNvPr id="3" name="Text Placeholder 2">
            <a:extLst>
              <a:ext uri="{FF2B5EF4-FFF2-40B4-BE49-F238E27FC236}">
                <a16:creationId xmlns:a16="http://schemas.microsoft.com/office/drawing/2014/main" id="{E14A3C3A-000E-9649-9138-FCF3EA233F4D}"/>
              </a:ext>
            </a:extLst>
          </p:cNvPr>
          <p:cNvSpPr>
            <a:spLocks noGrp="1"/>
          </p:cNvSpPr>
          <p:nvPr>
            <p:ph type="body" sz="quarter" idx="11"/>
          </p:nvPr>
        </p:nvSpPr>
        <p:spPr>
          <a:xfrm>
            <a:off x="4340839" y="4318001"/>
            <a:ext cx="4503124" cy="1595309"/>
          </a:xfrm>
        </p:spPr>
        <p:txBody>
          <a:bodyPr/>
          <a:lstStyle/>
          <a:p>
            <a:r>
              <a:rPr lang="en-US" sz="1800" dirty="0"/>
              <a:t>Behavioral Health Clinician, Community Health Worker, &amp; Family Partner Gathering</a:t>
            </a:r>
          </a:p>
          <a:p>
            <a:endParaRPr lang="en-US" sz="1800" dirty="0"/>
          </a:p>
          <a:p>
            <a:r>
              <a:rPr lang="en-US" sz="1800"/>
              <a:t>April 21, </a:t>
            </a:r>
            <a:r>
              <a:rPr lang="en-US" sz="1800" dirty="0"/>
              <a:t>2020</a:t>
            </a:r>
          </a:p>
        </p:txBody>
      </p:sp>
    </p:spTree>
    <p:extLst>
      <p:ext uri="{BB962C8B-B14F-4D97-AF65-F5344CB8AC3E}">
        <p14:creationId xmlns:p14="http://schemas.microsoft.com/office/powerpoint/2010/main" val="126465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878905"/>
            <a:ext cx="8845826" cy="5365643"/>
          </a:xfrm>
        </p:spPr>
        <p:txBody>
          <a:bodyPr>
            <a:normAutofit fontScale="85000" lnSpcReduction="20000"/>
          </a:bodyPr>
          <a:lstStyle/>
          <a:p>
            <a:pPr marL="457200" indent="-457200">
              <a:lnSpc>
                <a:spcPct val="150000"/>
              </a:lnSpc>
              <a:buFont typeface="Arial" panose="020B0604020202020204" pitchFamily="34" charset="0"/>
              <a:buChar char="•"/>
            </a:pPr>
            <a:r>
              <a:rPr lang="en-US" dirty="0"/>
              <a:t>Orientation to today &amp; upcoming sessions</a:t>
            </a:r>
          </a:p>
          <a:p>
            <a:pPr marL="457200" indent="-457200">
              <a:lnSpc>
                <a:spcPct val="150000"/>
              </a:lnSpc>
              <a:buFont typeface="Arial" panose="020B0604020202020204" pitchFamily="34" charset="0"/>
              <a:buChar char="•"/>
            </a:pPr>
            <a:r>
              <a:rPr lang="en-US" i="1" dirty="0"/>
              <a:t>Queue</a:t>
            </a:r>
          </a:p>
          <a:p>
            <a:pPr marL="457200" indent="-457200">
              <a:lnSpc>
                <a:spcPct val="150000"/>
              </a:lnSpc>
              <a:buFont typeface="Arial" panose="020B0604020202020204" pitchFamily="34" charset="0"/>
              <a:buChar char="•"/>
            </a:pPr>
            <a:r>
              <a:rPr lang="en-US" dirty="0"/>
              <a:t>Discussion Topic from the Queue: Working with Young Children Remotely</a:t>
            </a:r>
          </a:p>
          <a:p>
            <a:pPr marL="457200" indent="-457200">
              <a:lnSpc>
                <a:spcPct val="150000"/>
              </a:lnSpc>
              <a:buFont typeface="Arial" panose="020B0604020202020204" pitchFamily="34" charset="0"/>
              <a:buChar char="•"/>
            </a:pPr>
            <a:r>
              <a:rPr lang="en-US" dirty="0"/>
              <a:t>Small group break out sessions: BHCs with Sonia; CHWs &amp; FPs with Michelle</a:t>
            </a:r>
          </a:p>
          <a:p>
            <a:pPr marL="457200" indent="-457200">
              <a:lnSpc>
                <a:spcPct val="150000"/>
              </a:lnSpc>
              <a:buFont typeface="Arial" panose="020B0604020202020204" pitchFamily="34" charset="0"/>
              <a:buChar char="•"/>
            </a:pPr>
            <a:r>
              <a:rPr lang="en-US" dirty="0"/>
              <a:t>Large Group Share Back </a:t>
            </a:r>
          </a:p>
          <a:p>
            <a:pPr marL="457200" indent="-457200">
              <a:lnSpc>
                <a:spcPct val="150000"/>
              </a:lnSpc>
              <a:buFont typeface="Arial" panose="020B0604020202020204" pitchFamily="34" charset="0"/>
              <a:buChar char="•"/>
            </a:pPr>
            <a:r>
              <a:rPr lang="en-US" dirty="0"/>
              <a:t>Questions, Comments, &amp; Resource Sharing</a:t>
            </a:r>
          </a:p>
          <a:p>
            <a:endParaRPr lang="en-US" dirty="0"/>
          </a:p>
          <a:p>
            <a:endParaRPr lang="en-US"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2</a:t>
            </a:fld>
            <a:endParaRPr lang="en-US"/>
          </a:p>
        </p:txBody>
      </p:sp>
    </p:spTree>
    <p:extLst>
      <p:ext uri="{BB962C8B-B14F-4D97-AF65-F5344CB8AC3E}">
        <p14:creationId xmlns:p14="http://schemas.microsoft.com/office/powerpoint/2010/main" val="74304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p:txBody>
          <a:bodyPr/>
          <a:lstStyle/>
          <a:p>
            <a:r>
              <a:rPr lang="en-US" dirty="0"/>
              <a:t>Queue</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560135"/>
            <a:ext cx="8845826" cy="5886862"/>
          </a:xfrm>
        </p:spPr>
        <p:txBody>
          <a:bodyPr>
            <a:normAutofit/>
          </a:bodyPr>
          <a:lstStyle/>
          <a:p>
            <a:pPr marL="457200" indent="-457200">
              <a:lnSpc>
                <a:spcPct val="150000"/>
              </a:lnSpc>
              <a:buFont typeface="Arial" panose="020B0604020202020204" pitchFamily="34" charset="0"/>
              <a:buChar char="•"/>
            </a:pPr>
            <a:r>
              <a:rPr lang="en-US" sz="1800" dirty="0"/>
              <a:t>Self-care – feedback about 9:30am session</a:t>
            </a:r>
          </a:p>
          <a:p>
            <a:pPr marL="457200" indent="-457200">
              <a:lnSpc>
                <a:spcPct val="150000"/>
              </a:lnSpc>
              <a:buFont typeface="Arial" panose="020B0604020202020204" pitchFamily="34" charset="0"/>
              <a:buChar char="•"/>
            </a:pPr>
            <a:r>
              <a:rPr lang="en-US" sz="1800" b="1" dirty="0"/>
              <a:t>Working with young children remotely</a:t>
            </a:r>
          </a:p>
          <a:p>
            <a:pPr marL="457200" indent="-457200">
              <a:lnSpc>
                <a:spcPct val="150000"/>
              </a:lnSpc>
              <a:buFont typeface="Arial" panose="020B0604020202020204" pitchFamily="34" charset="0"/>
              <a:buChar char="•"/>
            </a:pPr>
            <a:r>
              <a:rPr lang="en-US" sz="1800" dirty="0"/>
              <a:t>Collaborating with other providers and agencies during this time</a:t>
            </a:r>
          </a:p>
          <a:p>
            <a:pPr marL="457200" indent="-457200">
              <a:lnSpc>
                <a:spcPct val="150000"/>
              </a:lnSpc>
              <a:buFont typeface="Arial" panose="020B0604020202020204" pitchFamily="34" charset="0"/>
              <a:buChar char="•"/>
            </a:pPr>
            <a:r>
              <a:rPr lang="en-US" sz="1800" dirty="0"/>
              <a:t>Engaging patients and families who are not native speakers; using interpreters via telehealth</a:t>
            </a:r>
          </a:p>
          <a:p>
            <a:pPr marL="457200" indent="-457200">
              <a:lnSpc>
                <a:spcPct val="150000"/>
              </a:lnSpc>
              <a:buFont typeface="Arial" panose="020B0604020202020204" pitchFamily="34" charset="0"/>
              <a:buChar char="•"/>
            </a:pPr>
            <a:r>
              <a:rPr lang="en-US" sz="1800" dirty="0"/>
              <a:t>How to best make use of remote time including attending trainings, </a:t>
            </a:r>
            <a:r>
              <a:rPr lang="en-US" sz="1800" dirty="0" err="1"/>
              <a:t>etc</a:t>
            </a:r>
            <a:endParaRPr lang="en-US" sz="1800" dirty="0"/>
          </a:p>
          <a:p>
            <a:pPr marL="457200" indent="-457200">
              <a:lnSpc>
                <a:spcPct val="150000"/>
              </a:lnSpc>
              <a:buFont typeface="Arial" panose="020B0604020202020204" pitchFamily="34" charset="0"/>
              <a:buChar char="•"/>
            </a:pPr>
            <a:r>
              <a:rPr lang="en-US" sz="1800" dirty="0"/>
              <a:t>Cohesion and team-building within care teams when everyone is off-site</a:t>
            </a:r>
          </a:p>
          <a:p>
            <a:pPr marL="457200" indent="-457200">
              <a:lnSpc>
                <a:spcPct val="150000"/>
              </a:lnSpc>
              <a:buFont typeface="Arial" panose="020B0604020202020204" pitchFamily="34" charset="0"/>
              <a:buChar char="•"/>
            </a:pPr>
            <a:r>
              <a:rPr lang="en-US" sz="1800" dirty="0"/>
              <a:t>Family therapy via telehealth</a:t>
            </a:r>
          </a:p>
          <a:p>
            <a:pPr marL="457200" indent="-457200">
              <a:lnSpc>
                <a:spcPct val="150000"/>
              </a:lnSpc>
              <a:buFont typeface="Arial" panose="020B0604020202020204" pitchFamily="34" charset="0"/>
              <a:buChar char="•"/>
            </a:pPr>
            <a:r>
              <a:rPr lang="en-US" sz="1800" dirty="0"/>
              <a:t>Group therapy via telehealth</a:t>
            </a:r>
          </a:p>
          <a:p>
            <a:pPr marL="457200" indent="-457200">
              <a:lnSpc>
                <a:spcPct val="150000"/>
              </a:lnSpc>
              <a:buFont typeface="Arial" panose="020B0604020202020204" pitchFamily="34" charset="0"/>
              <a:buChar char="•"/>
            </a:pPr>
            <a:r>
              <a:rPr lang="en-US" sz="1800" dirty="0"/>
              <a:t>Practicing particular interventions, such as BRANCH, via telehealth</a:t>
            </a:r>
          </a:p>
          <a:p>
            <a:pPr marL="457200" indent="-457200">
              <a:lnSpc>
                <a:spcPct val="150000"/>
              </a:lnSpc>
              <a:buFont typeface="Arial" panose="020B0604020202020204" pitchFamily="34" charset="0"/>
              <a:buChar char="•"/>
            </a:pPr>
            <a:r>
              <a:rPr lang="en-US" sz="1800" dirty="0"/>
              <a:t>Assessing safety remotely</a:t>
            </a:r>
          </a:p>
          <a:p>
            <a:pPr marL="457200" indent="-457200">
              <a:lnSpc>
                <a:spcPct val="150000"/>
              </a:lnSpc>
              <a:buFont typeface="Arial" panose="020B0604020202020204" pitchFamily="34" charset="0"/>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3</a:t>
            </a:fld>
            <a:endParaRPr lang="en-US"/>
          </a:p>
        </p:txBody>
      </p:sp>
    </p:spTree>
    <p:extLst>
      <p:ext uri="{BB962C8B-B14F-4D97-AF65-F5344CB8AC3E}">
        <p14:creationId xmlns:p14="http://schemas.microsoft.com/office/powerpoint/2010/main" val="79334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Topic from the Queue: Working with Young Children Remotely</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0" y="698269"/>
            <a:ext cx="9143999" cy="5619404"/>
          </a:xfrm>
        </p:spPr>
        <p:txBody>
          <a:bodyPr>
            <a:normAutofit/>
          </a:bodyPr>
          <a:lstStyle/>
          <a:p>
            <a:r>
              <a:rPr lang="en-US" sz="1800" dirty="0"/>
              <a:t>Considerations for </a:t>
            </a:r>
            <a:r>
              <a:rPr lang="en-US" sz="1800" dirty="0" err="1"/>
              <a:t>Telemental</a:t>
            </a:r>
            <a:r>
              <a:rPr lang="en-US" sz="1800" dirty="0"/>
              <a:t> Health with 5 to 10 year </a:t>
            </a:r>
            <a:r>
              <a:rPr lang="en-US" sz="1800" dirty="0" err="1"/>
              <a:t>olds</a:t>
            </a:r>
            <a:endParaRPr lang="en-US" sz="1800" dirty="0"/>
          </a:p>
          <a:p>
            <a:pPr marL="342900" indent="-342900">
              <a:buFont typeface="Arial" panose="020B0604020202020204" pitchFamily="34" charset="0"/>
              <a:buChar char="•"/>
            </a:pPr>
            <a:r>
              <a:rPr lang="en-US" sz="1800" dirty="0"/>
              <a:t>What kind of sessions are you conducting? Does the medium (video/audio) align with the client’s needs?</a:t>
            </a:r>
          </a:p>
          <a:p>
            <a:pPr marL="342900" indent="-342900">
              <a:buFont typeface="Arial" panose="020B0604020202020204" pitchFamily="34" charset="0"/>
              <a:buChar char="•"/>
            </a:pPr>
            <a:r>
              <a:rPr lang="en-US" sz="1800" dirty="0"/>
              <a:t>Will anyone else join the client for sessions? If so, will that person be there for the entire session? What is that person’s role in the session?</a:t>
            </a:r>
          </a:p>
          <a:p>
            <a:pPr marL="342900" indent="-342900">
              <a:buFont typeface="Arial" panose="020B0604020202020204" pitchFamily="34" charset="0"/>
              <a:buChar char="•"/>
            </a:pPr>
            <a:r>
              <a:rPr lang="en-US" sz="1800" dirty="0"/>
              <a:t>What is the space like where the client is located? Does the client feel a sense of privacy and security in the space? How can you use the space itself as a tool in your work with the client?</a:t>
            </a:r>
          </a:p>
          <a:p>
            <a:pPr marL="342900" indent="-342900">
              <a:buFont typeface="Arial" panose="020B0604020202020204" pitchFamily="34" charset="0"/>
              <a:buChar char="•"/>
            </a:pPr>
            <a:r>
              <a:rPr lang="en-US" sz="1800" dirty="0"/>
              <a:t>How often are movement breaks indicated during session? What types of movement breaks best serve the client?</a:t>
            </a:r>
          </a:p>
          <a:p>
            <a:pPr marL="342900" indent="-342900">
              <a:buFont typeface="Arial" panose="020B0604020202020204" pitchFamily="34" charset="0"/>
              <a:buChar char="•"/>
            </a:pPr>
            <a:r>
              <a:rPr lang="en-US" sz="1800" dirty="0"/>
              <a:t>What kind of art and expressive therapy supplies does client have access to, i.e. paper, drawing/painting/writing utensils, crafts, etc.?</a:t>
            </a:r>
          </a:p>
          <a:p>
            <a:pPr marL="342900" indent="-342900">
              <a:buFont typeface="Arial" panose="020B0604020202020204" pitchFamily="34" charset="0"/>
              <a:buChar char="•"/>
            </a:pPr>
            <a:r>
              <a:rPr lang="en-US" sz="1800" dirty="0"/>
              <a:t>What kind of sensory tools does client have access to, i.e. stuffed animals, fidgets, stress balls, etc.?</a:t>
            </a:r>
          </a:p>
          <a:p>
            <a:pPr marL="342900" indent="-342900">
              <a:buFont typeface="Arial" panose="020B0604020202020204" pitchFamily="34" charset="0"/>
              <a:buChar char="•"/>
            </a:pPr>
            <a:r>
              <a:rPr lang="en-US" sz="1800" dirty="0"/>
              <a:t>What kind of supplies do you want to have prepared for your session, i.e. games, puppets, handouts, worksheets, etc.?</a:t>
            </a:r>
          </a:p>
          <a:p>
            <a:pPr marL="342900" indent="-342900">
              <a:buFont typeface="Arial" panose="020B0604020202020204" pitchFamily="34" charset="0"/>
              <a:buChar char="•"/>
            </a:pPr>
            <a:r>
              <a:rPr lang="en-US" sz="1800" dirty="0"/>
              <a:t>How can you use online tools, such as screen sharing, whiteboard, and video to engage client therapeutically?</a:t>
            </a:r>
          </a:p>
          <a:p>
            <a:pPr marL="3429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4</a:t>
            </a:fld>
            <a:endParaRPr lang="en-US"/>
          </a:p>
        </p:txBody>
      </p:sp>
    </p:spTree>
    <p:extLst>
      <p:ext uri="{BB962C8B-B14F-4D97-AF65-F5344CB8AC3E}">
        <p14:creationId xmlns:p14="http://schemas.microsoft.com/office/powerpoint/2010/main" val="332418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Breakout Sessions</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0" y="731520"/>
            <a:ext cx="9143999" cy="5715475"/>
          </a:xfrm>
        </p:spPr>
        <p:txBody>
          <a:bodyPr>
            <a:norm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What method of telehealth are you using with children ages 5-10?</a:t>
            </a:r>
          </a:p>
          <a:p>
            <a:pPr marL="342900" indent="-342900">
              <a:buFont typeface="Arial" panose="020B0604020202020204" pitchFamily="34" charset="0"/>
              <a:buChar char="•"/>
            </a:pPr>
            <a:r>
              <a:rPr lang="en-US" sz="2000" dirty="0"/>
              <a:t>What is working well?</a:t>
            </a:r>
          </a:p>
          <a:p>
            <a:pPr marL="342900" indent="-342900">
              <a:buFont typeface="Arial" panose="020B0604020202020204" pitchFamily="34" charset="0"/>
              <a:buChar char="•"/>
            </a:pPr>
            <a:r>
              <a:rPr lang="en-US" sz="2000" dirty="0"/>
              <a:t>What challenges are you experiencing?</a:t>
            </a:r>
          </a:p>
          <a:p>
            <a:pPr marL="342900" indent="-342900">
              <a:buFont typeface="Arial" panose="020B0604020202020204" pitchFamily="34" charset="0"/>
              <a:buChar char="•"/>
            </a:pPr>
            <a:r>
              <a:rPr lang="en-US" sz="2000" dirty="0"/>
              <a:t>Please share an example of a technique or activity you have used to connect with kids this age through this new medium.</a:t>
            </a:r>
          </a:p>
          <a:p>
            <a:pPr marL="342900" indent="-342900">
              <a:buFont typeface="Arial" panose="020B0604020202020204" pitchFamily="34" charset="0"/>
              <a:buChar char="•"/>
            </a:pPr>
            <a:r>
              <a:rPr lang="en-US" sz="2000" dirty="0"/>
              <a:t>What resources have you found particularly supportive in working with this age group remotely?</a:t>
            </a:r>
          </a:p>
          <a:p>
            <a:pPr marL="342900" indent="-342900">
              <a:buFont typeface="Arial" panose="020B0604020202020204" pitchFamily="34" charset="0"/>
              <a:buChar char="•"/>
            </a:pPr>
            <a:r>
              <a:rPr lang="en-US" sz="2000" dirty="0"/>
              <a:t>What other agencies have you collaborated with as you’ve worked with this age group remotely?</a:t>
            </a:r>
          </a:p>
          <a:p>
            <a:pPr marL="342900" indent="-342900">
              <a:buFont typeface="Arial" panose="020B0604020202020204" pitchFamily="34" charset="0"/>
              <a:buChar char="•"/>
            </a:pPr>
            <a:r>
              <a:rPr lang="en-US" sz="2000" dirty="0"/>
              <a:t>Please share with your TEAM UP community any questions or reflections you may have about a specific case in which you are providing telehealth to a 5- to 10- year old child.</a:t>
            </a:r>
          </a:p>
          <a:p>
            <a:pPr marL="342900" indent="-342900">
              <a:buFont typeface="Arial" panose="020B0604020202020204" pitchFamily="34" charset="0"/>
              <a:buChar char="•"/>
            </a:pPr>
            <a:endParaRPr lang="en-US" sz="2000" dirty="0"/>
          </a:p>
          <a:p>
            <a:r>
              <a:rPr lang="en-US" sz="1800" i="1" dirty="0"/>
              <a:t>Please take 20 minutes with your small group, then rejoin the larger group for shared learning.</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5</a:t>
            </a:fld>
            <a:endParaRPr lang="en-US"/>
          </a:p>
        </p:txBody>
      </p:sp>
    </p:spTree>
    <p:extLst>
      <p:ext uri="{BB962C8B-B14F-4D97-AF65-F5344CB8AC3E}">
        <p14:creationId xmlns:p14="http://schemas.microsoft.com/office/powerpoint/2010/main" val="2403864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139699" y="142135"/>
            <a:ext cx="8915400" cy="443124"/>
          </a:xfrm>
        </p:spPr>
        <p:txBody>
          <a:bodyPr/>
          <a:lstStyle/>
          <a:p>
            <a:r>
              <a:rPr lang="en-US" dirty="0"/>
              <a:t>Questions, Comments, Resources to Share, &amp; Next Steps</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6</a:t>
            </a:fld>
            <a:endParaRPr lang="en-US"/>
          </a:p>
        </p:txBody>
      </p:sp>
      <p:pic>
        <p:nvPicPr>
          <p:cNvPr id="8" name="Content Placeholder 7"/>
          <p:cNvPicPr>
            <a:picLocks noGrp="1" noChangeAspect="1"/>
          </p:cNvPicPr>
          <p:nvPr>
            <p:ph idx="1"/>
          </p:nvPr>
        </p:nvPicPr>
        <p:blipFill>
          <a:blip r:embed="rId3"/>
          <a:stretch>
            <a:fillRect/>
          </a:stretch>
        </p:blipFill>
        <p:spPr>
          <a:xfrm>
            <a:off x="547687" y="842115"/>
            <a:ext cx="8048625" cy="5365750"/>
          </a:xfrm>
          <a:prstGeom prst="rect">
            <a:avLst/>
          </a:prstGeom>
        </p:spPr>
      </p:pic>
    </p:spTree>
    <p:extLst>
      <p:ext uri="{BB962C8B-B14F-4D97-AF65-F5344CB8AC3E}">
        <p14:creationId xmlns:p14="http://schemas.microsoft.com/office/powerpoint/2010/main" val="131428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139699" y="142135"/>
            <a:ext cx="8915400" cy="443124"/>
          </a:xfrm>
        </p:spPr>
        <p:txBody>
          <a:bodyPr/>
          <a:lstStyle/>
          <a:p>
            <a:r>
              <a:rPr lang="en-US" dirty="0"/>
              <a:t>Questions, Comments, Resources to Share, &amp; Next Steps</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7</a:t>
            </a:fld>
            <a:endParaRPr lang="en-US"/>
          </a:p>
        </p:txBody>
      </p:sp>
      <p:sp>
        <p:nvSpPr>
          <p:cNvPr id="5" name="Content Placeholder 4">
            <a:extLst>
              <a:ext uri="{FF2B5EF4-FFF2-40B4-BE49-F238E27FC236}">
                <a16:creationId xmlns:a16="http://schemas.microsoft.com/office/drawing/2014/main" id="{36EA30C0-5D3F-7142-8839-53CC1AD9900E}"/>
              </a:ext>
            </a:extLst>
          </p:cNvPr>
          <p:cNvSpPr>
            <a:spLocks noGrp="1"/>
          </p:cNvSpPr>
          <p:nvPr>
            <p:ph idx="1"/>
          </p:nvPr>
        </p:nvSpPr>
        <p:spPr/>
        <p:txBody>
          <a:bodyPr/>
          <a:lstStyle/>
          <a:p>
            <a:pPr algn="ctr"/>
            <a:endParaRPr lang="en-US" dirty="0"/>
          </a:p>
          <a:p>
            <a:pPr algn="ctr"/>
            <a:endParaRPr lang="en-US" dirty="0"/>
          </a:p>
          <a:p>
            <a:pPr algn="ctr"/>
            <a:endParaRPr lang="en-US" dirty="0"/>
          </a:p>
          <a:p>
            <a:pPr algn="ctr"/>
            <a:r>
              <a:rPr lang="en-US" dirty="0"/>
              <a:t>We want to hear from you! Please follow Survey Monkey link to invest in </a:t>
            </a:r>
            <a:r>
              <a:rPr lang="en-US"/>
              <a:t>your forum</a:t>
            </a:r>
            <a:endParaRPr lang="en-US" dirty="0"/>
          </a:p>
          <a:p>
            <a:pPr algn="ctr"/>
            <a:endParaRPr lang="en-US" dirty="0"/>
          </a:p>
          <a:p>
            <a:pPr algn="ctr"/>
            <a:r>
              <a:rPr lang="en-US" dirty="0"/>
              <a:t>Coming soon: BHC and CHW/FP Forums on the TEAM UP website</a:t>
            </a:r>
          </a:p>
        </p:txBody>
      </p:sp>
    </p:spTree>
    <p:extLst>
      <p:ext uri="{BB962C8B-B14F-4D97-AF65-F5344CB8AC3E}">
        <p14:creationId xmlns:p14="http://schemas.microsoft.com/office/powerpoint/2010/main" val="80224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3902-8D26-7E49-BD37-3E4398E5F7E7}"/>
              </a:ext>
            </a:extLst>
          </p:cNvPr>
          <p:cNvSpPr>
            <a:spLocks noGrp="1"/>
          </p:cNvSpPr>
          <p:nvPr>
            <p:ph type="title"/>
          </p:nvPr>
        </p:nvSpPr>
        <p:spPr/>
        <p:txBody>
          <a:bodyPr/>
          <a:lstStyle/>
          <a:p>
            <a:r>
              <a:rPr lang="en-US" dirty="0"/>
              <a:t>TEAM UP Clinical Team</a:t>
            </a:r>
          </a:p>
        </p:txBody>
      </p:sp>
      <p:sp>
        <p:nvSpPr>
          <p:cNvPr id="3" name="Content Placeholder 2">
            <a:extLst>
              <a:ext uri="{FF2B5EF4-FFF2-40B4-BE49-F238E27FC236}">
                <a16:creationId xmlns:a16="http://schemas.microsoft.com/office/drawing/2014/main" id="{04F9E0B5-DA87-7F40-93F2-798BE900662B}"/>
              </a:ext>
            </a:extLst>
          </p:cNvPr>
          <p:cNvSpPr>
            <a:spLocks noGrp="1"/>
          </p:cNvSpPr>
          <p:nvPr>
            <p:ph idx="1"/>
          </p:nvPr>
        </p:nvSpPr>
        <p:spPr/>
        <p:txBody>
          <a:bodyPr/>
          <a:lstStyle/>
          <a:p>
            <a:r>
              <a:rPr lang="en-US" dirty="0"/>
              <a:t>Michelle Durham, Clinical Director</a:t>
            </a:r>
          </a:p>
          <a:p>
            <a:r>
              <a:rPr lang="en-US" dirty="0">
                <a:hlinkClick r:id="rId2"/>
              </a:rPr>
              <a:t>Michelle.Durham@bmc.org</a:t>
            </a:r>
            <a:endParaRPr lang="en-US" dirty="0"/>
          </a:p>
          <a:p>
            <a:endParaRPr lang="en-US" dirty="0"/>
          </a:p>
          <a:p>
            <a:r>
              <a:rPr lang="en-US" dirty="0"/>
              <a:t>Sonia Erlich, Manager of Clinical Role Development</a:t>
            </a:r>
          </a:p>
          <a:p>
            <a:r>
              <a:rPr lang="en-US" dirty="0">
                <a:hlinkClick r:id="rId3"/>
              </a:rPr>
              <a:t>Sonia.Erlich@bmc.org</a:t>
            </a:r>
            <a:endParaRPr lang="en-US" dirty="0"/>
          </a:p>
          <a:p>
            <a:endParaRPr lang="en-US" dirty="0"/>
          </a:p>
          <a:p>
            <a:r>
              <a:rPr lang="en-US" dirty="0"/>
              <a:t>Betsy Groves, Early Childhood Consultant</a:t>
            </a:r>
          </a:p>
          <a:p>
            <a:r>
              <a:rPr lang="en-US" dirty="0">
                <a:hlinkClick r:id="rId4"/>
              </a:rPr>
              <a:t>Bmcgrove@bu.edu</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4592B5-008F-9946-819D-42DB5DB9C5C6}"/>
              </a:ext>
            </a:extLst>
          </p:cNvPr>
          <p:cNvSpPr>
            <a:spLocks noGrp="1"/>
          </p:cNvSpPr>
          <p:nvPr>
            <p:ph type="sldNum" sz="quarter" idx="12"/>
          </p:nvPr>
        </p:nvSpPr>
        <p:spPr/>
        <p:txBody>
          <a:bodyPr/>
          <a:lstStyle/>
          <a:p>
            <a:fld id="{93A1D67B-7CA1-334D-A44F-A5E3B87A6587}" type="slidenum">
              <a:rPr lang="en-US" smtClean="0"/>
              <a:t>8</a:t>
            </a:fld>
            <a:endParaRPr lang="en-US"/>
          </a:p>
        </p:txBody>
      </p:sp>
    </p:spTree>
    <p:extLst>
      <p:ext uri="{BB962C8B-B14F-4D97-AF65-F5344CB8AC3E}">
        <p14:creationId xmlns:p14="http://schemas.microsoft.com/office/powerpoint/2010/main" val="310051996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55E9DA7B-2B86-6445-B2CD-57EF2A377048}"/>
    </a:ext>
  </a:extLst>
</a:theme>
</file>

<file path=ppt/theme/theme2.xml><?xml version="1.0" encoding="utf-8"?>
<a:theme xmlns:a="http://schemas.openxmlformats.org/drawingml/2006/main" name="Custom CHC Logo">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646F321A-9231-FA49-BEF2-A279C7023C3D}"/>
    </a:ext>
  </a:extLst>
</a:theme>
</file>

<file path=ppt/theme/theme3.xml><?xml version="1.0" encoding="utf-8"?>
<a:theme xmlns:a="http://schemas.openxmlformats.org/drawingml/2006/main" name="Section Headers and End Slides">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2D284F20-7693-BF4E-BD98-729FFAB4E1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DB80B2FD2034BBCF8A2C86D4B2DBA" ma:contentTypeVersion="25" ma:contentTypeDescription="Create a new document." ma:contentTypeScope="" ma:versionID="51ef45a29d4e9b1a2023c024027ac2fd">
  <xsd:schema xmlns:xsd="http://www.w3.org/2001/XMLSchema" xmlns:xs="http://www.w3.org/2001/XMLSchema" xmlns:p="http://schemas.microsoft.com/office/2006/metadata/properties" xmlns:ns2="6d7928bf-a193-4a81-b101-c18a1b5af782" xmlns:ns3="e937a3b4-ced8-470d-8e43-93041006c3f9" targetNamespace="http://schemas.microsoft.com/office/2006/metadata/properties" ma:root="true" ma:fieldsID="ced161fbad5ef43bb171d675d00c8f57" ns2:_="" ns3:_="">
    <xsd:import namespace="6d7928bf-a193-4a81-b101-c18a1b5af782"/>
    <xsd:import namespace="e937a3b4-ced8-470d-8e43-93041006c3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928bf-a193-4a81-b101-c18a1b5af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ddfc6a-7a00-4d61-babe-e7a88612b42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hidden="true" ma:internalName="MediaServiceOCR" ma:readOnly="true">
      <xsd:simpleType>
        <xsd:restriction base="dms:Note"/>
      </xsd:simpleType>
    </xsd:element>
    <xsd:element name="MediaServiceLocation" ma:index="22" nillable="true" ma:displayName="Location" ma:hidden="true"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7a3b4-ced8-470d-8e43-93041006c3f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a87e2f7-58d9-430b-a36c-9283b0ef4bda}" ma:internalName="TaxCatchAll" ma:readOnly="false" ma:showField="CatchAllData" ma:web="e937a3b4-ced8-470d-8e43-93041006c3f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d7928bf-a193-4a81-b101-c18a1b5af782" xsi:nil="true"/>
    <SharedWithUsers xmlns="e937a3b4-ced8-470d-8e43-93041006c3f9">
      <UserInfo>
        <DisplayName/>
        <AccountId xsi:nil="true"/>
        <AccountType/>
      </UserInfo>
    </SharedWithUsers>
    <lcf76f155ced4ddcb4097134ff3c332f xmlns="6d7928bf-a193-4a81-b101-c18a1b5af782">
      <Terms xmlns="http://schemas.microsoft.com/office/infopath/2007/PartnerControls"/>
    </lcf76f155ced4ddcb4097134ff3c332f>
    <TaxCatchAll xmlns="e937a3b4-ced8-470d-8e43-93041006c3f9" xsi:nil="true"/>
  </documentManagement>
</p:properties>
</file>

<file path=customXml/itemProps1.xml><?xml version="1.0" encoding="utf-8"?>
<ds:datastoreItem xmlns:ds="http://schemas.openxmlformats.org/officeDocument/2006/customXml" ds:itemID="{6A25A582-36C2-49FB-A44B-B4CA242B512F}"/>
</file>

<file path=customXml/itemProps2.xml><?xml version="1.0" encoding="utf-8"?>
<ds:datastoreItem xmlns:ds="http://schemas.openxmlformats.org/officeDocument/2006/customXml" ds:itemID="{7823392C-3391-461E-9584-0871E19E08C4}"/>
</file>

<file path=customXml/itemProps3.xml><?xml version="1.0" encoding="utf-8"?>
<ds:datastoreItem xmlns:ds="http://schemas.openxmlformats.org/officeDocument/2006/customXml" ds:itemID="{8A48DCC8-9412-42E7-A271-732B19340F26}"/>
</file>

<file path=docProps/app.xml><?xml version="1.0" encoding="utf-8"?>
<Properties xmlns="http://schemas.openxmlformats.org/officeDocument/2006/extended-properties" xmlns:vt="http://schemas.openxmlformats.org/officeDocument/2006/docPropsVTypes">
  <Template>Office Theme</Template>
  <TotalTime>4066</TotalTime>
  <Words>812</Words>
  <Application>Microsoft Macintosh PowerPoint</Application>
  <PresentationFormat>Letter Paper (8.5x11 in)</PresentationFormat>
  <Paragraphs>86</Paragraphs>
  <Slides>8</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Arial Black</vt:lpstr>
      <vt:lpstr>Calibri</vt:lpstr>
      <vt:lpstr>Office Theme</vt:lpstr>
      <vt:lpstr>Custom CHC Logo</vt:lpstr>
      <vt:lpstr>Section Headers and End Slides</vt:lpstr>
      <vt:lpstr>PowerPoint Presentation</vt:lpstr>
      <vt:lpstr>Agenda</vt:lpstr>
      <vt:lpstr>Queue</vt:lpstr>
      <vt:lpstr>Topic from the Queue: Working with Young Children Remotely</vt:lpstr>
      <vt:lpstr>Breakout Sessions</vt:lpstr>
      <vt:lpstr>Questions, Comments, Resources to Share, &amp; Next Steps</vt:lpstr>
      <vt:lpstr>Questions, Comments, Resources to Share, &amp; Next Steps</vt:lpstr>
      <vt:lpstr>TEAM UP Clinical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Anita Morris</dc:creator>
  <cp:lastModifiedBy>sonia erlich</cp:lastModifiedBy>
  <cp:revision>179</cp:revision>
  <cp:lastPrinted>2019-08-15T02:07:47Z</cp:lastPrinted>
  <dcterms:created xsi:type="dcterms:W3CDTF">2019-06-12T12:29:21Z</dcterms:created>
  <dcterms:modified xsi:type="dcterms:W3CDTF">2020-04-21T03:40:20Z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0x010100EDDDB80B2FD2034BBCF8A2C86D4B2DBA</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