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7.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5.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3.xml" ContentType="application/vnd.openxmlformats-officedocument.theme+xml"/>
  <Override PartName="/ppt/theme/theme1.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5" r:id="rId2"/>
    <p:sldMasterId id="2147483668" r:id="rId3"/>
  </p:sldMasterIdLst>
  <p:notesMasterIdLst>
    <p:notesMasterId r:id="rId16"/>
  </p:notesMasterIdLst>
  <p:sldIdLst>
    <p:sldId id="907" r:id="rId4"/>
    <p:sldId id="971" r:id="rId5"/>
    <p:sldId id="996" r:id="rId6"/>
    <p:sldId id="992" r:id="rId7"/>
    <p:sldId id="994" r:id="rId8"/>
    <p:sldId id="995" r:id="rId9"/>
    <p:sldId id="997" r:id="rId10"/>
    <p:sldId id="993" r:id="rId11"/>
    <p:sldId id="998" r:id="rId12"/>
    <p:sldId id="973" r:id="rId13"/>
    <p:sldId id="991" r:id="rId14"/>
    <p:sldId id="982" r:id="rId15"/>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6B7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686"/>
    <p:restoredTop sz="81705" autoAdjust="0"/>
  </p:normalViewPr>
  <p:slideViewPr>
    <p:cSldViewPr snapToGrid="0" snapToObjects="1">
      <p:cViewPr varScale="1">
        <p:scale>
          <a:sx n="77" d="100"/>
          <a:sy n="77" d="100"/>
        </p:scale>
        <p:origin x="1384" y="18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customXml" Target="../customXml/item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ustomXml" Target="../customXml/item3.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7A725-1D93-BA4C-BA73-2F0CA097A97E}" type="datetimeFigureOut">
              <a:rPr lang="en-US" smtClean="0"/>
              <a:t>4/16/20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714193-C234-9146-80F4-FE4308AB464B}" type="slidenum">
              <a:rPr lang="en-US" smtClean="0"/>
              <a:t>‹#›</a:t>
            </a:fld>
            <a:endParaRPr lang="en-US"/>
          </a:p>
        </p:txBody>
      </p:sp>
    </p:spTree>
    <p:extLst>
      <p:ext uri="{BB962C8B-B14F-4D97-AF65-F5344CB8AC3E}">
        <p14:creationId xmlns:p14="http://schemas.microsoft.com/office/powerpoint/2010/main" val="4244581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Intros – anyone who didn’t have a chance to introduce last week – Name, Health Center, Role, One thing that has changed about my life since the global pandemic</a:t>
            </a:r>
          </a:p>
          <a:p>
            <a:r>
              <a:rPr lang="en-US" dirty="0"/>
              <a:t>Intro to the forum – Review of feedback from last week</a:t>
            </a:r>
          </a:p>
          <a:p>
            <a:r>
              <a:rPr lang="en-US" dirty="0"/>
              <a:t>Format for today involves brief didactic content and space for discussion. This format is amendable, and we encourage feedback. If it would be helpful to make space, for instance, for case discussions, please feel free to convey that.</a:t>
            </a:r>
          </a:p>
          <a:p>
            <a:r>
              <a:rPr lang="en-US" dirty="0"/>
              <a:t>Other important things to be mindful of:</a:t>
            </a:r>
          </a:p>
          <a:p>
            <a:r>
              <a:rPr lang="en-US" dirty="0"/>
              <a:t>	Make yourself comfortable. If you need to move/stretch/walk around out to take care of yourself, please do so.</a:t>
            </a:r>
          </a:p>
          <a:p>
            <a:r>
              <a:rPr lang="en-US" dirty="0"/>
              <a:t>	Minimize distractions. Mute mic when you aren’t speaking.</a:t>
            </a:r>
          </a:p>
          <a:p>
            <a:r>
              <a:rPr lang="en-US" dirty="0"/>
              <a:t>	We want to see and hear you! Please use video and participate! Also, feel free to use the chat box if that is more comfortable. Don’t hesitate to jump in with questions or comments during didactic portions.</a:t>
            </a:r>
          </a:p>
          <a:p>
            <a:endParaRPr lang="en-US" dirty="0"/>
          </a:p>
        </p:txBody>
      </p:sp>
      <p:sp>
        <p:nvSpPr>
          <p:cNvPr id="4" name="Slide Number Placeholder 3"/>
          <p:cNvSpPr>
            <a:spLocks noGrp="1"/>
          </p:cNvSpPr>
          <p:nvPr>
            <p:ph type="sldNum" sz="quarter" idx="5"/>
          </p:nvPr>
        </p:nvSpPr>
        <p:spPr/>
        <p:txBody>
          <a:bodyPr/>
          <a:lstStyle/>
          <a:p>
            <a:fld id="{FF714193-C234-9146-80F4-FE4308AB464B}" type="slidenum">
              <a:rPr lang="en-US" smtClean="0"/>
              <a:t>2</a:t>
            </a:fld>
            <a:endParaRPr lang="en-US"/>
          </a:p>
        </p:txBody>
      </p:sp>
    </p:spTree>
    <p:extLst>
      <p:ext uri="{BB962C8B-B14F-4D97-AF65-F5344CB8AC3E}">
        <p14:creationId xmlns:p14="http://schemas.microsoft.com/office/powerpoint/2010/main" val="3846281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714193-C234-9146-80F4-FE4308AB464B}" type="slidenum">
              <a:rPr lang="en-US" smtClean="0"/>
              <a:t>11</a:t>
            </a:fld>
            <a:endParaRPr lang="en-US"/>
          </a:p>
        </p:txBody>
      </p:sp>
    </p:spTree>
    <p:extLst>
      <p:ext uri="{BB962C8B-B14F-4D97-AF65-F5344CB8AC3E}">
        <p14:creationId xmlns:p14="http://schemas.microsoft.com/office/powerpoint/2010/main" val="990532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keep a running queue, and there will never be enough time, but we will be mindful of the topics that folks want to address and make space for them over the course of the Learning Community</a:t>
            </a:r>
          </a:p>
        </p:txBody>
      </p:sp>
      <p:sp>
        <p:nvSpPr>
          <p:cNvPr id="4" name="Slide Number Placeholder 3"/>
          <p:cNvSpPr>
            <a:spLocks noGrp="1"/>
          </p:cNvSpPr>
          <p:nvPr>
            <p:ph type="sldNum" sz="quarter" idx="5"/>
          </p:nvPr>
        </p:nvSpPr>
        <p:spPr/>
        <p:txBody>
          <a:bodyPr/>
          <a:lstStyle/>
          <a:p>
            <a:fld id="{FF714193-C234-9146-80F4-FE4308AB464B}" type="slidenum">
              <a:rPr lang="en-US" smtClean="0"/>
              <a:t>3</a:t>
            </a:fld>
            <a:endParaRPr lang="en-US"/>
          </a:p>
        </p:txBody>
      </p:sp>
    </p:spTree>
    <p:extLst>
      <p:ext uri="{BB962C8B-B14F-4D97-AF65-F5344CB8AC3E}">
        <p14:creationId xmlns:p14="http://schemas.microsoft.com/office/powerpoint/2010/main" val="2772233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714193-C234-9146-80F4-FE4308AB464B}" type="slidenum">
              <a:rPr lang="en-US" smtClean="0"/>
              <a:t>4</a:t>
            </a:fld>
            <a:endParaRPr lang="en-US"/>
          </a:p>
        </p:txBody>
      </p:sp>
    </p:spTree>
    <p:extLst>
      <p:ext uri="{BB962C8B-B14F-4D97-AF65-F5344CB8AC3E}">
        <p14:creationId xmlns:p14="http://schemas.microsoft.com/office/powerpoint/2010/main" val="1875657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714193-C234-9146-80F4-FE4308AB464B}" type="slidenum">
              <a:rPr lang="en-US" smtClean="0"/>
              <a:t>5</a:t>
            </a:fld>
            <a:endParaRPr lang="en-US"/>
          </a:p>
        </p:txBody>
      </p:sp>
    </p:spTree>
    <p:extLst>
      <p:ext uri="{BB962C8B-B14F-4D97-AF65-F5344CB8AC3E}">
        <p14:creationId xmlns:p14="http://schemas.microsoft.com/office/powerpoint/2010/main" val="4199239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714193-C234-9146-80F4-FE4308AB464B}" type="slidenum">
              <a:rPr lang="en-US" smtClean="0"/>
              <a:t>6</a:t>
            </a:fld>
            <a:endParaRPr lang="en-US"/>
          </a:p>
        </p:txBody>
      </p:sp>
    </p:spTree>
    <p:extLst>
      <p:ext uri="{BB962C8B-B14F-4D97-AF65-F5344CB8AC3E}">
        <p14:creationId xmlns:p14="http://schemas.microsoft.com/office/powerpoint/2010/main" val="3180401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714193-C234-9146-80F4-FE4308AB464B}" type="slidenum">
              <a:rPr lang="en-US" smtClean="0"/>
              <a:t>7</a:t>
            </a:fld>
            <a:endParaRPr lang="en-US"/>
          </a:p>
        </p:txBody>
      </p:sp>
    </p:spTree>
    <p:extLst>
      <p:ext uri="{BB962C8B-B14F-4D97-AF65-F5344CB8AC3E}">
        <p14:creationId xmlns:p14="http://schemas.microsoft.com/office/powerpoint/2010/main" val="3228565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of these are you already doing?</a:t>
            </a:r>
          </a:p>
          <a:p>
            <a:r>
              <a:rPr lang="en-US" dirty="0"/>
              <a:t>What have you noticed about the process so far?</a:t>
            </a:r>
          </a:p>
        </p:txBody>
      </p:sp>
      <p:sp>
        <p:nvSpPr>
          <p:cNvPr id="4" name="Slide Number Placeholder 3"/>
          <p:cNvSpPr>
            <a:spLocks noGrp="1"/>
          </p:cNvSpPr>
          <p:nvPr>
            <p:ph type="sldNum" sz="quarter" idx="5"/>
          </p:nvPr>
        </p:nvSpPr>
        <p:spPr/>
        <p:txBody>
          <a:bodyPr/>
          <a:lstStyle/>
          <a:p>
            <a:fld id="{FF714193-C234-9146-80F4-FE4308AB464B}" type="slidenum">
              <a:rPr lang="en-US" smtClean="0"/>
              <a:t>8</a:t>
            </a:fld>
            <a:endParaRPr lang="en-US"/>
          </a:p>
        </p:txBody>
      </p:sp>
    </p:spTree>
    <p:extLst>
      <p:ext uri="{BB962C8B-B14F-4D97-AF65-F5344CB8AC3E}">
        <p14:creationId xmlns:p14="http://schemas.microsoft.com/office/powerpoint/2010/main" val="2618380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you considering? How are you co-creating a treatment plan with your client?</a:t>
            </a:r>
          </a:p>
        </p:txBody>
      </p:sp>
      <p:sp>
        <p:nvSpPr>
          <p:cNvPr id="4" name="Slide Number Placeholder 3"/>
          <p:cNvSpPr>
            <a:spLocks noGrp="1"/>
          </p:cNvSpPr>
          <p:nvPr>
            <p:ph type="sldNum" sz="quarter" idx="5"/>
          </p:nvPr>
        </p:nvSpPr>
        <p:spPr/>
        <p:txBody>
          <a:bodyPr/>
          <a:lstStyle/>
          <a:p>
            <a:fld id="{FF714193-C234-9146-80F4-FE4308AB464B}" type="slidenum">
              <a:rPr lang="en-US" smtClean="0"/>
              <a:t>9</a:t>
            </a:fld>
            <a:endParaRPr lang="en-US"/>
          </a:p>
        </p:txBody>
      </p:sp>
    </p:spTree>
    <p:extLst>
      <p:ext uri="{BB962C8B-B14F-4D97-AF65-F5344CB8AC3E}">
        <p14:creationId xmlns:p14="http://schemas.microsoft.com/office/powerpoint/2010/main" val="2050378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questions do you have for TEAM UP? For each other?</a:t>
            </a:r>
          </a:p>
          <a:p>
            <a:endParaRPr lang="en-US" dirty="0"/>
          </a:p>
          <a:p>
            <a:r>
              <a:rPr lang="en-US" dirty="0"/>
              <a:t>What resources do you want to share with your colleagues today that may help through this period?</a:t>
            </a:r>
          </a:p>
          <a:p>
            <a:endParaRPr lang="en-US" dirty="0"/>
          </a:p>
          <a:p>
            <a:r>
              <a:rPr lang="en-US" dirty="0"/>
              <a:t>What would you like to see more of in these forums? We will follow up with a survey to best tailor these activities to your needs.</a:t>
            </a:r>
          </a:p>
        </p:txBody>
      </p:sp>
      <p:sp>
        <p:nvSpPr>
          <p:cNvPr id="4" name="Slide Number Placeholder 3"/>
          <p:cNvSpPr>
            <a:spLocks noGrp="1"/>
          </p:cNvSpPr>
          <p:nvPr>
            <p:ph type="sldNum" sz="quarter" idx="5"/>
          </p:nvPr>
        </p:nvSpPr>
        <p:spPr/>
        <p:txBody>
          <a:bodyPr/>
          <a:lstStyle/>
          <a:p>
            <a:fld id="{FF714193-C234-9146-80F4-FE4308AB464B}" type="slidenum">
              <a:rPr lang="en-US" smtClean="0"/>
              <a:t>10</a:t>
            </a:fld>
            <a:endParaRPr lang="en-US"/>
          </a:p>
        </p:txBody>
      </p:sp>
    </p:spTree>
    <p:extLst>
      <p:ext uri="{BB962C8B-B14F-4D97-AF65-F5344CB8AC3E}">
        <p14:creationId xmlns:p14="http://schemas.microsoft.com/office/powerpoint/2010/main" val="26132409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243829C-1123-574A-9978-D272BF0E2B91}"/>
              </a:ext>
            </a:extLst>
          </p:cNvPr>
          <p:cNvSpPr>
            <a:spLocks noGrp="1"/>
          </p:cNvSpPr>
          <p:nvPr>
            <p:ph type="pic" sz="quarter" idx="10"/>
          </p:nvPr>
        </p:nvSpPr>
        <p:spPr>
          <a:xfrm>
            <a:off x="0" y="-1"/>
            <a:ext cx="3598606" cy="6401117"/>
          </a:xfrm>
        </p:spPr>
        <p:txBody>
          <a:bodyPr/>
          <a:lstStyle/>
          <a:p>
            <a:r>
              <a:rPr lang="en-US"/>
              <a:t>Click icon to add picture</a:t>
            </a:r>
          </a:p>
        </p:txBody>
      </p:sp>
      <p:sp>
        <p:nvSpPr>
          <p:cNvPr id="6" name="Rectangle 5">
            <a:extLst>
              <a:ext uri="{FF2B5EF4-FFF2-40B4-BE49-F238E27FC236}">
                <a16:creationId xmlns:a16="http://schemas.microsoft.com/office/drawing/2014/main" id="{C9BC2AE3-015E-1D4B-BD88-11F3CF77B7ED}"/>
              </a:ext>
            </a:extLst>
          </p:cNvPr>
          <p:cNvSpPr/>
          <p:nvPr userDrawn="1"/>
        </p:nvSpPr>
        <p:spPr>
          <a:xfrm>
            <a:off x="0" y="6401117"/>
            <a:ext cx="9144000" cy="4568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4" name="Text Placeholder 13">
            <a:extLst>
              <a:ext uri="{FF2B5EF4-FFF2-40B4-BE49-F238E27FC236}">
                <a16:creationId xmlns:a16="http://schemas.microsoft.com/office/drawing/2014/main" id="{17A84572-A17C-8749-9383-26CE690FBC28}"/>
              </a:ext>
            </a:extLst>
          </p:cNvPr>
          <p:cNvSpPr>
            <a:spLocks noGrp="1"/>
          </p:cNvSpPr>
          <p:nvPr>
            <p:ph type="body" sz="quarter" idx="11" hasCustomPrompt="1"/>
          </p:nvPr>
        </p:nvSpPr>
        <p:spPr>
          <a:xfrm>
            <a:off x="4326551" y="4618839"/>
            <a:ext cx="4188184" cy="480131"/>
          </a:xfrm>
        </p:spPr>
        <p:txBody>
          <a:bodyPr wrap="square">
            <a:spAutoFit/>
          </a:bodyPr>
          <a:lstStyle/>
          <a:p>
            <a:pPr lvl="0"/>
            <a:r>
              <a:rPr lang="en-US" dirty="0"/>
              <a:t>Presentation Title</a:t>
            </a:r>
          </a:p>
        </p:txBody>
      </p:sp>
      <p:sp>
        <p:nvSpPr>
          <p:cNvPr id="15" name="Text Placeholder 13">
            <a:extLst>
              <a:ext uri="{FF2B5EF4-FFF2-40B4-BE49-F238E27FC236}">
                <a16:creationId xmlns:a16="http://schemas.microsoft.com/office/drawing/2014/main" id="{F39EB222-6F06-2B40-B944-E12B6E6BC1B9}"/>
              </a:ext>
            </a:extLst>
          </p:cNvPr>
          <p:cNvSpPr>
            <a:spLocks noGrp="1"/>
          </p:cNvSpPr>
          <p:nvPr>
            <p:ph type="body" sz="quarter" idx="12" hasCustomPrompt="1"/>
          </p:nvPr>
        </p:nvSpPr>
        <p:spPr>
          <a:xfrm>
            <a:off x="4326551" y="5328546"/>
            <a:ext cx="4188184" cy="480131"/>
          </a:xfrm>
        </p:spPr>
        <p:txBody>
          <a:bodyPr wrap="square">
            <a:spAutoFit/>
          </a:bodyPr>
          <a:lstStyle/>
          <a:p>
            <a:pPr lvl="0"/>
            <a:r>
              <a:rPr lang="en-US" dirty="0"/>
              <a:t>Date</a:t>
            </a:r>
          </a:p>
        </p:txBody>
      </p:sp>
      <p:sp>
        <p:nvSpPr>
          <p:cNvPr id="2" name="TextBox 1">
            <a:extLst>
              <a:ext uri="{FF2B5EF4-FFF2-40B4-BE49-F238E27FC236}">
                <a16:creationId xmlns:a16="http://schemas.microsoft.com/office/drawing/2014/main" id="{D48F667F-E7FA-3A48-B58D-853F6A87C68A}"/>
              </a:ext>
            </a:extLst>
          </p:cNvPr>
          <p:cNvSpPr txBox="1"/>
          <p:nvPr userDrawn="1"/>
        </p:nvSpPr>
        <p:spPr>
          <a:xfrm>
            <a:off x="4326551" y="2015277"/>
            <a:ext cx="2845651" cy="2185214"/>
          </a:xfrm>
          <a:prstGeom prst="rect">
            <a:avLst/>
          </a:prstGeom>
          <a:noFill/>
        </p:spPr>
        <p:txBody>
          <a:bodyPr wrap="none" rtlCol="0">
            <a:spAutoFit/>
          </a:bodyPr>
          <a:lstStyle/>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T</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ransforming and</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E</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xpanding</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A</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ccess to</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M</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ental Health Care in</a:t>
            </a:r>
          </a:p>
          <a:p>
            <a:pPr>
              <a:spcAft>
                <a:spcPts val="200"/>
              </a:spcAft>
            </a:pPr>
            <a:endPar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endParaRP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U</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rban</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P</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ediatrics</a:t>
            </a:r>
            <a:endParaRPr lang="en-US" b="0" i="0" spc="150" baseline="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0A6AABE-02C9-5540-80AA-5431230908BB}"/>
              </a:ext>
            </a:extLst>
          </p:cNvPr>
          <p:cNvPicPr>
            <a:picLocks noChangeAspect="1"/>
          </p:cNvPicPr>
          <p:nvPr userDrawn="1"/>
        </p:nvPicPr>
        <p:blipFill>
          <a:blip r:embed="rId2"/>
          <a:stretch>
            <a:fillRect/>
          </a:stretch>
        </p:blipFill>
        <p:spPr>
          <a:xfrm>
            <a:off x="7741835" y="6460711"/>
            <a:ext cx="749315" cy="320040"/>
          </a:xfrm>
          <a:prstGeom prst="rect">
            <a:avLst/>
          </a:prstGeom>
        </p:spPr>
      </p:pic>
      <p:sp>
        <p:nvSpPr>
          <p:cNvPr id="10" name="Slide Number Placeholder 4">
            <a:extLst>
              <a:ext uri="{FF2B5EF4-FFF2-40B4-BE49-F238E27FC236}">
                <a16:creationId xmlns:a16="http://schemas.microsoft.com/office/drawing/2014/main" id="{0EB561AC-9A48-8043-94D8-7942CB430EBA}"/>
              </a:ext>
            </a:extLst>
          </p:cNvPr>
          <p:cNvSpPr>
            <a:spLocks noGrp="1"/>
          </p:cNvSpPr>
          <p:nvPr>
            <p:ph type="sldNum" sz="quarter" idx="13"/>
          </p:nvPr>
        </p:nvSpPr>
        <p:spPr>
          <a:xfrm>
            <a:off x="8607287" y="6446996"/>
            <a:ext cx="387626" cy="365125"/>
          </a:xfrm>
        </p:spPr>
        <p:txBody>
          <a:bodyPr/>
          <a:lstStyle/>
          <a:p>
            <a:fld id="{93A1D67B-7CA1-334D-A44F-A5E3B87A6587}" type="slidenum">
              <a:rPr lang="en-US" smtClean="0"/>
              <a:t>‹#›</a:t>
            </a:fld>
            <a:endParaRPr lang="en-US"/>
          </a:p>
        </p:txBody>
      </p:sp>
      <p:pic>
        <p:nvPicPr>
          <p:cNvPr id="11" name="Picture 10">
            <a:extLst>
              <a:ext uri="{FF2B5EF4-FFF2-40B4-BE49-F238E27FC236}">
                <a16:creationId xmlns:a16="http://schemas.microsoft.com/office/drawing/2014/main" id="{3BC25DFF-B743-7B4E-922F-B35CAB36AE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7665" y="815029"/>
            <a:ext cx="2854537" cy="904028"/>
          </a:xfrm>
          <a:prstGeom prst="rect">
            <a:avLst/>
          </a:prstGeom>
        </p:spPr>
      </p:pic>
    </p:spTree>
    <p:extLst>
      <p:ext uri="{BB962C8B-B14F-4D97-AF65-F5344CB8AC3E}">
        <p14:creationId xmlns:p14="http://schemas.microsoft.com/office/powerpoint/2010/main" val="3241743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End Slide (Health Centers)">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4921C829-94D8-4A4C-AC46-8D59AF79289D}"/>
              </a:ext>
            </a:extLst>
          </p:cNvPr>
          <p:cNvSpPr/>
          <p:nvPr userDrawn="1"/>
        </p:nvSpPr>
        <p:spPr>
          <a:xfrm>
            <a:off x="0" y="0"/>
            <a:ext cx="9144000" cy="6858000"/>
          </a:xfrm>
          <a:prstGeom prst="frame">
            <a:avLst>
              <a:gd name="adj1" fmla="val 1747"/>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FECE2A30-BCE1-2C40-94E7-A951DD255FD8}"/>
              </a:ext>
            </a:extLst>
          </p:cNvPr>
          <p:cNvCxnSpPr/>
          <p:nvPr userDrawn="1"/>
        </p:nvCxnSpPr>
        <p:spPr>
          <a:xfrm>
            <a:off x="4572000" y="2834640"/>
            <a:ext cx="0" cy="118872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Picture Placeholder 7">
            <a:extLst>
              <a:ext uri="{FF2B5EF4-FFF2-40B4-BE49-F238E27FC236}">
                <a16:creationId xmlns:a16="http://schemas.microsoft.com/office/drawing/2014/main" id="{632F84BD-287D-4848-9DE4-6AE1D8E46A44}"/>
              </a:ext>
            </a:extLst>
          </p:cNvPr>
          <p:cNvSpPr>
            <a:spLocks noGrp="1"/>
          </p:cNvSpPr>
          <p:nvPr>
            <p:ph type="pic" sz="quarter" idx="10" hasCustomPrompt="1"/>
          </p:nvPr>
        </p:nvSpPr>
        <p:spPr>
          <a:xfrm>
            <a:off x="4956724" y="2971800"/>
            <a:ext cx="2286000" cy="914400"/>
          </a:xfrm>
        </p:spPr>
        <p:txBody>
          <a:bodyPr/>
          <a:lstStyle/>
          <a:p>
            <a:r>
              <a:rPr lang="en-US" dirty="0"/>
              <a:t>Logo</a:t>
            </a:r>
          </a:p>
        </p:txBody>
      </p:sp>
      <p:pic>
        <p:nvPicPr>
          <p:cNvPr id="6" name="Picture 5">
            <a:extLst>
              <a:ext uri="{FF2B5EF4-FFF2-40B4-BE49-F238E27FC236}">
                <a16:creationId xmlns:a16="http://schemas.microsoft.com/office/drawing/2014/main" id="{B3B255CD-7328-7448-B100-A1068E31F1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1766" y="3120252"/>
            <a:ext cx="1949788" cy="617495"/>
          </a:xfrm>
          <a:prstGeom prst="rect">
            <a:avLst/>
          </a:prstGeom>
        </p:spPr>
      </p:pic>
    </p:spTree>
    <p:extLst>
      <p:ext uri="{BB962C8B-B14F-4D97-AF65-F5344CB8AC3E}">
        <p14:creationId xmlns:p14="http://schemas.microsoft.com/office/powerpoint/2010/main" val="2057613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4C64DAAD-D7D6-1D49-9EB1-CD80AFBDF5FF}"/>
              </a:ext>
            </a:extLst>
          </p:cNvPr>
          <p:cNvSpPr>
            <a:spLocks noGrp="1"/>
          </p:cNvSpPr>
          <p:nvPr>
            <p:ph type="sldNum" sz="quarter" idx="4"/>
          </p:nvPr>
        </p:nvSpPr>
        <p:spPr>
          <a:xfrm>
            <a:off x="8607287" y="6446996"/>
            <a:ext cx="387626" cy="365125"/>
          </a:xfrm>
          <a:prstGeom prst="rect">
            <a:avLst/>
          </a:prstGeom>
        </p:spPr>
        <p:txBody>
          <a:bodyPr vert="horz" lIns="91440" tIns="45720" rIns="91440" bIns="45720" rtlCol="0" anchor="ctr"/>
          <a:lstStyle>
            <a:lvl1pPr algn="r">
              <a:defRPr sz="1000" b="0" i="0">
                <a:solidFill>
                  <a:schemeClr val="bg1"/>
                </a:solidFill>
                <a:latin typeface="Arial" panose="020B0604020202020204" pitchFamily="34" charset="0"/>
                <a:cs typeface="Arial" panose="020B0604020202020204" pitchFamily="34" charset="0"/>
              </a:defRPr>
            </a:lvl1pPr>
          </a:lstStyle>
          <a:p>
            <a:fld id="{93A1D67B-7CA1-334D-A44F-A5E3B87A6587}" type="slidenum">
              <a:rPr lang="en-US" smtClean="0"/>
              <a:pPr/>
              <a:t>‹#›</a:t>
            </a:fld>
            <a:endParaRPr lang="en-US" dirty="0"/>
          </a:p>
        </p:txBody>
      </p:sp>
      <p:sp>
        <p:nvSpPr>
          <p:cNvPr id="8" name="Rectangle 7">
            <a:extLst>
              <a:ext uri="{FF2B5EF4-FFF2-40B4-BE49-F238E27FC236}">
                <a16:creationId xmlns:a16="http://schemas.microsoft.com/office/drawing/2014/main" id="{0B37E35B-4025-8C4E-AC96-670C720C85FD}"/>
              </a:ext>
            </a:extLst>
          </p:cNvPr>
          <p:cNvSpPr/>
          <p:nvPr userDrawn="1"/>
        </p:nvSpPr>
        <p:spPr>
          <a:xfrm>
            <a:off x="0" y="0"/>
            <a:ext cx="9144000" cy="6400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B0E7C03D-6E57-9448-9531-6720ECEC6F8E}"/>
              </a:ext>
            </a:extLst>
          </p:cNvPr>
          <p:cNvSpPr>
            <a:spLocks noGrp="1"/>
          </p:cNvSpPr>
          <p:nvPr>
            <p:ph type="body" sz="quarter" idx="10" hasCustomPrompt="1"/>
          </p:nvPr>
        </p:nvSpPr>
        <p:spPr>
          <a:xfrm>
            <a:off x="1587910" y="2960335"/>
            <a:ext cx="5968181" cy="480131"/>
          </a:xfrm>
          <a:prstGeom prst="rect">
            <a:avLst/>
          </a:prstGeom>
        </p:spPr>
        <p:txBody>
          <a:bodyPr>
            <a:spAutoFit/>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Section Title</a:t>
            </a:r>
          </a:p>
        </p:txBody>
      </p:sp>
      <p:sp>
        <p:nvSpPr>
          <p:cNvPr id="5" name="Picture Placeholder 4">
            <a:extLst>
              <a:ext uri="{FF2B5EF4-FFF2-40B4-BE49-F238E27FC236}">
                <a16:creationId xmlns:a16="http://schemas.microsoft.com/office/drawing/2014/main" id="{344BE549-0CD5-EC45-9D06-BEEA9BEC147C}"/>
              </a:ext>
            </a:extLst>
          </p:cNvPr>
          <p:cNvSpPr>
            <a:spLocks noGrp="1"/>
          </p:cNvSpPr>
          <p:nvPr>
            <p:ph type="pic" sz="quarter" idx="14" hasCustomPrompt="1"/>
          </p:nvPr>
        </p:nvSpPr>
        <p:spPr>
          <a:xfrm>
            <a:off x="7299113" y="6446996"/>
            <a:ext cx="1198446" cy="365760"/>
          </a:xfrm>
        </p:spPr>
        <p:txBody>
          <a:bodyPr anchor="ctr" anchorCtr="0">
            <a:normAutofit/>
          </a:bodyPr>
          <a:lstStyle>
            <a:lvl1pPr algn="ctr">
              <a:defRPr sz="1000">
                <a:solidFill>
                  <a:schemeClr val="bg1"/>
                </a:solidFill>
              </a:defRPr>
            </a:lvl1pPr>
          </a:lstStyle>
          <a:p>
            <a:r>
              <a:rPr lang="en-US" dirty="0"/>
              <a:t>Logo</a:t>
            </a:r>
          </a:p>
        </p:txBody>
      </p:sp>
    </p:spTree>
    <p:extLst>
      <p:ext uri="{BB962C8B-B14F-4D97-AF65-F5344CB8AC3E}">
        <p14:creationId xmlns:p14="http://schemas.microsoft.com/office/powerpoint/2010/main" val="2740131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1">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4C64DAAD-D7D6-1D49-9EB1-CD80AFBDF5FF}"/>
              </a:ext>
            </a:extLst>
          </p:cNvPr>
          <p:cNvSpPr>
            <a:spLocks noGrp="1"/>
          </p:cNvSpPr>
          <p:nvPr>
            <p:ph type="sldNum" sz="quarter" idx="4"/>
          </p:nvPr>
        </p:nvSpPr>
        <p:spPr>
          <a:xfrm>
            <a:off x="8607287" y="6446996"/>
            <a:ext cx="387626" cy="365125"/>
          </a:xfrm>
          <a:prstGeom prst="rect">
            <a:avLst/>
          </a:prstGeom>
        </p:spPr>
        <p:txBody>
          <a:bodyPr vert="horz" lIns="91440" tIns="45720" rIns="91440" bIns="45720" rtlCol="0" anchor="ctr"/>
          <a:lstStyle>
            <a:lvl1pPr algn="r">
              <a:defRPr sz="1000" b="0" i="0">
                <a:solidFill>
                  <a:schemeClr val="bg1"/>
                </a:solidFill>
                <a:latin typeface="Arial" panose="020B0604020202020204" pitchFamily="34" charset="0"/>
                <a:cs typeface="Arial" panose="020B0604020202020204" pitchFamily="34" charset="0"/>
              </a:defRPr>
            </a:lvl1pPr>
          </a:lstStyle>
          <a:p>
            <a:fld id="{93A1D67B-7CA1-334D-A44F-A5E3B87A6587}" type="slidenum">
              <a:rPr lang="en-US" smtClean="0"/>
              <a:pPr/>
              <a:t>‹#›</a:t>
            </a:fld>
            <a:endParaRPr lang="en-US" dirty="0"/>
          </a:p>
        </p:txBody>
      </p:sp>
      <p:sp>
        <p:nvSpPr>
          <p:cNvPr id="3" name="Rectangle 2">
            <a:extLst>
              <a:ext uri="{FF2B5EF4-FFF2-40B4-BE49-F238E27FC236}">
                <a16:creationId xmlns:a16="http://schemas.microsoft.com/office/drawing/2014/main" id="{FBD80AF2-FDE9-434E-A883-09E310306812}"/>
              </a:ext>
            </a:extLst>
          </p:cNvPr>
          <p:cNvSpPr/>
          <p:nvPr userDrawn="1"/>
        </p:nvSpPr>
        <p:spPr>
          <a:xfrm>
            <a:off x="0" y="0"/>
            <a:ext cx="9144000" cy="64008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9">
            <a:extLst>
              <a:ext uri="{FF2B5EF4-FFF2-40B4-BE49-F238E27FC236}">
                <a16:creationId xmlns:a16="http://schemas.microsoft.com/office/drawing/2014/main" id="{14C123FE-6E2D-1642-B974-770C399F08D1}"/>
              </a:ext>
            </a:extLst>
          </p:cNvPr>
          <p:cNvSpPr>
            <a:spLocks noGrp="1"/>
          </p:cNvSpPr>
          <p:nvPr>
            <p:ph type="body" sz="quarter" idx="10" hasCustomPrompt="1"/>
          </p:nvPr>
        </p:nvSpPr>
        <p:spPr>
          <a:xfrm>
            <a:off x="1587910" y="2960335"/>
            <a:ext cx="5968181" cy="480131"/>
          </a:xfrm>
          <a:prstGeom prst="rect">
            <a:avLst/>
          </a:prstGeom>
        </p:spPr>
        <p:txBody>
          <a:bodyPr>
            <a:spAutoFit/>
          </a:bodyPr>
          <a:lstStyle>
            <a:lvl1pPr marL="0" indent="0" algn="ctr">
              <a:buNone/>
              <a:defRPr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Section Title</a:t>
            </a:r>
          </a:p>
        </p:txBody>
      </p:sp>
      <p:sp>
        <p:nvSpPr>
          <p:cNvPr id="5" name="Picture Placeholder 4">
            <a:extLst>
              <a:ext uri="{FF2B5EF4-FFF2-40B4-BE49-F238E27FC236}">
                <a16:creationId xmlns:a16="http://schemas.microsoft.com/office/drawing/2014/main" id="{58E4E3BF-ED69-B046-A4BA-8F2A0597CF4E}"/>
              </a:ext>
            </a:extLst>
          </p:cNvPr>
          <p:cNvSpPr>
            <a:spLocks noGrp="1"/>
          </p:cNvSpPr>
          <p:nvPr>
            <p:ph type="pic" sz="quarter" idx="14" hasCustomPrompt="1"/>
          </p:nvPr>
        </p:nvSpPr>
        <p:spPr>
          <a:xfrm>
            <a:off x="7299113" y="6446996"/>
            <a:ext cx="1198446" cy="365760"/>
          </a:xfrm>
        </p:spPr>
        <p:txBody>
          <a:bodyPr anchor="ctr" anchorCtr="0">
            <a:normAutofit/>
          </a:bodyPr>
          <a:lstStyle>
            <a:lvl1pPr algn="ctr">
              <a:defRPr sz="1000">
                <a:solidFill>
                  <a:schemeClr val="bg1"/>
                </a:solidFill>
              </a:defRPr>
            </a:lvl1pPr>
          </a:lstStyle>
          <a:p>
            <a:r>
              <a:rPr lang="en-US" dirty="0"/>
              <a:t>Logo</a:t>
            </a:r>
          </a:p>
        </p:txBody>
      </p:sp>
    </p:spTree>
    <p:extLst>
      <p:ext uri="{BB962C8B-B14F-4D97-AF65-F5344CB8AC3E}">
        <p14:creationId xmlns:p14="http://schemas.microsoft.com/office/powerpoint/2010/main" val="3144421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8CE06768-5329-E64D-A30B-A0D200D3F629}"/>
              </a:ext>
            </a:extLst>
          </p:cNvPr>
          <p:cNvSpPr>
            <a:spLocks noGrp="1"/>
          </p:cNvSpPr>
          <p:nvPr>
            <p:ph type="sldNum" sz="quarter" idx="4"/>
          </p:nvPr>
        </p:nvSpPr>
        <p:spPr>
          <a:xfrm>
            <a:off x="8607287" y="6446996"/>
            <a:ext cx="387626" cy="365125"/>
          </a:xfrm>
          <a:prstGeom prst="rect">
            <a:avLst/>
          </a:prstGeom>
        </p:spPr>
        <p:txBody>
          <a:bodyPr vert="horz" lIns="91440" tIns="45720" rIns="91440" bIns="45720" rtlCol="0" anchor="ctr"/>
          <a:lstStyle>
            <a:lvl1pPr algn="r">
              <a:defRPr sz="1000" b="0" i="0">
                <a:solidFill>
                  <a:schemeClr val="bg1"/>
                </a:solidFill>
                <a:latin typeface="Arial" panose="020B0604020202020204" pitchFamily="34" charset="0"/>
                <a:cs typeface="Arial" panose="020B0604020202020204" pitchFamily="34" charset="0"/>
              </a:defRPr>
            </a:lvl1pPr>
          </a:lstStyle>
          <a:p>
            <a:fld id="{93A1D67B-7CA1-334D-A44F-A5E3B87A6587}" type="slidenum">
              <a:rPr lang="en-US" smtClean="0"/>
              <a:pPr/>
              <a:t>‹#›</a:t>
            </a:fld>
            <a:endParaRPr lang="en-US" dirty="0"/>
          </a:p>
        </p:txBody>
      </p:sp>
      <p:sp>
        <p:nvSpPr>
          <p:cNvPr id="8" name="Rectangle 7">
            <a:extLst>
              <a:ext uri="{FF2B5EF4-FFF2-40B4-BE49-F238E27FC236}">
                <a16:creationId xmlns:a16="http://schemas.microsoft.com/office/drawing/2014/main" id="{B9BEC7E6-7B82-0143-9237-D5EC59B12B46}"/>
              </a:ext>
            </a:extLst>
          </p:cNvPr>
          <p:cNvSpPr/>
          <p:nvPr userDrawn="1"/>
        </p:nvSpPr>
        <p:spPr>
          <a:xfrm>
            <a:off x="0" y="0"/>
            <a:ext cx="9144000" cy="6400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a:extLst>
              <a:ext uri="{FF2B5EF4-FFF2-40B4-BE49-F238E27FC236}">
                <a16:creationId xmlns:a16="http://schemas.microsoft.com/office/drawing/2014/main" id="{BD7BA812-378F-B74A-89CA-94CB0532AA4A}"/>
              </a:ext>
            </a:extLst>
          </p:cNvPr>
          <p:cNvSpPr>
            <a:spLocks noGrp="1"/>
          </p:cNvSpPr>
          <p:nvPr>
            <p:ph type="body" sz="quarter" idx="10" hasCustomPrompt="1"/>
          </p:nvPr>
        </p:nvSpPr>
        <p:spPr>
          <a:xfrm>
            <a:off x="1587910" y="2960335"/>
            <a:ext cx="5968181" cy="480131"/>
          </a:xfrm>
          <a:prstGeom prst="rect">
            <a:avLst/>
          </a:prstGeom>
        </p:spPr>
        <p:txBody>
          <a:bodyPr>
            <a:spAutoFit/>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Section Title</a:t>
            </a:r>
          </a:p>
        </p:txBody>
      </p:sp>
      <p:sp>
        <p:nvSpPr>
          <p:cNvPr id="5" name="Picture Placeholder 4">
            <a:extLst>
              <a:ext uri="{FF2B5EF4-FFF2-40B4-BE49-F238E27FC236}">
                <a16:creationId xmlns:a16="http://schemas.microsoft.com/office/drawing/2014/main" id="{9CFC1159-0751-904B-BE14-0609EEED5D9E}"/>
              </a:ext>
            </a:extLst>
          </p:cNvPr>
          <p:cNvSpPr>
            <a:spLocks noGrp="1"/>
          </p:cNvSpPr>
          <p:nvPr>
            <p:ph type="pic" sz="quarter" idx="14" hasCustomPrompt="1"/>
          </p:nvPr>
        </p:nvSpPr>
        <p:spPr>
          <a:xfrm>
            <a:off x="7299113" y="6446996"/>
            <a:ext cx="1198446" cy="365760"/>
          </a:xfrm>
        </p:spPr>
        <p:txBody>
          <a:bodyPr anchor="ctr" anchorCtr="0">
            <a:normAutofit/>
          </a:bodyPr>
          <a:lstStyle>
            <a:lvl1pPr algn="ctr">
              <a:defRPr sz="1000">
                <a:solidFill>
                  <a:schemeClr val="bg1"/>
                </a:solidFill>
              </a:defRPr>
            </a:lvl1pPr>
          </a:lstStyle>
          <a:p>
            <a:r>
              <a:rPr lang="en-US" dirty="0"/>
              <a:t>Logo</a:t>
            </a:r>
          </a:p>
        </p:txBody>
      </p:sp>
    </p:spTree>
    <p:extLst>
      <p:ext uri="{BB962C8B-B14F-4D97-AF65-F5344CB8AC3E}">
        <p14:creationId xmlns:p14="http://schemas.microsoft.com/office/powerpoint/2010/main" val="3762234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lide 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93A1D67B-7CA1-334D-A44F-A5E3B87A6587}" type="slidenum">
              <a:rPr lang="en-US" smtClean="0"/>
              <a:t>‹#›</a:t>
            </a:fld>
            <a:endParaRPr lang="en-US"/>
          </a:p>
        </p:txBody>
      </p:sp>
    </p:spTree>
    <p:extLst>
      <p:ext uri="{BB962C8B-B14F-4D97-AF65-F5344CB8AC3E}">
        <p14:creationId xmlns:p14="http://schemas.microsoft.com/office/powerpoint/2010/main" val="3759428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2F3B048-CB72-2F45-AA18-411578D8A940}" type="datetime1">
              <a:rPr lang="en-US" smtClean="0"/>
              <a:t>4/16/20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3A1D67B-7CA1-334D-A44F-A5E3B87A6587}" type="slidenum">
              <a:rPr lang="en-US" smtClean="0"/>
              <a:t>‹#›</a:t>
            </a:fld>
            <a:endParaRPr lang="en-US"/>
          </a:p>
        </p:txBody>
      </p:sp>
    </p:spTree>
    <p:extLst>
      <p:ext uri="{BB962C8B-B14F-4D97-AF65-F5344CB8AC3E}">
        <p14:creationId xmlns:p14="http://schemas.microsoft.com/office/powerpoint/2010/main" val="1174424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3A1D67B-7CA1-334D-A44F-A5E3B87A6587}" type="slidenum">
              <a:rPr lang="en-US" smtClean="0"/>
              <a:t>‹#›</a:t>
            </a:fld>
            <a:endParaRPr lang="en-US"/>
          </a:p>
        </p:txBody>
      </p:sp>
    </p:spTree>
    <p:extLst>
      <p:ext uri="{BB962C8B-B14F-4D97-AF65-F5344CB8AC3E}">
        <p14:creationId xmlns:p14="http://schemas.microsoft.com/office/powerpoint/2010/main" val="323265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CHC)">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243829C-1123-574A-9978-D272BF0E2B91}"/>
              </a:ext>
            </a:extLst>
          </p:cNvPr>
          <p:cNvSpPr>
            <a:spLocks noGrp="1"/>
          </p:cNvSpPr>
          <p:nvPr>
            <p:ph type="pic" sz="quarter" idx="10"/>
          </p:nvPr>
        </p:nvSpPr>
        <p:spPr>
          <a:xfrm>
            <a:off x="0" y="-1"/>
            <a:ext cx="3598606" cy="6401117"/>
          </a:xfrm>
        </p:spPr>
        <p:txBody>
          <a:bodyPr/>
          <a:lstStyle/>
          <a:p>
            <a:endParaRPr lang="en-US"/>
          </a:p>
        </p:txBody>
      </p:sp>
      <p:sp>
        <p:nvSpPr>
          <p:cNvPr id="6" name="Rectangle 5">
            <a:extLst>
              <a:ext uri="{FF2B5EF4-FFF2-40B4-BE49-F238E27FC236}">
                <a16:creationId xmlns:a16="http://schemas.microsoft.com/office/drawing/2014/main" id="{C9BC2AE3-015E-1D4B-BD88-11F3CF77B7ED}"/>
              </a:ext>
            </a:extLst>
          </p:cNvPr>
          <p:cNvSpPr/>
          <p:nvPr userDrawn="1"/>
        </p:nvSpPr>
        <p:spPr>
          <a:xfrm>
            <a:off x="0" y="6401117"/>
            <a:ext cx="9144000" cy="4568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4" name="Text Placeholder 13">
            <a:extLst>
              <a:ext uri="{FF2B5EF4-FFF2-40B4-BE49-F238E27FC236}">
                <a16:creationId xmlns:a16="http://schemas.microsoft.com/office/drawing/2014/main" id="{17A84572-A17C-8749-9383-26CE690FBC28}"/>
              </a:ext>
            </a:extLst>
          </p:cNvPr>
          <p:cNvSpPr>
            <a:spLocks noGrp="1"/>
          </p:cNvSpPr>
          <p:nvPr>
            <p:ph type="body" sz="quarter" idx="11" hasCustomPrompt="1"/>
          </p:nvPr>
        </p:nvSpPr>
        <p:spPr>
          <a:xfrm>
            <a:off x="4326551" y="4618839"/>
            <a:ext cx="4188184" cy="480131"/>
          </a:xfrm>
        </p:spPr>
        <p:txBody>
          <a:bodyPr wrap="square">
            <a:spAutoFit/>
          </a:bodyPr>
          <a:lstStyle/>
          <a:p>
            <a:pPr lvl="0"/>
            <a:r>
              <a:rPr lang="en-US" dirty="0"/>
              <a:t>Presentation Title</a:t>
            </a:r>
          </a:p>
        </p:txBody>
      </p:sp>
      <p:sp>
        <p:nvSpPr>
          <p:cNvPr id="15" name="Text Placeholder 13">
            <a:extLst>
              <a:ext uri="{FF2B5EF4-FFF2-40B4-BE49-F238E27FC236}">
                <a16:creationId xmlns:a16="http://schemas.microsoft.com/office/drawing/2014/main" id="{F39EB222-6F06-2B40-B944-E12B6E6BC1B9}"/>
              </a:ext>
            </a:extLst>
          </p:cNvPr>
          <p:cNvSpPr>
            <a:spLocks noGrp="1"/>
          </p:cNvSpPr>
          <p:nvPr>
            <p:ph type="body" sz="quarter" idx="12" hasCustomPrompt="1"/>
          </p:nvPr>
        </p:nvSpPr>
        <p:spPr>
          <a:xfrm>
            <a:off x="4326551" y="5328546"/>
            <a:ext cx="4188184" cy="480131"/>
          </a:xfrm>
        </p:spPr>
        <p:txBody>
          <a:bodyPr wrap="square">
            <a:spAutoFit/>
          </a:bodyPr>
          <a:lstStyle/>
          <a:p>
            <a:pPr lvl="0"/>
            <a:r>
              <a:rPr lang="en-US" dirty="0"/>
              <a:t>Date</a:t>
            </a:r>
          </a:p>
        </p:txBody>
      </p:sp>
      <p:sp>
        <p:nvSpPr>
          <p:cNvPr id="2" name="TextBox 1">
            <a:extLst>
              <a:ext uri="{FF2B5EF4-FFF2-40B4-BE49-F238E27FC236}">
                <a16:creationId xmlns:a16="http://schemas.microsoft.com/office/drawing/2014/main" id="{D48F667F-E7FA-3A48-B58D-853F6A87C68A}"/>
              </a:ext>
            </a:extLst>
          </p:cNvPr>
          <p:cNvSpPr txBox="1"/>
          <p:nvPr userDrawn="1"/>
        </p:nvSpPr>
        <p:spPr>
          <a:xfrm>
            <a:off x="4326551" y="2015277"/>
            <a:ext cx="2845651" cy="2185214"/>
          </a:xfrm>
          <a:prstGeom prst="rect">
            <a:avLst/>
          </a:prstGeom>
          <a:noFill/>
        </p:spPr>
        <p:txBody>
          <a:bodyPr wrap="none" rtlCol="0">
            <a:spAutoFit/>
          </a:bodyPr>
          <a:lstStyle/>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T</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ransforming and</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E</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xpanding</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A</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ccess to</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M</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ental Health Care in</a:t>
            </a:r>
          </a:p>
          <a:p>
            <a:pPr>
              <a:spcAft>
                <a:spcPts val="200"/>
              </a:spcAft>
            </a:pPr>
            <a:endPar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endParaRP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U</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rban</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P</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ediatrics</a:t>
            </a:r>
            <a:endParaRPr lang="en-US" b="0" i="0" spc="150" baseline="0" dirty="0">
              <a:latin typeface="Arial" panose="020B0604020202020204" pitchFamily="34" charset="0"/>
              <a:cs typeface="Arial" panose="020B0604020202020204" pitchFamily="34" charset="0"/>
            </a:endParaRPr>
          </a:p>
        </p:txBody>
      </p:sp>
      <p:sp>
        <p:nvSpPr>
          <p:cNvPr id="10" name="Slide Number Placeholder 4">
            <a:extLst>
              <a:ext uri="{FF2B5EF4-FFF2-40B4-BE49-F238E27FC236}">
                <a16:creationId xmlns:a16="http://schemas.microsoft.com/office/drawing/2014/main" id="{0EB561AC-9A48-8043-94D8-7942CB430EBA}"/>
              </a:ext>
            </a:extLst>
          </p:cNvPr>
          <p:cNvSpPr>
            <a:spLocks noGrp="1"/>
          </p:cNvSpPr>
          <p:nvPr>
            <p:ph type="sldNum" sz="quarter" idx="13"/>
          </p:nvPr>
        </p:nvSpPr>
        <p:spPr>
          <a:xfrm>
            <a:off x="8607287" y="6447314"/>
            <a:ext cx="387626" cy="365125"/>
          </a:xfrm>
        </p:spPr>
        <p:txBody>
          <a:bodyPr/>
          <a:lstStyle/>
          <a:p>
            <a:fld id="{93A1D67B-7CA1-334D-A44F-A5E3B87A6587}" type="slidenum">
              <a:rPr lang="en-US" smtClean="0"/>
              <a:t>‹#›</a:t>
            </a:fld>
            <a:endParaRPr lang="en-US"/>
          </a:p>
        </p:txBody>
      </p:sp>
      <p:sp>
        <p:nvSpPr>
          <p:cNvPr id="5" name="Picture Placeholder 4">
            <a:extLst>
              <a:ext uri="{FF2B5EF4-FFF2-40B4-BE49-F238E27FC236}">
                <a16:creationId xmlns:a16="http://schemas.microsoft.com/office/drawing/2014/main" id="{283E7B51-30E1-D346-B2F6-AB048E10C08C}"/>
              </a:ext>
            </a:extLst>
          </p:cNvPr>
          <p:cNvSpPr>
            <a:spLocks noGrp="1"/>
          </p:cNvSpPr>
          <p:nvPr>
            <p:ph type="pic" sz="quarter" idx="14" hasCustomPrompt="1"/>
          </p:nvPr>
        </p:nvSpPr>
        <p:spPr>
          <a:xfrm>
            <a:off x="7299113" y="6446996"/>
            <a:ext cx="1198446" cy="365760"/>
          </a:xfrm>
        </p:spPr>
        <p:txBody>
          <a:bodyPr anchor="ctr" anchorCtr="0">
            <a:normAutofit/>
          </a:bodyPr>
          <a:lstStyle>
            <a:lvl1pPr algn="ctr">
              <a:defRPr sz="1000">
                <a:solidFill>
                  <a:schemeClr val="bg1"/>
                </a:solidFill>
              </a:defRPr>
            </a:lvl1pPr>
          </a:lstStyle>
          <a:p>
            <a:r>
              <a:rPr lang="en-US" dirty="0"/>
              <a:t>Logo</a:t>
            </a:r>
          </a:p>
        </p:txBody>
      </p:sp>
      <p:pic>
        <p:nvPicPr>
          <p:cNvPr id="12" name="Picture 11">
            <a:extLst>
              <a:ext uri="{FF2B5EF4-FFF2-40B4-BE49-F238E27FC236}">
                <a16:creationId xmlns:a16="http://schemas.microsoft.com/office/drawing/2014/main" id="{FB1BEA36-25A6-E14D-8E64-EB7EB82A35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6551" y="860099"/>
            <a:ext cx="2922659" cy="925602"/>
          </a:xfrm>
          <a:prstGeom prst="rect">
            <a:avLst/>
          </a:prstGeom>
        </p:spPr>
      </p:pic>
    </p:spTree>
    <p:extLst>
      <p:ext uri="{BB962C8B-B14F-4D97-AF65-F5344CB8AC3E}">
        <p14:creationId xmlns:p14="http://schemas.microsoft.com/office/powerpoint/2010/main" val="3548529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Title Only (Blank) (CH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93A1D67B-7CA1-334D-A44F-A5E3B87A6587}" type="slidenum">
              <a:rPr lang="en-US" smtClean="0"/>
              <a:t>‹#›</a:t>
            </a:fld>
            <a:endParaRPr lang="en-US"/>
          </a:p>
        </p:txBody>
      </p:sp>
      <p:sp>
        <p:nvSpPr>
          <p:cNvPr id="4" name="Picture Placeholder 4">
            <a:extLst>
              <a:ext uri="{FF2B5EF4-FFF2-40B4-BE49-F238E27FC236}">
                <a16:creationId xmlns:a16="http://schemas.microsoft.com/office/drawing/2014/main" id="{6DC248B6-82EF-4E4F-A429-0C3E8F19B385}"/>
              </a:ext>
            </a:extLst>
          </p:cNvPr>
          <p:cNvSpPr>
            <a:spLocks noGrp="1"/>
          </p:cNvSpPr>
          <p:nvPr>
            <p:ph type="pic" sz="quarter" idx="14" hasCustomPrompt="1"/>
          </p:nvPr>
        </p:nvSpPr>
        <p:spPr>
          <a:xfrm>
            <a:off x="7299113" y="6446996"/>
            <a:ext cx="1198446" cy="365760"/>
          </a:xfrm>
        </p:spPr>
        <p:txBody>
          <a:bodyPr anchor="ctr" anchorCtr="0">
            <a:normAutofit/>
          </a:bodyPr>
          <a:lstStyle>
            <a:lvl1pPr algn="ctr">
              <a:defRPr sz="1000">
                <a:solidFill>
                  <a:schemeClr val="bg1"/>
                </a:solidFill>
              </a:defRPr>
            </a:lvl1pPr>
          </a:lstStyle>
          <a:p>
            <a:r>
              <a:rPr lang="en-US" dirty="0"/>
              <a:t>Logo</a:t>
            </a:r>
          </a:p>
        </p:txBody>
      </p:sp>
    </p:spTree>
    <p:extLst>
      <p:ext uri="{BB962C8B-B14F-4D97-AF65-F5344CB8AC3E}">
        <p14:creationId xmlns:p14="http://schemas.microsoft.com/office/powerpoint/2010/main" val="1508530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CH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3A1D67B-7CA1-334D-A44F-A5E3B87A6587}" type="slidenum">
              <a:rPr lang="en-US" smtClean="0"/>
              <a:t>‹#›</a:t>
            </a:fld>
            <a:endParaRPr lang="en-US"/>
          </a:p>
        </p:txBody>
      </p:sp>
      <p:sp>
        <p:nvSpPr>
          <p:cNvPr id="7" name="Picture Placeholder 4">
            <a:extLst>
              <a:ext uri="{FF2B5EF4-FFF2-40B4-BE49-F238E27FC236}">
                <a16:creationId xmlns:a16="http://schemas.microsoft.com/office/drawing/2014/main" id="{F182F67A-D9AF-A842-8AF0-345AD7FF7E1B}"/>
              </a:ext>
            </a:extLst>
          </p:cNvPr>
          <p:cNvSpPr>
            <a:spLocks noGrp="1"/>
          </p:cNvSpPr>
          <p:nvPr>
            <p:ph type="pic" sz="quarter" idx="14" hasCustomPrompt="1"/>
          </p:nvPr>
        </p:nvSpPr>
        <p:spPr>
          <a:xfrm>
            <a:off x="7299113" y="6446996"/>
            <a:ext cx="1198446" cy="365760"/>
          </a:xfrm>
        </p:spPr>
        <p:txBody>
          <a:bodyPr anchor="ctr" anchorCtr="0">
            <a:normAutofit/>
          </a:bodyPr>
          <a:lstStyle>
            <a:lvl1pPr algn="ctr">
              <a:defRPr sz="1000">
                <a:solidFill>
                  <a:schemeClr val="bg1"/>
                </a:solidFill>
              </a:defRPr>
            </a:lvl1pPr>
          </a:lstStyle>
          <a:p>
            <a:r>
              <a:rPr lang="en-US" dirty="0"/>
              <a:t>Logo</a:t>
            </a:r>
          </a:p>
        </p:txBody>
      </p:sp>
    </p:spTree>
    <p:extLst>
      <p:ext uri="{BB962C8B-B14F-4D97-AF65-F5344CB8AC3E}">
        <p14:creationId xmlns:p14="http://schemas.microsoft.com/office/powerpoint/2010/main" val="1018887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CH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3A1D67B-7CA1-334D-A44F-A5E3B87A6587}" type="slidenum">
              <a:rPr lang="en-US" smtClean="0"/>
              <a:t>‹#›</a:t>
            </a:fld>
            <a:endParaRPr lang="en-US"/>
          </a:p>
        </p:txBody>
      </p:sp>
      <p:sp>
        <p:nvSpPr>
          <p:cNvPr id="6" name="Picture Placeholder 4">
            <a:extLst>
              <a:ext uri="{FF2B5EF4-FFF2-40B4-BE49-F238E27FC236}">
                <a16:creationId xmlns:a16="http://schemas.microsoft.com/office/drawing/2014/main" id="{2979323E-5419-764E-8CD7-F0C6C4F47E6C}"/>
              </a:ext>
            </a:extLst>
          </p:cNvPr>
          <p:cNvSpPr>
            <a:spLocks noGrp="1"/>
          </p:cNvSpPr>
          <p:nvPr>
            <p:ph type="pic" sz="quarter" idx="14" hasCustomPrompt="1"/>
          </p:nvPr>
        </p:nvSpPr>
        <p:spPr>
          <a:xfrm>
            <a:off x="7299113" y="6446996"/>
            <a:ext cx="1198446" cy="365760"/>
          </a:xfrm>
        </p:spPr>
        <p:txBody>
          <a:bodyPr anchor="ctr" anchorCtr="0">
            <a:normAutofit/>
          </a:bodyPr>
          <a:lstStyle>
            <a:lvl1pPr algn="ctr">
              <a:defRPr sz="1000">
                <a:solidFill>
                  <a:schemeClr val="bg1"/>
                </a:solidFill>
              </a:defRPr>
            </a:lvl1pPr>
          </a:lstStyle>
          <a:p>
            <a:r>
              <a:rPr lang="en-US" dirty="0"/>
              <a:t>Logo</a:t>
            </a:r>
          </a:p>
        </p:txBody>
      </p:sp>
    </p:spTree>
    <p:extLst>
      <p:ext uri="{BB962C8B-B14F-4D97-AF65-F5344CB8AC3E}">
        <p14:creationId xmlns:p14="http://schemas.microsoft.com/office/powerpoint/2010/main" val="2632847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End Slide (Health System)">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735BC4F0-81B3-C049-94B3-D4F8E01D7629}"/>
              </a:ext>
            </a:extLst>
          </p:cNvPr>
          <p:cNvSpPr/>
          <p:nvPr userDrawn="1"/>
        </p:nvSpPr>
        <p:spPr>
          <a:xfrm>
            <a:off x="0" y="0"/>
            <a:ext cx="9144000" cy="6858000"/>
          </a:xfrm>
          <a:prstGeom prst="frame">
            <a:avLst>
              <a:gd name="adj1" fmla="val 1747"/>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AC80B5FB-B8CA-0343-A1A6-15E34B0A84B0}"/>
              </a:ext>
            </a:extLst>
          </p:cNvPr>
          <p:cNvCxnSpPr/>
          <p:nvPr userDrawn="1"/>
        </p:nvCxnSpPr>
        <p:spPr>
          <a:xfrm>
            <a:off x="4572000" y="2834640"/>
            <a:ext cx="0" cy="118872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859F659-1A9C-CA45-9D9A-4DAF6C8DBA84}"/>
              </a:ext>
            </a:extLst>
          </p:cNvPr>
          <p:cNvPicPr>
            <a:picLocks noChangeAspect="1"/>
          </p:cNvPicPr>
          <p:nvPr userDrawn="1"/>
        </p:nvPicPr>
        <p:blipFill>
          <a:blip r:embed="rId2"/>
          <a:stretch>
            <a:fillRect/>
          </a:stretch>
        </p:blipFill>
        <p:spPr>
          <a:xfrm>
            <a:off x="4956723" y="2962968"/>
            <a:ext cx="1651333" cy="706453"/>
          </a:xfrm>
          <a:prstGeom prst="rect">
            <a:avLst/>
          </a:prstGeom>
        </p:spPr>
      </p:pic>
      <p:pic>
        <p:nvPicPr>
          <p:cNvPr id="7" name="Picture 6">
            <a:extLst>
              <a:ext uri="{FF2B5EF4-FFF2-40B4-BE49-F238E27FC236}">
                <a16:creationId xmlns:a16="http://schemas.microsoft.com/office/drawing/2014/main" id="{D5A12BAE-AB98-754B-AA62-40ADD30A4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37490" y="3120252"/>
            <a:ext cx="1949788" cy="617495"/>
          </a:xfrm>
          <a:prstGeom prst="rect">
            <a:avLst/>
          </a:prstGeom>
        </p:spPr>
      </p:pic>
    </p:spTree>
    <p:extLst>
      <p:ext uri="{BB962C8B-B14F-4D97-AF65-F5344CB8AC3E}">
        <p14:creationId xmlns:p14="http://schemas.microsoft.com/office/powerpoint/2010/main" val="903560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tif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jp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3.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49EF34-9141-B349-9A06-63082E21CB65}"/>
              </a:ext>
            </a:extLst>
          </p:cNvPr>
          <p:cNvSpPr/>
          <p:nvPr userDrawn="1"/>
        </p:nvSpPr>
        <p:spPr>
          <a:xfrm>
            <a:off x="0" y="6401117"/>
            <a:ext cx="9144000" cy="4568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 name="Title Placeholder 1"/>
          <p:cNvSpPr>
            <a:spLocks noGrp="1"/>
          </p:cNvSpPr>
          <p:nvPr>
            <p:ph type="title"/>
          </p:nvPr>
        </p:nvSpPr>
        <p:spPr>
          <a:xfrm>
            <a:off x="79513" y="117010"/>
            <a:ext cx="8915400" cy="4431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9087" y="811320"/>
            <a:ext cx="8845826" cy="53656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07287" y="6446996"/>
            <a:ext cx="387626" cy="365125"/>
          </a:xfrm>
          <a:prstGeom prst="rect">
            <a:avLst/>
          </a:prstGeom>
        </p:spPr>
        <p:txBody>
          <a:bodyPr vert="horz" lIns="91440" tIns="45720" rIns="91440" bIns="45720" rtlCol="0" anchor="ctr"/>
          <a:lstStyle>
            <a:lvl1pPr algn="r">
              <a:defRPr sz="1000" b="0" i="0">
                <a:solidFill>
                  <a:schemeClr val="bg1"/>
                </a:solidFill>
                <a:latin typeface="Arial" panose="020B0604020202020204" pitchFamily="34" charset="0"/>
                <a:cs typeface="Arial" panose="020B0604020202020204" pitchFamily="34" charset="0"/>
              </a:defRPr>
            </a:lvl1pPr>
          </a:lstStyle>
          <a:p>
            <a:fld id="{93A1D67B-7CA1-334D-A44F-A5E3B87A6587}" type="slidenum">
              <a:rPr lang="en-US" smtClean="0"/>
              <a:pPr/>
              <a:t>‹#›</a:t>
            </a:fld>
            <a:endParaRPr lang="en-US" dirty="0"/>
          </a:p>
        </p:txBody>
      </p:sp>
      <p:sp>
        <p:nvSpPr>
          <p:cNvPr id="8" name="Rectangle 7">
            <a:extLst>
              <a:ext uri="{FF2B5EF4-FFF2-40B4-BE49-F238E27FC236}">
                <a16:creationId xmlns:a16="http://schemas.microsoft.com/office/drawing/2014/main" id="{50B5A9C7-DF24-3B40-9FBA-AA6768E4BFAD}"/>
              </a:ext>
            </a:extLst>
          </p:cNvPr>
          <p:cNvSpPr>
            <a:spLocks noChangeArrowheads="1"/>
          </p:cNvSpPr>
          <p:nvPr userDrawn="1"/>
        </p:nvSpPr>
        <p:spPr bwMode="auto">
          <a:xfrm>
            <a:off x="0" y="658295"/>
            <a:ext cx="9144000" cy="54864"/>
          </a:xfrm>
          <a:prstGeom prst="rect">
            <a:avLst/>
          </a:prstGeom>
          <a:solidFill>
            <a:srgbClr val="36B727"/>
          </a:solidFill>
          <a:ln>
            <a:noFill/>
          </a:ln>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cs typeface="+mn-cs"/>
            </a:endParaRPr>
          </a:p>
        </p:txBody>
      </p:sp>
      <p:pic>
        <p:nvPicPr>
          <p:cNvPr id="4" name="Picture 3">
            <a:extLst>
              <a:ext uri="{FF2B5EF4-FFF2-40B4-BE49-F238E27FC236}">
                <a16:creationId xmlns:a16="http://schemas.microsoft.com/office/drawing/2014/main" id="{5A9BF3ED-95B2-0B44-987B-2D18B55138CB}"/>
              </a:ext>
            </a:extLst>
          </p:cNvPr>
          <p:cNvPicPr>
            <a:picLocks noChangeAspect="1"/>
          </p:cNvPicPr>
          <p:nvPr userDrawn="1"/>
        </p:nvPicPr>
        <p:blipFill>
          <a:blip r:embed="rId6"/>
          <a:stretch>
            <a:fillRect/>
          </a:stretch>
        </p:blipFill>
        <p:spPr>
          <a:xfrm>
            <a:off x="7741835" y="6460711"/>
            <a:ext cx="749315" cy="320040"/>
          </a:xfrm>
          <a:prstGeom prst="rect">
            <a:avLst/>
          </a:prstGeom>
        </p:spPr>
      </p:pic>
      <p:pic>
        <p:nvPicPr>
          <p:cNvPr id="10" name="Picture 9">
            <a:extLst>
              <a:ext uri="{FF2B5EF4-FFF2-40B4-BE49-F238E27FC236}">
                <a16:creationId xmlns:a16="http://schemas.microsoft.com/office/drawing/2014/main" id="{2E151463-A5E4-C04A-8433-4E67D6CFDB0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74835" y="77249"/>
            <a:ext cx="1620078" cy="513076"/>
          </a:xfrm>
          <a:prstGeom prst="rect">
            <a:avLst/>
          </a:prstGeom>
        </p:spPr>
      </p:pic>
    </p:spTree>
    <p:extLst>
      <p:ext uri="{BB962C8B-B14F-4D97-AF65-F5344CB8AC3E}">
        <p14:creationId xmlns:p14="http://schemas.microsoft.com/office/powerpoint/2010/main" val="2636146453"/>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2" r:id="rId3"/>
    <p:sldLayoutId id="2147483664" r:id="rId4"/>
  </p:sldLayoutIdLst>
  <p:hf hdr="0" ftr="0" dt="0"/>
  <p:txStyles>
    <p:titleStyle>
      <a:lvl1pPr algn="l" defTabSz="914400" rtl="0" eaLnBrk="1" latinLnBrk="0" hangingPunct="1">
        <a:lnSpc>
          <a:spcPct val="90000"/>
        </a:lnSpc>
        <a:spcBef>
          <a:spcPct val="0"/>
        </a:spcBef>
        <a:buNone/>
        <a:defRPr sz="19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accent6"/>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49EF34-9141-B349-9A06-63082E21CB65}"/>
              </a:ext>
            </a:extLst>
          </p:cNvPr>
          <p:cNvSpPr/>
          <p:nvPr userDrawn="1"/>
        </p:nvSpPr>
        <p:spPr>
          <a:xfrm>
            <a:off x="0" y="6401117"/>
            <a:ext cx="9144000" cy="4568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 name="Title Placeholder 1"/>
          <p:cNvSpPr>
            <a:spLocks noGrp="1"/>
          </p:cNvSpPr>
          <p:nvPr>
            <p:ph type="title"/>
          </p:nvPr>
        </p:nvSpPr>
        <p:spPr>
          <a:xfrm>
            <a:off x="79513" y="117010"/>
            <a:ext cx="8915400" cy="44312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49087" y="811320"/>
            <a:ext cx="8845826" cy="536564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07287" y="6446996"/>
            <a:ext cx="387626" cy="365125"/>
          </a:xfrm>
          <a:prstGeom prst="rect">
            <a:avLst/>
          </a:prstGeom>
        </p:spPr>
        <p:txBody>
          <a:bodyPr vert="horz" lIns="91440" tIns="45720" rIns="91440" bIns="45720" rtlCol="0" anchor="ctr"/>
          <a:lstStyle>
            <a:lvl1pPr algn="r">
              <a:defRPr sz="1000" b="0" i="0">
                <a:solidFill>
                  <a:schemeClr val="bg1"/>
                </a:solidFill>
                <a:latin typeface="Arial" panose="020B0604020202020204" pitchFamily="34" charset="0"/>
                <a:cs typeface="Arial" panose="020B0604020202020204" pitchFamily="34" charset="0"/>
              </a:defRPr>
            </a:lvl1pPr>
          </a:lstStyle>
          <a:p>
            <a:fld id="{93A1D67B-7CA1-334D-A44F-A5E3B87A6587}" type="slidenum">
              <a:rPr lang="en-US" smtClean="0"/>
              <a:pPr/>
              <a:t>‹#›</a:t>
            </a:fld>
            <a:endParaRPr lang="en-US" dirty="0"/>
          </a:p>
        </p:txBody>
      </p:sp>
      <p:sp>
        <p:nvSpPr>
          <p:cNvPr id="8" name="Rectangle 7">
            <a:extLst>
              <a:ext uri="{FF2B5EF4-FFF2-40B4-BE49-F238E27FC236}">
                <a16:creationId xmlns:a16="http://schemas.microsoft.com/office/drawing/2014/main" id="{50B5A9C7-DF24-3B40-9FBA-AA6768E4BFAD}"/>
              </a:ext>
            </a:extLst>
          </p:cNvPr>
          <p:cNvSpPr>
            <a:spLocks noChangeArrowheads="1"/>
          </p:cNvSpPr>
          <p:nvPr userDrawn="1"/>
        </p:nvSpPr>
        <p:spPr bwMode="auto">
          <a:xfrm>
            <a:off x="0" y="658295"/>
            <a:ext cx="9144000" cy="54864"/>
          </a:xfrm>
          <a:prstGeom prst="rect">
            <a:avLst/>
          </a:prstGeom>
          <a:solidFill>
            <a:srgbClr val="36B727"/>
          </a:solidFill>
          <a:ln>
            <a:noFill/>
          </a:ln>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cs typeface="+mn-cs"/>
            </a:endParaRPr>
          </a:p>
        </p:txBody>
      </p:sp>
      <p:pic>
        <p:nvPicPr>
          <p:cNvPr id="9" name="Picture 8">
            <a:extLst>
              <a:ext uri="{FF2B5EF4-FFF2-40B4-BE49-F238E27FC236}">
                <a16:creationId xmlns:a16="http://schemas.microsoft.com/office/drawing/2014/main" id="{F0CDA231-A101-874B-9CEF-1D427FA7C3C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424529" y="45880"/>
            <a:ext cx="1639957" cy="519372"/>
          </a:xfrm>
          <a:prstGeom prst="rect">
            <a:avLst/>
          </a:prstGeom>
        </p:spPr>
      </p:pic>
    </p:spTree>
    <p:extLst>
      <p:ext uri="{BB962C8B-B14F-4D97-AF65-F5344CB8AC3E}">
        <p14:creationId xmlns:p14="http://schemas.microsoft.com/office/powerpoint/2010/main" val="296416990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hf hdr="0" ftr="0" dt="0"/>
  <p:txStyles>
    <p:titleStyle>
      <a:lvl1pPr algn="l" defTabSz="914400" rtl="0" eaLnBrk="1" latinLnBrk="0" hangingPunct="1">
        <a:lnSpc>
          <a:spcPct val="90000"/>
        </a:lnSpc>
        <a:spcBef>
          <a:spcPct val="0"/>
        </a:spcBef>
        <a:buNone/>
        <a:defRPr sz="19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accent6"/>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CA2950-9F6A-7044-8E8E-F966E0939248}"/>
              </a:ext>
            </a:extLst>
          </p:cNvPr>
          <p:cNvSpPr/>
          <p:nvPr userDrawn="1"/>
        </p:nvSpPr>
        <p:spPr>
          <a:xfrm>
            <a:off x="0" y="6401117"/>
            <a:ext cx="9144000" cy="4568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Slide Number Placeholder 5">
            <a:extLst>
              <a:ext uri="{FF2B5EF4-FFF2-40B4-BE49-F238E27FC236}">
                <a16:creationId xmlns:a16="http://schemas.microsoft.com/office/drawing/2014/main" id="{8F692AE5-6569-A14C-AA4A-930F0375B8D1}"/>
              </a:ext>
            </a:extLst>
          </p:cNvPr>
          <p:cNvSpPr>
            <a:spLocks noGrp="1"/>
          </p:cNvSpPr>
          <p:nvPr>
            <p:ph type="sldNum" sz="quarter" idx="4"/>
          </p:nvPr>
        </p:nvSpPr>
        <p:spPr>
          <a:xfrm>
            <a:off x="8607287" y="6446996"/>
            <a:ext cx="387626" cy="365125"/>
          </a:xfrm>
          <a:prstGeom prst="rect">
            <a:avLst/>
          </a:prstGeom>
        </p:spPr>
        <p:txBody>
          <a:bodyPr vert="horz" lIns="91440" tIns="45720" rIns="91440" bIns="45720" rtlCol="0" anchor="ctr"/>
          <a:lstStyle>
            <a:lvl1pPr algn="r">
              <a:defRPr sz="1000" b="0" i="0">
                <a:solidFill>
                  <a:schemeClr val="bg1"/>
                </a:solidFill>
                <a:latin typeface="Arial" panose="020B0604020202020204" pitchFamily="34" charset="0"/>
                <a:cs typeface="Arial" panose="020B0604020202020204" pitchFamily="34" charset="0"/>
              </a:defRPr>
            </a:lvl1pPr>
          </a:lstStyle>
          <a:p>
            <a:fld id="{93A1D67B-7CA1-334D-A44F-A5E3B87A6587}" type="slidenum">
              <a:rPr lang="en-US" smtClean="0"/>
              <a:pPr/>
              <a:t>‹#›</a:t>
            </a:fld>
            <a:endParaRPr lang="en-US" dirty="0"/>
          </a:p>
        </p:txBody>
      </p:sp>
      <p:sp>
        <p:nvSpPr>
          <p:cNvPr id="12" name="Text Placeholder 2">
            <a:extLst>
              <a:ext uri="{FF2B5EF4-FFF2-40B4-BE49-F238E27FC236}">
                <a16:creationId xmlns:a16="http://schemas.microsoft.com/office/drawing/2014/main" id="{50C76378-A183-584F-BE82-563899DE86DF}"/>
              </a:ext>
            </a:extLst>
          </p:cNvPr>
          <p:cNvSpPr>
            <a:spLocks noGrp="1"/>
          </p:cNvSpPr>
          <p:nvPr>
            <p:ph type="body" idx="1"/>
          </p:nvPr>
        </p:nvSpPr>
        <p:spPr>
          <a:xfrm>
            <a:off x="149087" y="811320"/>
            <a:ext cx="8845826" cy="536564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293539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69" r:id="rId3"/>
    <p:sldLayoutId id="2147483672"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surveymonkey.com/r/DP8B9C6"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mailto:Sonia.Erlich@bmc.org" TargetMode="External"/><Relationship Id="rId2" Type="http://schemas.openxmlformats.org/officeDocument/2006/relationships/hyperlink" Target="mailto:Michelle.Durham@bmc.org" TargetMode="External"/><Relationship Id="rId1" Type="http://schemas.openxmlformats.org/officeDocument/2006/relationships/slideLayout" Target="../slideLayouts/slideLayout3.xml"/><Relationship Id="rId4" Type="http://schemas.openxmlformats.org/officeDocument/2006/relationships/hyperlink" Target="mailto:Bmcgrove@bu.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Customer review">
            <a:extLst>
              <a:ext uri="{FF2B5EF4-FFF2-40B4-BE49-F238E27FC236}">
                <a16:creationId xmlns:a16="http://schemas.microsoft.com/office/drawing/2014/main" id="{6FB24B11-C7F0-4E0C-ACDB-4BDCBDF087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89602" y="2155591"/>
            <a:ext cx="1954696" cy="1954696"/>
          </a:xfrm>
          <a:prstGeom prst="rect">
            <a:avLst/>
          </a:prstGeom>
        </p:spPr>
      </p:pic>
      <p:sp>
        <p:nvSpPr>
          <p:cNvPr id="3" name="Text Placeholder 2">
            <a:extLst>
              <a:ext uri="{FF2B5EF4-FFF2-40B4-BE49-F238E27FC236}">
                <a16:creationId xmlns:a16="http://schemas.microsoft.com/office/drawing/2014/main" id="{E14A3C3A-000E-9649-9138-FCF3EA233F4D}"/>
              </a:ext>
            </a:extLst>
          </p:cNvPr>
          <p:cNvSpPr>
            <a:spLocks noGrp="1"/>
          </p:cNvSpPr>
          <p:nvPr>
            <p:ph type="body" sz="quarter" idx="11"/>
          </p:nvPr>
        </p:nvSpPr>
        <p:spPr>
          <a:xfrm>
            <a:off x="4340839" y="4318001"/>
            <a:ext cx="4503124" cy="1595309"/>
          </a:xfrm>
        </p:spPr>
        <p:txBody>
          <a:bodyPr/>
          <a:lstStyle/>
          <a:p>
            <a:r>
              <a:rPr lang="en-US" sz="1800" dirty="0"/>
              <a:t>Behavioral Health Clinician, Community Health Worker, &amp; Family Partner Gathering</a:t>
            </a:r>
          </a:p>
          <a:p>
            <a:endParaRPr lang="en-US" sz="1800" dirty="0"/>
          </a:p>
          <a:p>
            <a:r>
              <a:rPr lang="en-US" sz="1800" dirty="0"/>
              <a:t>April 16, 2020</a:t>
            </a:r>
          </a:p>
        </p:txBody>
      </p:sp>
    </p:spTree>
    <p:extLst>
      <p:ext uri="{BB962C8B-B14F-4D97-AF65-F5344CB8AC3E}">
        <p14:creationId xmlns:p14="http://schemas.microsoft.com/office/powerpoint/2010/main" val="1264659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7789-3DD0-2A44-A2B3-D7237E62AF0D}"/>
              </a:ext>
            </a:extLst>
          </p:cNvPr>
          <p:cNvSpPr>
            <a:spLocks noGrp="1"/>
          </p:cNvSpPr>
          <p:nvPr>
            <p:ph type="title"/>
          </p:nvPr>
        </p:nvSpPr>
        <p:spPr>
          <a:xfrm>
            <a:off x="139699" y="142135"/>
            <a:ext cx="8915400" cy="443124"/>
          </a:xfrm>
        </p:spPr>
        <p:txBody>
          <a:bodyPr/>
          <a:lstStyle/>
          <a:p>
            <a:r>
              <a:rPr lang="en-US" dirty="0"/>
              <a:t>Questions, Comments, Resources to Share, &amp; Next Steps</a:t>
            </a:r>
          </a:p>
        </p:txBody>
      </p:sp>
      <p:sp>
        <p:nvSpPr>
          <p:cNvPr id="4" name="Slide Number Placeholder 3">
            <a:extLst>
              <a:ext uri="{FF2B5EF4-FFF2-40B4-BE49-F238E27FC236}">
                <a16:creationId xmlns:a16="http://schemas.microsoft.com/office/drawing/2014/main" id="{16478B62-F260-E14A-ADA6-97ED460D8790}"/>
              </a:ext>
            </a:extLst>
          </p:cNvPr>
          <p:cNvSpPr>
            <a:spLocks noGrp="1"/>
          </p:cNvSpPr>
          <p:nvPr>
            <p:ph type="sldNum" sz="quarter" idx="12"/>
          </p:nvPr>
        </p:nvSpPr>
        <p:spPr/>
        <p:txBody>
          <a:bodyPr/>
          <a:lstStyle/>
          <a:p>
            <a:fld id="{93A1D67B-7CA1-334D-A44F-A5E3B87A6587}" type="slidenum">
              <a:rPr lang="en-US" smtClean="0"/>
              <a:t>10</a:t>
            </a:fld>
            <a:endParaRPr lang="en-US"/>
          </a:p>
        </p:txBody>
      </p:sp>
      <p:pic>
        <p:nvPicPr>
          <p:cNvPr id="8" name="Content Placeholder 7"/>
          <p:cNvPicPr>
            <a:picLocks noGrp="1" noChangeAspect="1"/>
          </p:cNvPicPr>
          <p:nvPr>
            <p:ph idx="1"/>
          </p:nvPr>
        </p:nvPicPr>
        <p:blipFill>
          <a:blip r:embed="rId3"/>
          <a:stretch>
            <a:fillRect/>
          </a:stretch>
        </p:blipFill>
        <p:spPr>
          <a:xfrm>
            <a:off x="547687" y="842115"/>
            <a:ext cx="8048625" cy="5365750"/>
          </a:xfrm>
          <a:prstGeom prst="rect">
            <a:avLst/>
          </a:prstGeom>
        </p:spPr>
      </p:pic>
    </p:spTree>
    <p:extLst>
      <p:ext uri="{BB962C8B-B14F-4D97-AF65-F5344CB8AC3E}">
        <p14:creationId xmlns:p14="http://schemas.microsoft.com/office/powerpoint/2010/main" val="1314281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7789-3DD0-2A44-A2B3-D7237E62AF0D}"/>
              </a:ext>
            </a:extLst>
          </p:cNvPr>
          <p:cNvSpPr>
            <a:spLocks noGrp="1"/>
          </p:cNvSpPr>
          <p:nvPr>
            <p:ph type="title"/>
          </p:nvPr>
        </p:nvSpPr>
        <p:spPr>
          <a:xfrm>
            <a:off x="139699" y="142135"/>
            <a:ext cx="8915400" cy="443124"/>
          </a:xfrm>
        </p:spPr>
        <p:txBody>
          <a:bodyPr/>
          <a:lstStyle/>
          <a:p>
            <a:r>
              <a:rPr lang="en-US" dirty="0"/>
              <a:t>Questions, Comments, Resources to Share, &amp; Next Steps</a:t>
            </a:r>
          </a:p>
        </p:txBody>
      </p:sp>
      <p:sp>
        <p:nvSpPr>
          <p:cNvPr id="4" name="Slide Number Placeholder 3">
            <a:extLst>
              <a:ext uri="{FF2B5EF4-FFF2-40B4-BE49-F238E27FC236}">
                <a16:creationId xmlns:a16="http://schemas.microsoft.com/office/drawing/2014/main" id="{16478B62-F260-E14A-ADA6-97ED460D8790}"/>
              </a:ext>
            </a:extLst>
          </p:cNvPr>
          <p:cNvSpPr>
            <a:spLocks noGrp="1"/>
          </p:cNvSpPr>
          <p:nvPr>
            <p:ph type="sldNum" sz="quarter" idx="12"/>
          </p:nvPr>
        </p:nvSpPr>
        <p:spPr/>
        <p:txBody>
          <a:bodyPr/>
          <a:lstStyle/>
          <a:p>
            <a:fld id="{93A1D67B-7CA1-334D-A44F-A5E3B87A6587}" type="slidenum">
              <a:rPr lang="en-US" smtClean="0"/>
              <a:t>11</a:t>
            </a:fld>
            <a:endParaRPr lang="en-US"/>
          </a:p>
        </p:txBody>
      </p:sp>
      <p:sp>
        <p:nvSpPr>
          <p:cNvPr id="5" name="Content Placeholder 4">
            <a:extLst>
              <a:ext uri="{FF2B5EF4-FFF2-40B4-BE49-F238E27FC236}">
                <a16:creationId xmlns:a16="http://schemas.microsoft.com/office/drawing/2014/main" id="{36EA30C0-5D3F-7142-8839-53CC1AD9900E}"/>
              </a:ext>
            </a:extLst>
          </p:cNvPr>
          <p:cNvSpPr>
            <a:spLocks noGrp="1"/>
          </p:cNvSpPr>
          <p:nvPr>
            <p:ph idx="1"/>
          </p:nvPr>
        </p:nvSpPr>
        <p:spPr/>
        <p:txBody>
          <a:bodyPr/>
          <a:lstStyle/>
          <a:p>
            <a:pPr algn="ctr"/>
            <a:endParaRPr lang="en-US" dirty="0"/>
          </a:p>
          <a:p>
            <a:pPr algn="ctr"/>
            <a:endParaRPr lang="en-US"/>
          </a:p>
          <a:p>
            <a:pPr algn="ctr"/>
            <a:r>
              <a:rPr lang="en-US"/>
              <a:t>Small </a:t>
            </a:r>
            <a:r>
              <a:rPr lang="en-US" dirty="0"/>
              <a:t>group breakouts to begin next week!</a:t>
            </a:r>
          </a:p>
          <a:p>
            <a:pPr algn="ctr"/>
            <a:endParaRPr lang="en-US" dirty="0"/>
          </a:p>
          <a:p>
            <a:pPr algn="ctr"/>
            <a:r>
              <a:rPr lang="en-US" dirty="0"/>
              <a:t>We want to hear from you! </a:t>
            </a:r>
          </a:p>
          <a:p>
            <a:pPr algn="ctr"/>
            <a:r>
              <a:rPr lang="en-US" dirty="0">
                <a:hlinkClick r:id="rId3"/>
              </a:rPr>
              <a:t>https://www.surveymonkey.com/r/DP8B9C6</a:t>
            </a:r>
            <a:endParaRPr lang="en-US" dirty="0"/>
          </a:p>
          <a:p>
            <a:pPr algn="ctr"/>
            <a:endParaRPr lang="en-US" dirty="0"/>
          </a:p>
          <a:p>
            <a:pPr algn="ctr"/>
            <a:r>
              <a:rPr lang="en-US" dirty="0"/>
              <a:t>Coming soon: BHC and CHW/FP Forums on the TEAM UP website</a:t>
            </a:r>
          </a:p>
        </p:txBody>
      </p:sp>
    </p:spTree>
    <p:extLst>
      <p:ext uri="{BB962C8B-B14F-4D97-AF65-F5344CB8AC3E}">
        <p14:creationId xmlns:p14="http://schemas.microsoft.com/office/powerpoint/2010/main" val="802241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A3902-8D26-7E49-BD37-3E4398E5F7E7}"/>
              </a:ext>
            </a:extLst>
          </p:cNvPr>
          <p:cNvSpPr>
            <a:spLocks noGrp="1"/>
          </p:cNvSpPr>
          <p:nvPr>
            <p:ph type="title"/>
          </p:nvPr>
        </p:nvSpPr>
        <p:spPr/>
        <p:txBody>
          <a:bodyPr/>
          <a:lstStyle/>
          <a:p>
            <a:r>
              <a:rPr lang="en-US" dirty="0"/>
              <a:t>TEAM UP Clinical Team</a:t>
            </a:r>
          </a:p>
        </p:txBody>
      </p:sp>
      <p:sp>
        <p:nvSpPr>
          <p:cNvPr id="3" name="Content Placeholder 2">
            <a:extLst>
              <a:ext uri="{FF2B5EF4-FFF2-40B4-BE49-F238E27FC236}">
                <a16:creationId xmlns:a16="http://schemas.microsoft.com/office/drawing/2014/main" id="{04F9E0B5-DA87-7F40-93F2-798BE900662B}"/>
              </a:ext>
            </a:extLst>
          </p:cNvPr>
          <p:cNvSpPr>
            <a:spLocks noGrp="1"/>
          </p:cNvSpPr>
          <p:nvPr>
            <p:ph idx="1"/>
          </p:nvPr>
        </p:nvSpPr>
        <p:spPr/>
        <p:txBody>
          <a:bodyPr/>
          <a:lstStyle/>
          <a:p>
            <a:r>
              <a:rPr lang="en-US" dirty="0"/>
              <a:t>Michelle Durham, Clinical Director</a:t>
            </a:r>
          </a:p>
          <a:p>
            <a:r>
              <a:rPr lang="en-US" dirty="0">
                <a:hlinkClick r:id="rId2"/>
              </a:rPr>
              <a:t>Michelle.Durham@bmc.org</a:t>
            </a:r>
            <a:endParaRPr lang="en-US" dirty="0"/>
          </a:p>
          <a:p>
            <a:endParaRPr lang="en-US" dirty="0"/>
          </a:p>
          <a:p>
            <a:r>
              <a:rPr lang="en-US" dirty="0"/>
              <a:t>Sonia Erlich, Manager of Clinical Role Development</a:t>
            </a:r>
          </a:p>
          <a:p>
            <a:r>
              <a:rPr lang="en-US" dirty="0">
                <a:hlinkClick r:id="rId3"/>
              </a:rPr>
              <a:t>Sonia.Erlich@bmc.org</a:t>
            </a:r>
            <a:endParaRPr lang="en-US" dirty="0"/>
          </a:p>
          <a:p>
            <a:endParaRPr lang="en-US" dirty="0"/>
          </a:p>
          <a:p>
            <a:r>
              <a:rPr lang="en-US" dirty="0"/>
              <a:t>Betsy Groves, Early Childhood Consultant</a:t>
            </a:r>
          </a:p>
          <a:p>
            <a:r>
              <a:rPr lang="en-US" dirty="0">
                <a:hlinkClick r:id="rId4"/>
              </a:rPr>
              <a:t>Bmcgrove@bu.edu</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64592B5-008F-9946-819D-42DB5DB9C5C6}"/>
              </a:ext>
            </a:extLst>
          </p:cNvPr>
          <p:cNvSpPr>
            <a:spLocks noGrp="1"/>
          </p:cNvSpPr>
          <p:nvPr>
            <p:ph type="sldNum" sz="quarter" idx="12"/>
          </p:nvPr>
        </p:nvSpPr>
        <p:spPr/>
        <p:txBody>
          <a:bodyPr/>
          <a:lstStyle/>
          <a:p>
            <a:fld id="{93A1D67B-7CA1-334D-A44F-A5E3B87A6587}" type="slidenum">
              <a:rPr lang="en-US" smtClean="0"/>
              <a:t>12</a:t>
            </a:fld>
            <a:endParaRPr lang="en-US"/>
          </a:p>
        </p:txBody>
      </p:sp>
    </p:spTree>
    <p:extLst>
      <p:ext uri="{BB962C8B-B14F-4D97-AF65-F5344CB8AC3E}">
        <p14:creationId xmlns:p14="http://schemas.microsoft.com/office/powerpoint/2010/main" val="3100519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7789-3DD0-2A44-A2B3-D7237E62AF0D}"/>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0C21FA4-3FB3-7740-90F0-382F0E626581}"/>
              </a:ext>
            </a:extLst>
          </p:cNvPr>
          <p:cNvSpPr>
            <a:spLocks noGrp="1"/>
          </p:cNvSpPr>
          <p:nvPr>
            <p:ph idx="1"/>
          </p:nvPr>
        </p:nvSpPr>
        <p:spPr>
          <a:xfrm>
            <a:off x="149087" y="878905"/>
            <a:ext cx="8845826" cy="5365643"/>
          </a:xfrm>
        </p:spPr>
        <p:txBody>
          <a:bodyPr>
            <a:normAutofit/>
          </a:bodyPr>
          <a:lstStyle/>
          <a:p>
            <a:pPr marL="457200" indent="-457200">
              <a:lnSpc>
                <a:spcPct val="150000"/>
              </a:lnSpc>
              <a:buFont typeface="Arial" panose="020B0604020202020204" pitchFamily="34" charset="0"/>
              <a:buChar char="•"/>
            </a:pPr>
            <a:r>
              <a:rPr lang="en-US" dirty="0"/>
              <a:t>Brief Intros &amp; Forum Info</a:t>
            </a:r>
          </a:p>
          <a:p>
            <a:pPr marL="457200" indent="-457200">
              <a:lnSpc>
                <a:spcPct val="150000"/>
              </a:lnSpc>
              <a:buFont typeface="Arial" panose="020B0604020202020204" pitchFamily="34" charset="0"/>
              <a:buChar char="•"/>
            </a:pPr>
            <a:r>
              <a:rPr lang="en-US" dirty="0"/>
              <a:t>Queue</a:t>
            </a:r>
          </a:p>
          <a:p>
            <a:pPr marL="457200" indent="-457200">
              <a:lnSpc>
                <a:spcPct val="150000"/>
              </a:lnSpc>
              <a:buFont typeface="Arial" panose="020B0604020202020204" pitchFamily="34" charset="0"/>
              <a:buChar char="•"/>
            </a:pPr>
            <a:r>
              <a:rPr lang="en-US" dirty="0"/>
              <a:t>Survey Results</a:t>
            </a:r>
          </a:p>
          <a:p>
            <a:pPr marL="457200" indent="-457200">
              <a:lnSpc>
                <a:spcPct val="150000"/>
              </a:lnSpc>
              <a:buFont typeface="Arial" panose="020B0604020202020204" pitchFamily="34" charset="0"/>
              <a:buChar char="•"/>
            </a:pPr>
            <a:r>
              <a:rPr lang="en-US" dirty="0"/>
              <a:t>Texting Best Practices, Part #2</a:t>
            </a:r>
          </a:p>
          <a:p>
            <a:pPr marL="457200" indent="-457200">
              <a:lnSpc>
                <a:spcPct val="150000"/>
              </a:lnSpc>
              <a:buFont typeface="Arial" panose="020B0604020202020204" pitchFamily="34" charset="0"/>
              <a:buChar char="•"/>
            </a:pPr>
            <a:r>
              <a:rPr lang="en-US" dirty="0"/>
              <a:t>Discussion Topic from the Queue</a:t>
            </a:r>
          </a:p>
          <a:p>
            <a:pPr marL="457200" indent="-457200">
              <a:lnSpc>
                <a:spcPct val="150000"/>
              </a:lnSpc>
              <a:buFont typeface="Arial" panose="020B0604020202020204" pitchFamily="34" charset="0"/>
              <a:buChar char="•"/>
            </a:pPr>
            <a:r>
              <a:rPr lang="en-US" dirty="0"/>
              <a:t>Questions, Comments, Resources to Share, &amp; Next Steps</a:t>
            </a:r>
          </a:p>
          <a:p>
            <a:endParaRPr lang="en-US" dirty="0"/>
          </a:p>
          <a:p>
            <a:endParaRPr lang="en-US" dirty="0"/>
          </a:p>
        </p:txBody>
      </p:sp>
      <p:sp>
        <p:nvSpPr>
          <p:cNvPr id="4" name="Slide Number Placeholder 3">
            <a:extLst>
              <a:ext uri="{FF2B5EF4-FFF2-40B4-BE49-F238E27FC236}">
                <a16:creationId xmlns:a16="http://schemas.microsoft.com/office/drawing/2014/main" id="{16478B62-F260-E14A-ADA6-97ED460D8790}"/>
              </a:ext>
            </a:extLst>
          </p:cNvPr>
          <p:cNvSpPr>
            <a:spLocks noGrp="1"/>
          </p:cNvSpPr>
          <p:nvPr>
            <p:ph type="sldNum" sz="quarter" idx="12"/>
          </p:nvPr>
        </p:nvSpPr>
        <p:spPr/>
        <p:txBody>
          <a:bodyPr/>
          <a:lstStyle/>
          <a:p>
            <a:fld id="{93A1D67B-7CA1-334D-A44F-A5E3B87A6587}" type="slidenum">
              <a:rPr lang="en-US" smtClean="0"/>
              <a:t>2</a:t>
            </a:fld>
            <a:endParaRPr lang="en-US"/>
          </a:p>
        </p:txBody>
      </p:sp>
    </p:spTree>
    <p:extLst>
      <p:ext uri="{BB962C8B-B14F-4D97-AF65-F5344CB8AC3E}">
        <p14:creationId xmlns:p14="http://schemas.microsoft.com/office/powerpoint/2010/main" val="743042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7789-3DD0-2A44-A2B3-D7237E62AF0D}"/>
              </a:ext>
            </a:extLst>
          </p:cNvPr>
          <p:cNvSpPr>
            <a:spLocks noGrp="1"/>
          </p:cNvSpPr>
          <p:nvPr>
            <p:ph type="title"/>
          </p:nvPr>
        </p:nvSpPr>
        <p:spPr/>
        <p:txBody>
          <a:bodyPr/>
          <a:lstStyle/>
          <a:p>
            <a:r>
              <a:rPr lang="en-US" dirty="0"/>
              <a:t>Queue</a:t>
            </a:r>
          </a:p>
        </p:txBody>
      </p:sp>
      <p:sp>
        <p:nvSpPr>
          <p:cNvPr id="3" name="Content Placeholder 2">
            <a:extLst>
              <a:ext uri="{FF2B5EF4-FFF2-40B4-BE49-F238E27FC236}">
                <a16:creationId xmlns:a16="http://schemas.microsoft.com/office/drawing/2014/main" id="{E0C21FA4-3FB3-7740-90F0-382F0E626581}"/>
              </a:ext>
            </a:extLst>
          </p:cNvPr>
          <p:cNvSpPr>
            <a:spLocks noGrp="1"/>
          </p:cNvSpPr>
          <p:nvPr>
            <p:ph idx="1"/>
          </p:nvPr>
        </p:nvSpPr>
        <p:spPr>
          <a:xfrm>
            <a:off x="149087" y="560135"/>
            <a:ext cx="8845826" cy="5886862"/>
          </a:xfrm>
        </p:spPr>
        <p:txBody>
          <a:bodyPr>
            <a:normAutofit fontScale="92500" lnSpcReduction="20000"/>
          </a:bodyPr>
          <a:lstStyle/>
          <a:p>
            <a:pPr marL="457200" indent="-457200">
              <a:lnSpc>
                <a:spcPct val="150000"/>
              </a:lnSpc>
              <a:buFont typeface="Arial" panose="020B0604020202020204" pitchFamily="34" charset="0"/>
              <a:buChar char="•"/>
            </a:pPr>
            <a:r>
              <a:rPr lang="en-US" sz="1800" b="1" dirty="0"/>
              <a:t>Frequency of sessions</a:t>
            </a:r>
          </a:p>
          <a:p>
            <a:pPr marL="457200" indent="-457200">
              <a:lnSpc>
                <a:spcPct val="150000"/>
              </a:lnSpc>
              <a:buFont typeface="Arial" panose="020B0604020202020204" pitchFamily="34" charset="0"/>
              <a:buChar char="•"/>
            </a:pPr>
            <a:r>
              <a:rPr lang="en-US" sz="1800" dirty="0"/>
              <a:t>Using </a:t>
            </a:r>
            <a:r>
              <a:rPr lang="en-US" sz="1800" dirty="0" err="1"/>
              <a:t>Doximity</a:t>
            </a:r>
            <a:endParaRPr lang="en-US" sz="1800" dirty="0"/>
          </a:p>
          <a:p>
            <a:pPr marL="457200" indent="-457200">
              <a:lnSpc>
                <a:spcPct val="150000"/>
              </a:lnSpc>
              <a:buFont typeface="Arial" panose="020B0604020202020204" pitchFamily="34" charset="0"/>
              <a:buChar char="•"/>
            </a:pPr>
            <a:r>
              <a:rPr lang="en-US" sz="1800" dirty="0"/>
              <a:t>Self-care</a:t>
            </a:r>
          </a:p>
          <a:p>
            <a:pPr marL="457200" indent="-457200">
              <a:lnSpc>
                <a:spcPct val="150000"/>
              </a:lnSpc>
              <a:buFont typeface="Arial" panose="020B0604020202020204" pitchFamily="34" charset="0"/>
              <a:buChar char="•"/>
            </a:pPr>
            <a:r>
              <a:rPr lang="en-US" sz="1800" dirty="0"/>
              <a:t>Working with young children remotely</a:t>
            </a:r>
          </a:p>
          <a:p>
            <a:pPr marL="457200" indent="-457200">
              <a:lnSpc>
                <a:spcPct val="150000"/>
              </a:lnSpc>
              <a:buFont typeface="Arial" panose="020B0604020202020204" pitchFamily="34" charset="0"/>
              <a:buChar char="•"/>
            </a:pPr>
            <a:r>
              <a:rPr lang="en-US" sz="1800" dirty="0"/>
              <a:t>Collaborating with other providers and agencies during this time</a:t>
            </a:r>
          </a:p>
          <a:p>
            <a:pPr marL="457200" indent="-457200">
              <a:lnSpc>
                <a:spcPct val="150000"/>
              </a:lnSpc>
              <a:buFont typeface="Arial" panose="020B0604020202020204" pitchFamily="34" charset="0"/>
              <a:buChar char="•"/>
            </a:pPr>
            <a:r>
              <a:rPr lang="en-US" sz="1800" dirty="0"/>
              <a:t>Engaging patients and families who are not native speakers; using interpreters via telehealth</a:t>
            </a:r>
          </a:p>
          <a:p>
            <a:pPr marL="457200" indent="-457200">
              <a:lnSpc>
                <a:spcPct val="150000"/>
              </a:lnSpc>
              <a:buFont typeface="Arial" panose="020B0604020202020204" pitchFamily="34" charset="0"/>
              <a:buChar char="•"/>
            </a:pPr>
            <a:r>
              <a:rPr lang="en-US" sz="1800" dirty="0"/>
              <a:t>How to best make use of remote time including attending trainings, </a:t>
            </a:r>
            <a:r>
              <a:rPr lang="en-US" sz="1800" dirty="0" err="1"/>
              <a:t>etc</a:t>
            </a:r>
            <a:endParaRPr lang="en-US" sz="1800" dirty="0"/>
          </a:p>
          <a:p>
            <a:pPr marL="457200" indent="-457200">
              <a:lnSpc>
                <a:spcPct val="150000"/>
              </a:lnSpc>
              <a:buFont typeface="Arial" panose="020B0604020202020204" pitchFamily="34" charset="0"/>
              <a:buChar char="•"/>
            </a:pPr>
            <a:r>
              <a:rPr lang="en-US" sz="1800" dirty="0"/>
              <a:t>Cohesion and team-building within care teams when everyone is off-site</a:t>
            </a:r>
          </a:p>
          <a:p>
            <a:pPr marL="457200" indent="-457200">
              <a:lnSpc>
                <a:spcPct val="150000"/>
              </a:lnSpc>
              <a:buFont typeface="Arial" panose="020B0604020202020204" pitchFamily="34" charset="0"/>
              <a:buChar char="•"/>
            </a:pPr>
            <a:r>
              <a:rPr lang="en-US" sz="1800" dirty="0"/>
              <a:t>Family therapy via telehealth</a:t>
            </a:r>
          </a:p>
          <a:p>
            <a:pPr marL="457200" indent="-457200">
              <a:lnSpc>
                <a:spcPct val="150000"/>
              </a:lnSpc>
              <a:buFont typeface="Arial" panose="020B0604020202020204" pitchFamily="34" charset="0"/>
              <a:buChar char="•"/>
            </a:pPr>
            <a:r>
              <a:rPr lang="en-US" sz="1800" dirty="0"/>
              <a:t>Group therapy via telehealth</a:t>
            </a:r>
          </a:p>
          <a:p>
            <a:pPr marL="457200" indent="-457200">
              <a:lnSpc>
                <a:spcPct val="150000"/>
              </a:lnSpc>
              <a:buFont typeface="Arial" panose="020B0604020202020204" pitchFamily="34" charset="0"/>
              <a:buChar char="•"/>
            </a:pPr>
            <a:r>
              <a:rPr lang="en-US" sz="1800" dirty="0"/>
              <a:t>Practicing particular interventions, such as BRANCH, via telehealth</a:t>
            </a:r>
          </a:p>
          <a:p>
            <a:pPr marL="457200" indent="-457200">
              <a:lnSpc>
                <a:spcPct val="150000"/>
              </a:lnSpc>
              <a:buFont typeface="Arial" panose="020B0604020202020204" pitchFamily="34" charset="0"/>
              <a:buChar char="•"/>
            </a:pPr>
            <a:r>
              <a:rPr lang="en-US" sz="1800" dirty="0"/>
              <a:t>Assessing safety remotely</a:t>
            </a:r>
          </a:p>
          <a:p>
            <a:pPr marL="457200" indent="-457200">
              <a:lnSpc>
                <a:spcPct val="150000"/>
              </a:lnSpc>
              <a:buFont typeface="Arial" panose="020B0604020202020204" pitchFamily="34" charset="0"/>
              <a:buChar char="•"/>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6478B62-F260-E14A-ADA6-97ED460D8790}"/>
              </a:ext>
            </a:extLst>
          </p:cNvPr>
          <p:cNvSpPr>
            <a:spLocks noGrp="1"/>
          </p:cNvSpPr>
          <p:nvPr>
            <p:ph type="sldNum" sz="quarter" idx="12"/>
          </p:nvPr>
        </p:nvSpPr>
        <p:spPr/>
        <p:txBody>
          <a:bodyPr/>
          <a:lstStyle/>
          <a:p>
            <a:fld id="{93A1D67B-7CA1-334D-A44F-A5E3B87A6587}" type="slidenum">
              <a:rPr lang="en-US" smtClean="0"/>
              <a:t>3</a:t>
            </a:fld>
            <a:endParaRPr lang="en-US"/>
          </a:p>
        </p:txBody>
      </p:sp>
    </p:spTree>
    <p:extLst>
      <p:ext uri="{BB962C8B-B14F-4D97-AF65-F5344CB8AC3E}">
        <p14:creationId xmlns:p14="http://schemas.microsoft.com/office/powerpoint/2010/main" val="793343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7789-3DD0-2A44-A2B3-D7237E62AF0D}"/>
              </a:ext>
            </a:extLst>
          </p:cNvPr>
          <p:cNvSpPr>
            <a:spLocks noGrp="1"/>
          </p:cNvSpPr>
          <p:nvPr>
            <p:ph type="title"/>
          </p:nvPr>
        </p:nvSpPr>
        <p:spPr>
          <a:xfrm>
            <a:off x="79513" y="45879"/>
            <a:ext cx="8915400" cy="828105"/>
          </a:xfrm>
        </p:spPr>
        <p:txBody>
          <a:bodyPr>
            <a:normAutofit/>
          </a:bodyPr>
          <a:lstStyle/>
          <a:p>
            <a:r>
              <a:rPr lang="en-US" dirty="0"/>
              <a:t>Survey Results </a:t>
            </a:r>
          </a:p>
        </p:txBody>
      </p:sp>
      <p:sp>
        <p:nvSpPr>
          <p:cNvPr id="3" name="Content Placeholder 2">
            <a:extLst>
              <a:ext uri="{FF2B5EF4-FFF2-40B4-BE49-F238E27FC236}">
                <a16:creationId xmlns:a16="http://schemas.microsoft.com/office/drawing/2014/main" id="{E0C21FA4-3FB3-7740-90F0-382F0E626581}"/>
              </a:ext>
            </a:extLst>
          </p:cNvPr>
          <p:cNvSpPr>
            <a:spLocks noGrp="1"/>
          </p:cNvSpPr>
          <p:nvPr>
            <p:ph idx="1"/>
          </p:nvPr>
        </p:nvSpPr>
        <p:spPr>
          <a:xfrm>
            <a:off x="0" y="878905"/>
            <a:ext cx="9143999" cy="5091589"/>
          </a:xfrm>
        </p:spPr>
        <p:txBody>
          <a:bodyPr>
            <a:normAutofit/>
          </a:bodyPr>
          <a:lstStyle/>
          <a:p>
            <a:r>
              <a:rPr lang="en-US" sz="2400" dirty="0"/>
              <a:t>What was most useful for you during today’s forum?</a:t>
            </a:r>
          </a:p>
          <a:p>
            <a:pPr marL="342900" indent="-342900">
              <a:buFont typeface="Arial" panose="020B0604020202020204" pitchFamily="34" charset="0"/>
              <a:buChar char="•"/>
            </a:pPr>
            <a:r>
              <a:rPr lang="en-US" sz="1800" dirty="0"/>
              <a:t>PowerPoint slides</a:t>
            </a:r>
          </a:p>
          <a:p>
            <a:pPr marL="342900" indent="-342900">
              <a:buFont typeface="Arial" panose="020B0604020202020204" pitchFamily="34" charset="0"/>
              <a:buChar char="•"/>
            </a:pPr>
            <a:r>
              <a:rPr lang="en-US" sz="1800" dirty="0"/>
              <a:t>Resources for families</a:t>
            </a:r>
          </a:p>
          <a:p>
            <a:pPr marL="342900" indent="-342900">
              <a:buFont typeface="Arial" panose="020B0604020202020204" pitchFamily="34" charset="0"/>
              <a:buChar char="•"/>
            </a:pPr>
            <a:r>
              <a:rPr lang="en-US" sz="1800" dirty="0"/>
              <a:t>Hearing how other sites are using telehealth communication</a:t>
            </a:r>
          </a:p>
          <a:p>
            <a:pPr marL="342900" indent="-342900">
              <a:buFont typeface="Arial" panose="020B0604020202020204" pitchFamily="34" charset="0"/>
              <a:buChar char="•"/>
            </a:pPr>
            <a:r>
              <a:rPr lang="en-US" sz="1800" dirty="0"/>
              <a:t>Connecting with everyone</a:t>
            </a:r>
          </a:p>
          <a:p>
            <a:pPr marL="342900" indent="-342900">
              <a:buFont typeface="Arial" panose="020B0604020202020204" pitchFamily="34" charset="0"/>
              <a:buChar char="•"/>
            </a:pPr>
            <a:r>
              <a:rPr lang="en-US" sz="1800" dirty="0"/>
              <a:t>Discussing telehealth best practices</a:t>
            </a:r>
          </a:p>
          <a:p>
            <a:pPr marL="342900" indent="-342900">
              <a:buFont typeface="Arial" panose="020B0604020202020204" pitchFamily="34" charset="0"/>
              <a:buChar char="•"/>
            </a:pPr>
            <a:r>
              <a:rPr lang="en-US" sz="1800" dirty="0"/>
              <a:t>General check-in</a:t>
            </a:r>
          </a:p>
          <a:p>
            <a:pPr marL="342900" indent="-342900">
              <a:buFont typeface="Arial" panose="020B0604020202020204" pitchFamily="34" charset="0"/>
              <a:buChar char="•"/>
            </a:pPr>
            <a:r>
              <a:rPr lang="en-US" sz="1800" dirty="0"/>
              <a:t>Experiencing the TEAM UP community</a:t>
            </a:r>
          </a:p>
          <a:p>
            <a:pPr marL="342900" indent="-342900">
              <a:buFont typeface="Arial" panose="020B0604020202020204" pitchFamily="34" charset="0"/>
              <a:buChar char="•"/>
            </a:pPr>
            <a:r>
              <a:rPr lang="en-US" sz="1800" dirty="0"/>
              <a:t>Tips on setting up privacy for patient care in telehealth visits</a:t>
            </a:r>
          </a:p>
          <a:p>
            <a:r>
              <a:rPr lang="en-US" sz="2400" dirty="0"/>
              <a:t>What was least useful for you during today’s forum?</a:t>
            </a:r>
          </a:p>
          <a:p>
            <a:pPr marL="342900" indent="-342900">
              <a:buFont typeface="Arial" panose="020B0604020202020204" pitchFamily="34" charset="0"/>
              <a:buChar char="•"/>
            </a:pPr>
            <a:r>
              <a:rPr lang="en-US" sz="1800" dirty="0"/>
              <a:t>Nice to hear introductions but took a long time</a:t>
            </a:r>
          </a:p>
          <a:p>
            <a:pPr marL="342900" indent="-342900">
              <a:buFont typeface="Arial" panose="020B0604020202020204" pitchFamily="34" charset="0"/>
              <a:buChar char="•"/>
            </a:pPr>
            <a:r>
              <a:rPr lang="en-US" sz="1800" dirty="0"/>
              <a:t>All felt useful</a:t>
            </a:r>
          </a:p>
          <a:p>
            <a:pPr marL="342900" indent="-342900">
              <a:buFont typeface="Arial" panose="020B0604020202020204" pitchFamily="34" charset="0"/>
              <a:buChar char="•"/>
            </a:pPr>
            <a:r>
              <a:rPr lang="en-US" sz="1800" dirty="0"/>
              <a:t>Sound/technology issues</a:t>
            </a:r>
          </a:p>
        </p:txBody>
      </p:sp>
      <p:sp>
        <p:nvSpPr>
          <p:cNvPr id="4" name="Slide Number Placeholder 3">
            <a:extLst>
              <a:ext uri="{FF2B5EF4-FFF2-40B4-BE49-F238E27FC236}">
                <a16:creationId xmlns:a16="http://schemas.microsoft.com/office/drawing/2014/main" id="{16478B62-F260-E14A-ADA6-97ED460D8790}"/>
              </a:ext>
            </a:extLst>
          </p:cNvPr>
          <p:cNvSpPr>
            <a:spLocks noGrp="1"/>
          </p:cNvSpPr>
          <p:nvPr>
            <p:ph type="sldNum" sz="quarter" idx="12"/>
          </p:nvPr>
        </p:nvSpPr>
        <p:spPr/>
        <p:txBody>
          <a:bodyPr/>
          <a:lstStyle/>
          <a:p>
            <a:fld id="{93A1D67B-7CA1-334D-A44F-A5E3B87A6587}" type="slidenum">
              <a:rPr lang="en-US" smtClean="0"/>
              <a:t>4</a:t>
            </a:fld>
            <a:endParaRPr lang="en-US"/>
          </a:p>
        </p:txBody>
      </p:sp>
    </p:spTree>
    <p:extLst>
      <p:ext uri="{BB962C8B-B14F-4D97-AF65-F5344CB8AC3E}">
        <p14:creationId xmlns:p14="http://schemas.microsoft.com/office/powerpoint/2010/main" val="2637845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7789-3DD0-2A44-A2B3-D7237E62AF0D}"/>
              </a:ext>
            </a:extLst>
          </p:cNvPr>
          <p:cNvSpPr>
            <a:spLocks noGrp="1"/>
          </p:cNvSpPr>
          <p:nvPr>
            <p:ph type="title"/>
          </p:nvPr>
        </p:nvSpPr>
        <p:spPr>
          <a:xfrm>
            <a:off x="79513" y="45879"/>
            <a:ext cx="8915400" cy="828105"/>
          </a:xfrm>
        </p:spPr>
        <p:txBody>
          <a:bodyPr>
            <a:normAutofit/>
          </a:bodyPr>
          <a:lstStyle/>
          <a:p>
            <a:r>
              <a:rPr lang="en-US" dirty="0"/>
              <a:t>Survey Results </a:t>
            </a:r>
          </a:p>
        </p:txBody>
      </p:sp>
      <p:sp>
        <p:nvSpPr>
          <p:cNvPr id="3" name="Content Placeholder 2">
            <a:extLst>
              <a:ext uri="{FF2B5EF4-FFF2-40B4-BE49-F238E27FC236}">
                <a16:creationId xmlns:a16="http://schemas.microsoft.com/office/drawing/2014/main" id="{E0C21FA4-3FB3-7740-90F0-382F0E626581}"/>
              </a:ext>
            </a:extLst>
          </p:cNvPr>
          <p:cNvSpPr>
            <a:spLocks noGrp="1"/>
          </p:cNvSpPr>
          <p:nvPr>
            <p:ph idx="1"/>
          </p:nvPr>
        </p:nvSpPr>
        <p:spPr>
          <a:xfrm>
            <a:off x="0" y="649705"/>
            <a:ext cx="9143999" cy="5797291"/>
          </a:xfrm>
        </p:spPr>
        <p:txBody>
          <a:bodyPr>
            <a:normAutofit/>
          </a:bodyPr>
          <a:lstStyle/>
          <a:p>
            <a:r>
              <a:rPr lang="en-US" sz="2000" dirty="0"/>
              <a:t>How well did the online platform serve this type of learning, on a 0-10 scale? </a:t>
            </a:r>
            <a:r>
              <a:rPr lang="en-US" sz="2000" b="1" dirty="0"/>
              <a:t>7.2</a:t>
            </a:r>
            <a:endParaRPr lang="en-US" sz="2000" dirty="0"/>
          </a:p>
          <a:p>
            <a:r>
              <a:rPr lang="en-US" sz="2000" dirty="0"/>
              <a:t>How interested are you in participating in future forums like this, on a 0-10 scale? </a:t>
            </a:r>
            <a:r>
              <a:rPr lang="en-US" sz="2000" b="1" dirty="0"/>
              <a:t>8</a:t>
            </a:r>
            <a:endParaRPr lang="en-US" sz="2000" dirty="0"/>
          </a:p>
          <a:p>
            <a:r>
              <a:rPr lang="en-US" sz="2000" dirty="0"/>
              <a:t>What would support your engagement in future forums?</a:t>
            </a:r>
          </a:p>
          <a:p>
            <a:pPr marL="342900" indent="-342900">
              <a:buFont typeface="Arial" panose="020B0604020202020204" pitchFamily="34" charset="0"/>
              <a:buChar char="•"/>
            </a:pPr>
            <a:r>
              <a:rPr lang="en-US" sz="1800" dirty="0"/>
              <a:t>Submit discussion questions prior to session and receive notification of which topics are selected for discussion</a:t>
            </a:r>
          </a:p>
          <a:p>
            <a:pPr marL="342900" indent="-342900">
              <a:buFont typeface="Arial" panose="020B0604020202020204" pitchFamily="34" charset="0"/>
              <a:buChar char="•"/>
            </a:pPr>
            <a:r>
              <a:rPr lang="en-US" sz="1800" dirty="0"/>
              <a:t>Separate workgroups for BHCs and CHWs/FPs for certain topics</a:t>
            </a:r>
          </a:p>
          <a:p>
            <a:pPr marL="342900" indent="-342900">
              <a:buFont typeface="Arial" panose="020B0604020202020204" pitchFamily="34" charset="0"/>
              <a:buChar char="•"/>
            </a:pPr>
            <a:r>
              <a:rPr lang="en-US" sz="1800" dirty="0"/>
              <a:t>Felt easy to engage</a:t>
            </a:r>
          </a:p>
          <a:p>
            <a:pPr marL="342900" indent="-342900">
              <a:buFont typeface="Arial" panose="020B0604020202020204" pitchFamily="34" charset="0"/>
              <a:buChar char="•"/>
            </a:pPr>
            <a:r>
              <a:rPr lang="en-US" sz="1800" dirty="0"/>
              <a:t>Very focused topics</a:t>
            </a:r>
          </a:p>
          <a:p>
            <a:pPr marL="342900" indent="-342900">
              <a:buFont typeface="Arial" panose="020B0604020202020204" pitchFamily="34" charset="0"/>
              <a:buChar char="•"/>
            </a:pPr>
            <a:r>
              <a:rPr lang="en-US" sz="1800" dirty="0"/>
              <a:t>Depends on workload</a:t>
            </a:r>
          </a:p>
          <a:p>
            <a:pPr marL="342900" indent="-342900">
              <a:buFont typeface="Arial" panose="020B0604020202020204" pitchFamily="34" charset="0"/>
              <a:buChar char="•"/>
            </a:pPr>
            <a:r>
              <a:rPr lang="en-US" sz="1800" dirty="0"/>
              <a:t>Small group breakouts</a:t>
            </a:r>
          </a:p>
          <a:p>
            <a:pPr marL="342900" indent="-342900">
              <a:buFont typeface="Arial" panose="020B0604020202020204" pitchFamily="34" charset="0"/>
              <a:buChar char="•"/>
            </a:pPr>
            <a:r>
              <a:rPr lang="en-US" sz="1800" dirty="0"/>
              <a:t>Zoom video was very helpful</a:t>
            </a:r>
          </a:p>
          <a:p>
            <a:pPr marL="342900" indent="-342900">
              <a:buFont typeface="Arial" panose="020B0604020202020204" pitchFamily="34" charset="0"/>
              <a:buChar char="•"/>
            </a:pPr>
            <a:r>
              <a:rPr lang="en-US" sz="1800" dirty="0"/>
              <a:t>Looking forward to future groups</a:t>
            </a:r>
          </a:p>
          <a:p>
            <a:pPr marL="342900" indent="-342900">
              <a:buFont typeface="Arial" panose="020B0604020202020204" pitchFamily="34" charset="0"/>
              <a:buChar char="•"/>
            </a:pPr>
            <a:r>
              <a:rPr lang="en-US" sz="1800" dirty="0"/>
              <a:t>Structure around how people can take turns talking</a:t>
            </a:r>
          </a:p>
          <a:p>
            <a:pPr marL="342900" indent="-342900">
              <a:buFont typeface="Arial" panose="020B0604020202020204" pitchFamily="34" charset="0"/>
              <a:buChar char="•"/>
            </a:pPr>
            <a:r>
              <a:rPr lang="en-US" sz="1800" dirty="0"/>
              <a:t>Send slides prior to call</a:t>
            </a:r>
          </a:p>
          <a:p>
            <a:pPr marL="342900" indent="-342900">
              <a:buFont typeface="Arial" panose="020B0604020202020204" pitchFamily="34" charset="0"/>
              <a:buChar char="•"/>
            </a:pPr>
            <a:endParaRPr lang="en-US" sz="1800" dirty="0"/>
          </a:p>
        </p:txBody>
      </p:sp>
      <p:sp>
        <p:nvSpPr>
          <p:cNvPr id="4" name="Slide Number Placeholder 3">
            <a:extLst>
              <a:ext uri="{FF2B5EF4-FFF2-40B4-BE49-F238E27FC236}">
                <a16:creationId xmlns:a16="http://schemas.microsoft.com/office/drawing/2014/main" id="{16478B62-F260-E14A-ADA6-97ED460D8790}"/>
              </a:ext>
            </a:extLst>
          </p:cNvPr>
          <p:cNvSpPr>
            <a:spLocks noGrp="1"/>
          </p:cNvSpPr>
          <p:nvPr>
            <p:ph type="sldNum" sz="quarter" idx="12"/>
          </p:nvPr>
        </p:nvSpPr>
        <p:spPr/>
        <p:txBody>
          <a:bodyPr/>
          <a:lstStyle/>
          <a:p>
            <a:fld id="{93A1D67B-7CA1-334D-A44F-A5E3B87A6587}" type="slidenum">
              <a:rPr lang="en-US" smtClean="0"/>
              <a:t>5</a:t>
            </a:fld>
            <a:endParaRPr lang="en-US"/>
          </a:p>
        </p:txBody>
      </p:sp>
    </p:spTree>
    <p:extLst>
      <p:ext uri="{BB962C8B-B14F-4D97-AF65-F5344CB8AC3E}">
        <p14:creationId xmlns:p14="http://schemas.microsoft.com/office/powerpoint/2010/main" val="2729812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7789-3DD0-2A44-A2B3-D7237E62AF0D}"/>
              </a:ext>
            </a:extLst>
          </p:cNvPr>
          <p:cNvSpPr>
            <a:spLocks noGrp="1"/>
          </p:cNvSpPr>
          <p:nvPr>
            <p:ph type="title"/>
          </p:nvPr>
        </p:nvSpPr>
        <p:spPr>
          <a:xfrm>
            <a:off x="79513" y="45879"/>
            <a:ext cx="8915400" cy="828105"/>
          </a:xfrm>
        </p:spPr>
        <p:txBody>
          <a:bodyPr>
            <a:normAutofit/>
          </a:bodyPr>
          <a:lstStyle/>
          <a:p>
            <a:r>
              <a:rPr lang="en-US" dirty="0"/>
              <a:t>Survey Results </a:t>
            </a:r>
          </a:p>
        </p:txBody>
      </p:sp>
      <p:sp>
        <p:nvSpPr>
          <p:cNvPr id="3" name="Content Placeholder 2">
            <a:extLst>
              <a:ext uri="{FF2B5EF4-FFF2-40B4-BE49-F238E27FC236}">
                <a16:creationId xmlns:a16="http://schemas.microsoft.com/office/drawing/2014/main" id="{E0C21FA4-3FB3-7740-90F0-382F0E626581}"/>
              </a:ext>
            </a:extLst>
          </p:cNvPr>
          <p:cNvSpPr>
            <a:spLocks noGrp="1"/>
          </p:cNvSpPr>
          <p:nvPr>
            <p:ph idx="1"/>
          </p:nvPr>
        </p:nvSpPr>
        <p:spPr>
          <a:xfrm>
            <a:off x="0" y="878905"/>
            <a:ext cx="9143999" cy="5342991"/>
          </a:xfrm>
        </p:spPr>
        <p:txBody>
          <a:bodyPr>
            <a:normAutofit/>
          </a:bodyPr>
          <a:lstStyle/>
          <a:p>
            <a:r>
              <a:rPr lang="en-US" sz="2400" dirty="0"/>
              <a:t>What topics would you like to see addressed in future forums?</a:t>
            </a:r>
          </a:p>
          <a:p>
            <a:pPr marL="342900" indent="-342900">
              <a:buFont typeface="Arial" panose="020B0604020202020204" pitchFamily="34" charset="0"/>
              <a:buChar char="•"/>
            </a:pPr>
            <a:r>
              <a:rPr lang="en-US" sz="1800" dirty="0"/>
              <a:t>How to support kids or adults who don’t feel that home is a safe or supportive environment</a:t>
            </a:r>
          </a:p>
          <a:p>
            <a:pPr marL="342900" indent="-342900">
              <a:buFont typeface="Arial" panose="020B0604020202020204" pitchFamily="34" charset="0"/>
              <a:buChar char="•"/>
            </a:pPr>
            <a:r>
              <a:rPr lang="en-US" sz="1800" dirty="0"/>
              <a:t>How to engage younger children in telehealth</a:t>
            </a:r>
          </a:p>
          <a:p>
            <a:pPr marL="342900" indent="-342900">
              <a:buFont typeface="Arial" panose="020B0604020202020204" pitchFamily="34" charset="0"/>
              <a:buChar char="•"/>
            </a:pPr>
            <a:r>
              <a:rPr lang="en-US" sz="1800" dirty="0"/>
              <a:t>All information is useful</a:t>
            </a:r>
          </a:p>
          <a:p>
            <a:pPr marL="342900" indent="-342900">
              <a:buFont typeface="Arial" panose="020B0604020202020204" pitchFamily="34" charset="0"/>
              <a:buChar char="•"/>
            </a:pPr>
            <a:r>
              <a:rPr lang="en-US" sz="1800" dirty="0"/>
              <a:t>Overcoming barriers</a:t>
            </a:r>
          </a:p>
          <a:p>
            <a:pPr marL="342900" indent="-342900">
              <a:buFont typeface="Arial" panose="020B0604020202020204" pitchFamily="34" charset="0"/>
              <a:buChar char="•"/>
            </a:pPr>
            <a:r>
              <a:rPr lang="en-US" sz="1800" dirty="0"/>
              <a:t>What is and is not working</a:t>
            </a:r>
          </a:p>
          <a:p>
            <a:pPr marL="342900" indent="-342900">
              <a:buFont typeface="Arial" panose="020B0604020202020204" pitchFamily="34" charset="0"/>
              <a:buChar char="•"/>
            </a:pPr>
            <a:r>
              <a:rPr lang="en-US" sz="1800" dirty="0"/>
              <a:t>Working with interpreters via telehealth</a:t>
            </a:r>
          </a:p>
          <a:p>
            <a:pPr marL="342900" indent="-342900">
              <a:buFont typeface="Arial" panose="020B0604020202020204" pitchFamily="34" charset="0"/>
              <a:buChar char="•"/>
            </a:pPr>
            <a:r>
              <a:rPr lang="en-US" sz="1800" dirty="0"/>
              <a:t>Assessing for safety via telehealth</a:t>
            </a:r>
          </a:p>
          <a:p>
            <a:pPr marL="342900" indent="-342900">
              <a:buFont typeface="Arial" panose="020B0604020202020204" pitchFamily="34" charset="0"/>
              <a:buChar char="•"/>
            </a:pPr>
            <a:r>
              <a:rPr lang="en-US" sz="1800" dirty="0"/>
              <a:t>Collaborating with other agencies such as DCF</a:t>
            </a:r>
          </a:p>
          <a:p>
            <a:pPr marL="342900" indent="-342900">
              <a:buFont typeface="Arial" panose="020B0604020202020204" pitchFamily="34" charset="0"/>
              <a:buChar char="•"/>
            </a:pPr>
            <a:r>
              <a:rPr lang="en-US" sz="1800" dirty="0"/>
              <a:t>Barriers to communication</a:t>
            </a:r>
          </a:p>
          <a:p>
            <a:pPr marL="342900" indent="-342900">
              <a:buFont typeface="Arial" panose="020B0604020202020204" pitchFamily="34" charset="0"/>
              <a:buChar char="•"/>
            </a:pPr>
            <a:r>
              <a:rPr lang="en-US" sz="1800" dirty="0"/>
              <a:t>Resources for clients</a:t>
            </a:r>
          </a:p>
          <a:p>
            <a:pPr marL="342900" indent="-342900">
              <a:buFont typeface="Arial" panose="020B0604020202020204" pitchFamily="34" charset="0"/>
              <a:buChar char="•"/>
            </a:pPr>
            <a:r>
              <a:rPr lang="en-US" sz="1800" dirty="0"/>
              <a:t>Team building when in person collaboration isn’t an option</a:t>
            </a:r>
          </a:p>
          <a:p>
            <a:pPr marL="342900" indent="-342900">
              <a:buFont typeface="Arial" panose="020B0604020202020204" pitchFamily="34" charset="0"/>
              <a:buChar char="•"/>
            </a:pPr>
            <a:r>
              <a:rPr lang="en-US" sz="1800" dirty="0"/>
              <a:t>Deep dive into clinical content</a:t>
            </a:r>
            <a:endParaRPr lang="en-US" sz="2400" dirty="0"/>
          </a:p>
          <a:p>
            <a:pPr marL="342900" indent="-342900">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16478B62-F260-E14A-ADA6-97ED460D8790}"/>
              </a:ext>
            </a:extLst>
          </p:cNvPr>
          <p:cNvSpPr>
            <a:spLocks noGrp="1"/>
          </p:cNvSpPr>
          <p:nvPr>
            <p:ph type="sldNum" sz="quarter" idx="12"/>
          </p:nvPr>
        </p:nvSpPr>
        <p:spPr/>
        <p:txBody>
          <a:bodyPr/>
          <a:lstStyle/>
          <a:p>
            <a:fld id="{93A1D67B-7CA1-334D-A44F-A5E3B87A6587}" type="slidenum">
              <a:rPr lang="en-US" smtClean="0"/>
              <a:t>6</a:t>
            </a:fld>
            <a:endParaRPr lang="en-US"/>
          </a:p>
        </p:txBody>
      </p:sp>
    </p:spTree>
    <p:extLst>
      <p:ext uri="{BB962C8B-B14F-4D97-AF65-F5344CB8AC3E}">
        <p14:creationId xmlns:p14="http://schemas.microsoft.com/office/powerpoint/2010/main" val="3464503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7789-3DD0-2A44-A2B3-D7237E62AF0D}"/>
              </a:ext>
            </a:extLst>
          </p:cNvPr>
          <p:cNvSpPr>
            <a:spLocks noGrp="1"/>
          </p:cNvSpPr>
          <p:nvPr>
            <p:ph type="title"/>
          </p:nvPr>
        </p:nvSpPr>
        <p:spPr>
          <a:xfrm>
            <a:off x="79513" y="45879"/>
            <a:ext cx="8915400" cy="828105"/>
          </a:xfrm>
        </p:spPr>
        <p:txBody>
          <a:bodyPr>
            <a:normAutofit/>
          </a:bodyPr>
          <a:lstStyle/>
          <a:p>
            <a:r>
              <a:rPr lang="en-US" dirty="0"/>
              <a:t>Survey Results </a:t>
            </a:r>
          </a:p>
        </p:txBody>
      </p:sp>
      <p:sp>
        <p:nvSpPr>
          <p:cNvPr id="3" name="Content Placeholder 2">
            <a:extLst>
              <a:ext uri="{FF2B5EF4-FFF2-40B4-BE49-F238E27FC236}">
                <a16:creationId xmlns:a16="http://schemas.microsoft.com/office/drawing/2014/main" id="{E0C21FA4-3FB3-7740-90F0-382F0E626581}"/>
              </a:ext>
            </a:extLst>
          </p:cNvPr>
          <p:cNvSpPr>
            <a:spLocks noGrp="1"/>
          </p:cNvSpPr>
          <p:nvPr>
            <p:ph idx="1"/>
          </p:nvPr>
        </p:nvSpPr>
        <p:spPr>
          <a:xfrm>
            <a:off x="0" y="878905"/>
            <a:ext cx="9143999" cy="5342991"/>
          </a:xfrm>
        </p:spPr>
        <p:txBody>
          <a:bodyPr>
            <a:normAutofit/>
          </a:bodyPr>
          <a:lstStyle/>
          <a:p>
            <a:r>
              <a:rPr lang="en-US" sz="2400" dirty="0"/>
              <a:t>We want to tailor these to best meet the needs of the group. Please share comments, ideas, or other feedback.</a:t>
            </a:r>
          </a:p>
          <a:p>
            <a:pPr marL="342900" indent="-342900">
              <a:buFont typeface="Arial" panose="020B0604020202020204" pitchFamily="34" charset="0"/>
              <a:buChar char="•"/>
            </a:pPr>
            <a:r>
              <a:rPr lang="en-US" sz="2400" dirty="0"/>
              <a:t>Workload changes due to current situations and needs of the clients. How we worked with clients, communities, BHCs, providers, </a:t>
            </a:r>
            <a:r>
              <a:rPr lang="en-US" sz="2400" dirty="0" err="1"/>
              <a:t>etc</a:t>
            </a:r>
            <a:r>
              <a:rPr lang="en-US" sz="2400" dirty="0"/>
              <a:t> changes and we have to work according to urgent needs and situations</a:t>
            </a:r>
          </a:p>
          <a:p>
            <a:pPr marL="342900" indent="-342900">
              <a:buFont typeface="Arial" panose="020B0604020202020204" pitchFamily="34" charset="0"/>
              <a:buChar char="•"/>
            </a:pPr>
            <a:r>
              <a:rPr lang="en-US" sz="2400" dirty="0"/>
              <a:t>Introductions used too much of the forum</a:t>
            </a:r>
          </a:p>
          <a:p>
            <a:pPr marL="342900" indent="-342900">
              <a:buFont typeface="Arial" panose="020B0604020202020204" pitchFamily="34" charset="0"/>
              <a:buChar char="•"/>
            </a:pPr>
            <a:r>
              <a:rPr lang="en-US" sz="2400" dirty="0"/>
              <a:t>How to engage patients and families who are not native English speakers, how to effectively utilize interpreters</a:t>
            </a:r>
          </a:p>
          <a:p>
            <a:pPr marL="342900" indent="-342900">
              <a:buFont typeface="Arial" panose="020B0604020202020204" pitchFamily="34" charset="0"/>
              <a:buChar char="•"/>
            </a:pPr>
            <a:r>
              <a:rPr lang="en-US" sz="2400" dirty="0"/>
              <a:t>Everything TEAM UP related is very much needed and is quite interesting!</a:t>
            </a:r>
          </a:p>
          <a:p>
            <a:pPr marL="342900" indent="-342900">
              <a:buFont typeface="Arial" panose="020B0604020202020204" pitchFamily="34" charset="0"/>
              <a:buChar char="•"/>
            </a:pPr>
            <a:r>
              <a:rPr lang="en-US" sz="2400" dirty="0"/>
              <a:t>Early Childhood Mental Health and conducting BRANCH sessions remotely</a:t>
            </a:r>
          </a:p>
          <a:p>
            <a:pPr marL="342900" indent="-342900">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16478B62-F260-E14A-ADA6-97ED460D8790}"/>
              </a:ext>
            </a:extLst>
          </p:cNvPr>
          <p:cNvSpPr>
            <a:spLocks noGrp="1"/>
          </p:cNvSpPr>
          <p:nvPr>
            <p:ph type="sldNum" sz="quarter" idx="12"/>
          </p:nvPr>
        </p:nvSpPr>
        <p:spPr/>
        <p:txBody>
          <a:bodyPr/>
          <a:lstStyle/>
          <a:p>
            <a:fld id="{93A1D67B-7CA1-334D-A44F-A5E3B87A6587}" type="slidenum">
              <a:rPr lang="en-US" smtClean="0"/>
              <a:t>7</a:t>
            </a:fld>
            <a:endParaRPr lang="en-US"/>
          </a:p>
        </p:txBody>
      </p:sp>
    </p:spTree>
    <p:extLst>
      <p:ext uri="{BB962C8B-B14F-4D97-AF65-F5344CB8AC3E}">
        <p14:creationId xmlns:p14="http://schemas.microsoft.com/office/powerpoint/2010/main" val="3541300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7789-3DD0-2A44-A2B3-D7237E62AF0D}"/>
              </a:ext>
            </a:extLst>
          </p:cNvPr>
          <p:cNvSpPr>
            <a:spLocks noGrp="1"/>
          </p:cNvSpPr>
          <p:nvPr>
            <p:ph type="title"/>
          </p:nvPr>
        </p:nvSpPr>
        <p:spPr>
          <a:xfrm>
            <a:off x="79513" y="45879"/>
            <a:ext cx="8915400" cy="828105"/>
          </a:xfrm>
        </p:spPr>
        <p:txBody>
          <a:bodyPr>
            <a:normAutofit/>
          </a:bodyPr>
          <a:lstStyle/>
          <a:p>
            <a:r>
              <a:rPr lang="en-US" dirty="0"/>
              <a:t>Telehealth Best Practices, Part #1</a:t>
            </a:r>
            <a:br>
              <a:rPr lang="en-US" dirty="0"/>
            </a:br>
            <a:r>
              <a:rPr lang="en-US" dirty="0"/>
              <a:t> </a:t>
            </a:r>
          </a:p>
        </p:txBody>
      </p:sp>
      <p:sp>
        <p:nvSpPr>
          <p:cNvPr id="3" name="Content Placeholder 2">
            <a:extLst>
              <a:ext uri="{FF2B5EF4-FFF2-40B4-BE49-F238E27FC236}">
                <a16:creationId xmlns:a16="http://schemas.microsoft.com/office/drawing/2014/main" id="{E0C21FA4-3FB3-7740-90F0-382F0E626581}"/>
              </a:ext>
            </a:extLst>
          </p:cNvPr>
          <p:cNvSpPr>
            <a:spLocks noGrp="1"/>
          </p:cNvSpPr>
          <p:nvPr>
            <p:ph idx="1"/>
          </p:nvPr>
        </p:nvSpPr>
        <p:spPr>
          <a:xfrm>
            <a:off x="0" y="878905"/>
            <a:ext cx="9143999" cy="5091589"/>
          </a:xfrm>
        </p:spPr>
        <p:txBody>
          <a:bodyPr>
            <a:normAutofit/>
          </a:bodyPr>
          <a:lstStyle/>
          <a:p>
            <a:pPr algn="ctr"/>
            <a:r>
              <a:rPr lang="en-US" sz="2400" b="1" dirty="0"/>
              <a:t>Texting Best Practices</a:t>
            </a:r>
          </a:p>
          <a:p>
            <a:pPr marL="342900" indent="-342900">
              <a:buFont typeface="Wingdings" pitchFamily="2" charset="2"/>
              <a:buChar char="v"/>
            </a:pPr>
            <a:r>
              <a:rPr lang="en-US" sz="2400" dirty="0"/>
              <a:t>Setting boundaries with text messages is critical, given how casually people are accustomed to using texting. </a:t>
            </a:r>
          </a:p>
          <a:p>
            <a:pPr marL="342900" indent="-342900">
              <a:buFont typeface="Wingdings" pitchFamily="2" charset="2"/>
              <a:buChar char="v"/>
            </a:pPr>
            <a:r>
              <a:rPr lang="en-US" sz="2400" dirty="0"/>
              <a:t>Be clear on how often you will respond to texts.</a:t>
            </a:r>
          </a:p>
          <a:p>
            <a:pPr marL="342900" indent="-342900">
              <a:buFont typeface="Wingdings" pitchFamily="2" charset="2"/>
              <a:buChar char="v"/>
            </a:pPr>
            <a:r>
              <a:rPr lang="en-US" sz="2400" dirty="0"/>
              <a:t>Be clear on content that is appropriate and inappropriate for text medium.</a:t>
            </a:r>
          </a:p>
          <a:p>
            <a:pPr marL="342900" indent="-342900">
              <a:buFont typeface="Wingdings" pitchFamily="2" charset="2"/>
              <a:buChar char="v"/>
            </a:pPr>
            <a:r>
              <a:rPr lang="en-US" sz="2400" dirty="0"/>
              <a:t>Keep your language straightforward. Avoid using emojis, memes, or other forms of social media content.</a:t>
            </a:r>
          </a:p>
          <a:p>
            <a:pPr marL="342900" indent="-342900">
              <a:buFont typeface="Wingdings" pitchFamily="2" charset="2"/>
              <a:buChar char="v"/>
            </a:pPr>
            <a:r>
              <a:rPr lang="en-US" sz="2400" dirty="0"/>
              <a:t>Do not include PHI</a:t>
            </a:r>
          </a:p>
          <a:p>
            <a:pPr marL="342900" indent="-342900">
              <a:buFont typeface="Wingdings" pitchFamily="2" charset="2"/>
              <a:buChar char="v"/>
            </a:pPr>
            <a:r>
              <a:rPr lang="en-US" sz="2400" dirty="0"/>
              <a:t>Make sure you are texting the person you intend to text!</a:t>
            </a:r>
          </a:p>
          <a:p>
            <a:pPr marL="342900" indent="-342900">
              <a:buFont typeface="Wingdings" pitchFamily="2" charset="2"/>
              <a:buChar char="v"/>
            </a:pPr>
            <a:r>
              <a:rPr lang="en-US" sz="2400" dirty="0"/>
              <a:t>What else?</a:t>
            </a:r>
          </a:p>
        </p:txBody>
      </p:sp>
      <p:sp>
        <p:nvSpPr>
          <p:cNvPr id="4" name="Slide Number Placeholder 3">
            <a:extLst>
              <a:ext uri="{FF2B5EF4-FFF2-40B4-BE49-F238E27FC236}">
                <a16:creationId xmlns:a16="http://schemas.microsoft.com/office/drawing/2014/main" id="{16478B62-F260-E14A-ADA6-97ED460D8790}"/>
              </a:ext>
            </a:extLst>
          </p:cNvPr>
          <p:cNvSpPr>
            <a:spLocks noGrp="1"/>
          </p:cNvSpPr>
          <p:nvPr>
            <p:ph type="sldNum" sz="quarter" idx="12"/>
          </p:nvPr>
        </p:nvSpPr>
        <p:spPr/>
        <p:txBody>
          <a:bodyPr/>
          <a:lstStyle/>
          <a:p>
            <a:fld id="{93A1D67B-7CA1-334D-A44F-A5E3B87A6587}" type="slidenum">
              <a:rPr lang="en-US" smtClean="0"/>
              <a:t>8</a:t>
            </a:fld>
            <a:endParaRPr lang="en-US"/>
          </a:p>
        </p:txBody>
      </p:sp>
    </p:spTree>
    <p:extLst>
      <p:ext uri="{BB962C8B-B14F-4D97-AF65-F5344CB8AC3E}">
        <p14:creationId xmlns:p14="http://schemas.microsoft.com/office/powerpoint/2010/main" val="2694584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7789-3DD0-2A44-A2B3-D7237E62AF0D}"/>
              </a:ext>
            </a:extLst>
          </p:cNvPr>
          <p:cNvSpPr>
            <a:spLocks noGrp="1"/>
          </p:cNvSpPr>
          <p:nvPr>
            <p:ph type="title"/>
          </p:nvPr>
        </p:nvSpPr>
        <p:spPr>
          <a:xfrm>
            <a:off x="79513" y="45879"/>
            <a:ext cx="8915400" cy="828105"/>
          </a:xfrm>
        </p:spPr>
        <p:txBody>
          <a:bodyPr>
            <a:normAutofit/>
          </a:bodyPr>
          <a:lstStyle/>
          <a:p>
            <a:r>
              <a:rPr lang="en-US" dirty="0"/>
              <a:t>Discussion Topic from the Queue </a:t>
            </a:r>
          </a:p>
        </p:txBody>
      </p:sp>
      <p:sp>
        <p:nvSpPr>
          <p:cNvPr id="3" name="Content Placeholder 2">
            <a:extLst>
              <a:ext uri="{FF2B5EF4-FFF2-40B4-BE49-F238E27FC236}">
                <a16:creationId xmlns:a16="http://schemas.microsoft.com/office/drawing/2014/main" id="{E0C21FA4-3FB3-7740-90F0-382F0E626581}"/>
              </a:ext>
            </a:extLst>
          </p:cNvPr>
          <p:cNvSpPr>
            <a:spLocks noGrp="1"/>
          </p:cNvSpPr>
          <p:nvPr>
            <p:ph idx="1"/>
          </p:nvPr>
        </p:nvSpPr>
        <p:spPr>
          <a:xfrm>
            <a:off x="0" y="878905"/>
            <a:ext cx="9143999" cy="5091589"/>
          </a:xfrm>
        </p:spPr>
        <p:txBody>
          <a:bodyPr>
            <a:normAutofit/>
          </a:bodyPr>
          <a:lstStyle/>
          <a:p>
            <a:pPr algn="ctr"/>
            <a:endParaRPr lang="en-US" sz="2400" dirty="0"/>
          </a:p>
          <a:p>
            <a:pPr algn="ctr"/>
            <a:r>
              <a:rPr lang="en-US" i="1" dirty="0"/>
              <a:t>Determining the frequency of telehealth sessions</a:t>
            </a:r>
          </a:p>
          <a:p>
            <a:pPr algn="ctr"/>
            <a:r>
              <a:rPr lang="en-US" sz="2000" i="1" dirty="0"/>
              <a:t>This new mode of care delivery presents an opportunity to review treatment goals &amp; plan, what feels useful to the client, what feels stagnant, and what, if anything, has changed. As always, co-creating the process with the client predicts the best outcomes.</a:t>
            </a:r>
          </a:p>
          <a:p>
            <a:pPr algn="ctr"/>
            <a:endParaRPr lang="en-US" sz="2000" i="1" dirty="0"/>
          </a:p>
          <a:p>
            <a:pPr marL="342900" indent="-342900" algn="ctr">
              <a:buFont typeface="Arial" panose="020B0604020202020204" pitchFamily="34" charset="0"/>
              <a:buChar char="•"/>
            </a:pPr>
            <a:r>
              <a:rPr lang="en-US" sz="2000" dirty="0"/>
              <a:t>How well does this medium serve our therapeutic sessions?</a:t>
            </a:r>
          </a:p>
          <a:p>
            <a:pPr marL="342900" indent="-342900" algn="ctr">
              <a:buFont typeface="Arial" panose="020B0604020202020204" pitchFamily="34" charset="0"/>
              <a:buChar char="•"/>
            </a:pPr>
            <a:r>
              <a:rPr lang="en-US" sz="2000" dirty="0"/>
              <a:t>Are there ways we need to shift our focus, given that we aren’t in person?</a:t>
            </a:r>
          </a:p>
          <a:p>
            <a:pPr marL="342900" indent="-342900" algn="ctr">
              <a:buFont typeface="Arial" panose="020B0604020202020204" pitchFamily="34" charset="0"/>
              <a:buChar char="•"/>
            </a:pPr>
            <a:r>
              <a:rPr lang="en-US" sz="2000" dirty="0"/>
              <a:t>What is important to you to address during this period of time?</a:t>
            </a:r>
          </a:p>
          <a:p>
            <a:pPr marL="342900" indent="-342900" algn="ctr">
              <a:buFont typeface="Arial" panose="020B0604020202020204" pitchFamily="34" charset="0"/>
              <a:buChar char="•"/>
            </a:pPr>
            <a:r>
              <a:rPr lang="en-US" sz="2000" dirty="0"/>
              <a:t>What purposes and needs does our session serve right now?</a:t>
            </a:r>
          </a:p>
          <a:p>
            <a:pPr marL="342900" indent="-342900" algn="ctr">
              <a:buFont typeface="Arial" panose="020B0604020202020204" pitchFamily="34" charset="0"/>
              <a:buChar char="•"/>
            </a:pPr>
            <a:r>
              <a:rPr lang="en-US" sz="2000" dirty="0"/>
              <a:t>What natural resources and alternative ways do you have of meeting those needs?</a:t>
            </a:r>
          </a:p>
        </p:txBody>
      </p:sp>
      <p:sp>
        <p:nvSpPr>
          <p:cNvPr id="4" name="Slide Number Placeholder 3">
            <a:extLst>
              <a:ext uri="{FF2B5EF4-FFF2-40B4-BE49-F238E27FC236}">
                <a16:creationId xmlns:a16="http://schemas.microsoft.com/office/drawing/2014/main" id="{16478B62-F260-E14A-ADA6-97ED460D8790}"/>
              </a:ext>
            </a:extLst>
          </p:cNvPr>
          <p:cNvSpPr>
            <a:spLocks noGrp="1"/>
          </p:cNvSpPr>
          <p:nvPr>
            <p:ph type="sldNum" sz="quarter" idx="12"/>
          </p:nvPr>
        </p:nvSpPr>
        <p:spPr/>
        <p:txBody>
          <a:bodyPr/>
          <a:lstStyle/>
          <a:p>
            <a:fld id="{93A1D67B-7CA1-334D-A44F-A5E3B87A6587}" type="slidenum">
              <a:rPr lang="en-US" smtClean="0"/>
              <a:t>9</a:t>
            </a:fld>
            <a:endParaRPr lang="en-US"/>
          </a:p>
        </p:txBody>
      </p:sp>
    </p:spTree>
    <p:extLst>
      <p:ext uri="{BB962C8B-B14F-4D97-AF65-F5344CB8AC3E}">
        <p14:creationId xmlns:p14="http://schemas.microsoft.com/office/powerpoint/2010/main" val="2953544587"/>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00000"/>
      </a:dk2>
      <a:lt2>
        <a:srgbClr val="F8F8F8"/>
      </a:lt2>
      <a:accent1>
        <a:srgbClr val="36B727"/>
      </a:accent1>
      <a:accent2>
        <a:srgbClr val="532893"/>
      </a:accent2>
      <a:accent3>
        <a:srgbClr val="3A6C9F"/>
      </a:accent3>
      <a:accent4>
        <a:srgbClr val="808080"/>
      </a:accent4>
      <a:accent5>
        <a:srgbClr val="5F5F5F"/>
      </a:accent5>
      <a:accent6>
        <a:srgbClr val="000000"/>
      </a:accent6>
      <a:hlink>
        <a:srgbClr val="5F5F5F"/>
      </a:hlink>
      <a:folHlink>
        <a:srgbClr val="91919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m-up-template-v3  -  Read-Only" id="{61E7E2F5-9AB0-5846-9EB4-448F47BB0C0C}" vid="{55E9DA7B-2B86-6445-B2CD-57EF2A377048}"/>
    </a:ext>
  </a:extLst>
</a:theme>
</file>

<file path=ppt/theme/theme2.xml><?xml version="1.0" encoding="utf-8"?>
<a:theme xmlns:a="http://schemas.openxmlformats.org/drawingml/2006/main" name="Custom CHC Logo">
  <a:themeElements>
    <a:clrScheme name="Custom 2">
      <a:dk1>
        <a:srgbClr val="000000"/>
      </a:dk1>
      <a:lt1>
        <a:srgbClr val="FFFFFF"/>
      </a:lt1>
      <a:dk2>
        <a:srgbClr val="000000"/>
      </a:dk2>
      <a:lt2>
        <a:srgbClr val="F8F8F8"/>
      </a:lt2>
      <a:accent1>
        <a:srgbClr val="36B727"/>
      </a:accent1>
      <a:accent2>
        <a:srgbClr val="532893"/>
      </a:accent2>
      <a:accent3>
        <a:srgbClr val="3A6C9F"/>
      </a:accent3>
      <a:accent4>
        <a:srgbClr val="808080"/>
      </a:accent4>
      <a:accent5>
        <a:srgbClr val="5F5F5F"/>
      </a:accent5>
      <a:accent6>
        <a:srgbClr val="000000"/>
      </a:accent6>
      <a:hlink>
        <a:srgbClr val="5F5F5F"/>
      </a:hlink>
      <a:folHlink>
        <a:srgbClr val="91919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m-up-template-v3  -  Read-Only" id="{61E7E2F5-9AB0-5846-9EB4-448F47BB0C0C}" vid="{646F321A-9231-FA49-BEF2-A279C7023C3D}"/>
    </a:ext>
  </a:extLst>
</a:theme>
</file>

<file path=ppt/theme/theme3.xml><?xml version="1.0" encoding="utf-8"?>
<a:theme xmlns:a="http://schemas.openxmlformats.org/drawingml/2006/main" name="Section Headers and End Slides">
  <a:themeElements>
    <a:clrScheme name="Custom 2">
      <a:dk1>
        <a:srgbClr val="000000"/>
      </a:dk1>
      <a:lt1>
        <a:srgbClr val="FFFFFF"/>
      </a:lt1>
      <a:dk2>
        <a:srgbClr val="000000"/>
      </a:dk2>
      <a:lt2>
        <a:srgbClr val="F8F8F8"/>
      </a:lt2>
      <a:accent1>
        <a:srgbClr val="36B727"/>
      </a:accent1>
      <a:accent2>
        <a:srgbClr val="532893"/>
      </a:accent2>
      <a:accent3>
        <a:srgbClr val="3A6C9F"/>
      </a:accent3>
      <a:accent4>
        <a:srgbClr val="808080"/>
      </a:accent4>
      <a:accent5>
        <a:srgbClr val="5F5F5F"/>
      </a:accent5>
      <a:accent6>
        <a:srgbClr val="000000"/>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m-up-template-v3  -  Read-Only" id="{61E7E2F5-9AB0-5846-9EB4-448F47BB0C0C}" vid="{2D284F20-7693-BF4E-BD98-729FFAB4E10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DDB80B2FD2034BBCF8A2C86D4B2DBA" ma:contentTypeVersion="25" ma:contentTypeDescription="Create a new document." ma:contentTypeScope="" ma:versionID="51ef45a29d4e9b1a2023c024027ac2fd">
  <xsd:schema xmlns:xsd="http://www.w3.org/2001/XMLSchema" xmlns:xs="http://www.w3.org/2001/XMLSchema" xmlns:p="http://schemas.microsoft.com/office/2006/metadata/properties" xmlns:ns2="6d7928bf-a193-4a81-b101-c18a1b5af782" xmlns:ns3="e937a3b4-ced8-470d-8e43-93041006c3f9" targetNamespace="http://schemas.microsoft.com/office/2006/metadata/properties" ma:root="true" ma:fieldsID="ced161fbad5ef43bb171d675d00c8f57" ns2:_="" ns3:_="">
    <xsd:import namespace="6d7928bf-a193-4a81-b101-c18a1b5af782"/>
    <xsd:import namespace="e937a3b4-ced8-470d-8e43-93041006c3f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7928bf-a193-4a81-b101-c18a1b5af7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fddfc6a-7a00-4d61-babe-e7a88612b426"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hidden="true" ma:internalName="MediaServiceOCR" ma:readOnly="true">
      <xsd:simpleType>
        <xsd:restriction base="dms:Note"/>
      </xsd:simpleType>
    </xsd:element>
    <xsd:element name="MediaServiceLocation" ma:index="22" nillable="true" ma:displayName="Location" ma:hidden="true"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37a3b4-ced8-470d-8e43-93041006c3f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a87e2f7-58d9-430b-a36c-9283b0ef4bda}" ma:internalName="TaxCatchAll" ma:readOnly="false" ma:showField="CatchAllData" ma:web="e937a3b4-ced8-470d-8e43-93041006c3f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6d7928bf-a193-4a81-b101-c18a1b5af782" xsi:nil="true"/>
    <SharedWithUsers xmlns="e937a3b4-ced8-470d-8e43-93041006c3f9">
      <UserInfo>
        <DisplayName/>
        <AccountId xsi:nil="true"/>
        <AccountType/>
      </UserInfo>
    </SharedWithUsers>
    <lcf76f155ced4ddcb4097134ff3c332f xmlns="6d7928bf-a193-4a81-b101-c18a1b5af782">
      <Terms xmlns="http://schemas.microsoft.com/office/infopath/2007/PartnerControls"/>
    </lcf76f155ced4ddcb4097134ff3c332f>
    <TaxCatchAll xmlns="e937a3b4-ced8-470d-8e43-93041006c3f9" xsi:nil="true"/>
  </documentManagement>
</p:properties>
</file>

<file path=customXml/itemProps1.xml><?xml version="1.0" encoding="utf-8"?>
<ds:datastoreItem xmlns:ds="http://schemas.openxmlformats.org/officeDocument/2006/customXml" ds:itemID="{0196724C-5476-4C85-9E2B-C5B6E4724B0F}"/>
</file>

<file path=customXml/itemProps2.xml><?xml version="1.0" encoding="utf-8"?>
<ds:datastoreItem xmlns:ds="http://schemas.openxmlformats.org/officeDocument/2006/customXml" ds:itemID="{8EE0CBB9-B66A-4FD5-A948-980EE845740C}"/>
</file>

<file path=customXml/itemProps3.xml><?xml version="1.0" encoding="utf-8"?>
<ds:datastoreItem xmlns:ds="http://schemas.openxmlformats.org/officeDocument/2006/customXml" ds:itemID="{56DCCD10-DC33-4C1F-88CA-C3D97E55832A}"/>
</file>

<file path=docProps/app.xml><?xml version="1.0" encoding="utf-8"?>
<Properties xmlns="http://schemas.openxmlformats.org/officeDocument/2006/extended-properties" xmlns:vt="http://schemas.openxmlformats.org/officeDocument/2006/docPropsVTypes">
  <Template>Office Theme</Template>
  <TotalTime>3565</TotalTime>
  <Words>1080</Words>
  <Application>Microsoft Macintosh PowerPoint</Application>
  <PresentationFormat>Letter Paper (8.5x11 in)</PresentationFormat>
  <Paragraphs>148</Paragraphs>
  <Slides>12</Slides>
  <Notes>10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12</vt:i4>
      </vt:variant>
    </vt:vector>
  </HeadingPairs>
  <TitlesOfParts>
    <vt:vector size="19" baseType="lpstr">
      <vt:lpstr>Arial</vt:lpstr>
      <vt:lpstr>Arial Black</vt:lpstr>
      <vt:lpstr>Calibri</vt:lpstr>
      <vt:lpstr>Wingdings</vt:lpstr>
      <vt:lpstr>Office Theme</vt:lpstr>
      <vt:lpstr>Custom CHC Logo</vt:lpstr>
      <vt:lpstr>Section Headers and End Slides</vt:lpstr>
      <vt:lpstr>PowerPoint Presentation</vt:lpstr>
      <vt:lpstr>Agenda</vt:lpstr>
      <vt:lpstr>Queue</vt:lpstr>
      <vt:lpstr>Survey Results </vt:lpstr>
      <vt:lpstr>Survey Results </vt:lpstr>
      <vt:lpstr>Survey Results </vt:lpstr>
      <vt:lpstr>Survey Results </vt:lpstr>
      <vt:lpstr>Telehealth Best Practices, Part #1  </vt:lpstr>
      <vt:lpstr>Discussion Topic from the Queue </vt:lpstr>
      <vt:lpstr>Questions, Comments, Resources to Share, &amp; Next Steps</vt:lpstr>
      <vt:lpstr>Questions, Comments, Resources to Share, &amp; Next Steps</vt:lpstr>
      <vt:lpstr>TEAM UP Clinical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Anita Morris</dc:creator>
  <cp:lastModifiedBy>sonia erlich</cp:lastModifiedBy>
  <cp:revision>170</cp:revision>
  <cp:lastPrinted>2019-08-15T02:07:47Z</cp:lastPrinted>
  <dcterms:created xsi:type="dcterms:W3CDTF">2019-06-12T12:29:21Z</dcterms:created>
  <dcterms:modified xsi:type="dcterms:W3CDTF">2020-04-16T17:00:49Z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0x010100EDDDB80B2FD2034BBCF8A2C86D4B2DBA</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