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4.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 id="2147483668" r:id="rId3"/>
  </p:sldMasterIdLst>
  <p:notesMasterIdLst>
    <p:notesMasterId r:id="rId20"/>
  </p:notesMasterIdLst>
  <p:sldIdLst>
    <p:sldId id="907" r:id="rId4"/>
    <p:sldId id="971" r:id="rId5"/>
    <p:sldId id="977" r:id="rId6"/>
    <p:sldId id="985" r:id="rId7"/>
    <p:sldId id="986" r:id="rId8"/>
    <p:sldId id="987" r:id="rId9"/>
    <p:sldId id="988" r:id="rId10"/>
    <p:sldId id="989" r:id="rId11"/>
    <p:sldId id="992" r:id="rId12"/>
    <p:sldId id="981" r:id="rId13"/>
    <p:sldId id="990" r:id="rId14"/>
    <p:sldId id="983" r:id="rId15"/>
    <p:sldId id="984" r:id="rId16"/>
    <p:sldId id="973" r:id="rId17"/>
    <p:sldId id="991" r:id="rId18"/>
    <p:sldId id="982" r:id="rId19"/>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6B7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84"/>
    <p:restoredTop sz="81794" autoAdjust="0"/>
  </p:normalViewPr>
  <p:slideViewPr>
    <p:cSldViewPr snapToGrid="0" snapToObjects="1">
      <p:cViewPr varScale="1">
        <p:scale>
          <a:sx n="77" d="100"/>
          <a:sy n="77" d="100"/>
        </p:scale>
        <p:origin x="1896" y="1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ustomXml" Target="../customXml/item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7A725-1D93-BA4C-BA73-2F0CA097A97E}" type="datetimeFigureOut">
              <a:rPr lang="en-US" smtClean="0"/>
              <a:t>4/9/20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714193-C234-9146-80F4-FE4308AB464B}" type="slidenum">
              <a:rPr lang="en-US" smtClean="0"/>
              <a:t>‹#›</a:t>
            </a:fld>
            <a:endParaRPr lang="en-US"/>
          </a:p>
        </p:txBody>
      </p:sp>
    </p:spTree>
    <p:extLst>
      <p:ext uri="{BB962C8B-B14F-4D97-AF65-F5344CB8AC3E}">
        <p14:creationId xmlns:p14="http://schemas.microsoft.com/office/powerpoint/2010/main" val="424458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jamanetwork.com/journals/jamapediatrics/fullarticle/2722666?guestAccessKey=879c6c87-141e-48f8-8c95-4d684600a64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jamanetwork.com/journals/jamapediatrics/fullarticle/2722666?guestAccessKey=879c6c87-141e-48f8-8c95-4d684600a644"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ncbi.nlm.nih.gov/pmc/articles/PMC6214874/"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Intros – Name, Health Center, Role, One thing that has changed about my life since the global pandemic</a:t>
            </a:r>
          </a:p>
          <a:p>
            <a:r>
              <a:rPr lang="en-US" dirty="0"/>
              <a:t>Intro to the forum – Intention to convene clinicians and CHWs/FPs to create space for support, community building, professional development, and sharing best practices and resources. Under different circumstances, we would be launching our formal Learning Community around now, so this is an alternative way to gather.</a:t>
            </a:r>
          </a:p>
          <a:p>
            <a:r>
              <a:rPr lang="en-US" dirty="0"/>
              <a:t>Format for today involves brief didactic content and space for discussion. This format is amendable, and we encourage feedback. If it would be helpful to make space, for instance, for case discussions, please feel free to convey that.</a:t>
            </a:r>
          </a:p>
          <a:p>
            <a:r>
              <a:rPr lang="en-US" dirty="0"/>
              <a:t>Other important things to be mindful of:</a:t>
            </a:r>
          </a:p>
          <a:p>
            <a:r>
              <a:rPr lang="en-US" dirty="0"/>
              <a:t>	Make yourself comfortable. If you need to move/stretch/walk around out to take care of yourself, please do so.</a:t>
            </a:r>
          </a:p>
          <a:p>
            <a:r>
              <a:rPr lang="en-US" dirty="0"/>
              <a:t>	Minimize distractions. Mute mic when you aren’t speaking.</a:t>
            </a:r>
          </a:p>
          <a:p>
            <a:r>
              <a:rPr lang="en-US" dirty="0"/>
              <a:t>	We want to see and hear you! Please use video and participate! Also, feel free to use the chat box if that is more comfortable. Don’t hesitate to jump in with questions or comments during didactic portions.</a:t>
            </a:r>
          </a:p>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2</a:t>
            </a:fld>
            <a:endParaRPr lang="en-US"/>
          </a:p>
        </p:txBody>
      </p:sp>
    </p:spTree>
    <p:extLst>
      <p:ext uri="{BB962C8B-B14F-4D97-AF65-F5344CB8AC3E}">
        <p14:creationId xmlns:p14="http://schemas.microsoft.com/office/powerpoint/2010/main" val="3846281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*https://jamanetwork.com/journals/jamapediatrics/fullarticle/2722666?guestAccessKey=879c6c87-141e-48f8-8c95-4d684600a644</a:t>
            </a:r>
            <a:endParaRPr lang="en-US" dirty="0"/>
          </a:p>
          <a:p>
            <a:r>
              <a:rPr lang="en-US" dirty="0"/>
              <a:t>Study used Ages &amp; Stages Questionnaire to assess developmental milestones at 3 key points</a:t>
            </a:r>
          </a:p>
        </p:txBody>
      </p:sp>
      <p:sp>
        <p:nvSpPr>
          <p:cNvPr id="4" name="Slide Number Placeholder 3"/>
          <p:cNvSpPr>
            <a:spLocks noGrp="1"/>
          </p:cNvSpPr>
          <p:nvPr>
            <p:ph type="sldNum" sz="quarter" idx="10"/>
          </p:nvPr>
        </p:nvSpPr>
        <p:spPr/>
        <p:txBody>
          <a:bodyPr/>
          <a:lstStyle/>
          <a:p>
            <a:fld id="{FF714193-C234-9146-80F4-FE4308AB464B}" type="slidenum">
              <a:rPr lang="en-US" smtClean="0"/>
              <a:t>11</a:t>
            </a:fld>
            <a:endParaRPr lang="en-US"/>
          </a:p>
        </p:txBody>
      </p:sp>
    </p:spTree>
    <p:extLst>
      <p:ext uri="{BB962C8B-B14F-4D97-AF65-F5344CB8AC3E}">
        <p14:creationId xmlns:p14="http://schemas.microsoft.com/office/powerpoint/2010/main" val="3405145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a:t>
            </a:r>
            <a:r>
              <a:rPr lang="en-US" dirty="0">
                <a:hlinkClick r:id="rId4"/>
              </a:rPr>
              <a:t>https://www.ncbi.nlm.nih.gov/pmc/articles/PMC6214874/</a:t>
            </a:r>
            <a:endParaRPr lang="en-US" dirty="0"/>
          </a:p>
          <a:p>
            <a:endParaRPr lang="en-US" dirty="0"/>
          </a:p>
        </p:txBody>
      </p:sp>
      <p:sp>
        <p:nvSpPr>
          <p:cNvPr id="4" name="Slide Number Placeholder 3"/>
          <p:cNvSpPr>
            <a:spLocks noGrp="1"/>
          </p:cNvSpPr>
          <p:nvPr>
            <p:ph type="sldNum" sz="quarter" idx="10"/>
          </p:nvPr>
        </p:nvSpPr>
        <p:spPr/>
        <p:txBody>
          <a:bodyPr/>
          <a:lstStyle/>
          <a:p>
            <a:fld id="{FF714193-C234-9146-80F4-FE4308AB464B}" type="slidenum">
              <a:rPr lang="en-US" smtClean="0"/>
              <a:t>12</a:t>
            </a:fld>
            <a:endParaRPr lang="en-US"/>
          </a:p>
        </p:txBody>
      </p:sp>
    </p:spTree>
    <p:extLst>
      <p:ext uri="{BB962C8B-B14F-4D97-AF65-F5344CB8AC3E}">
        <p14:creationId xmlns:p14="http://schemas.microsoft.com/office/powerpoint/2010/main" val="1138907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714193-C234-9146-80F4-FE4308AB464B}" type="slidenum">
              <a:rPr lang="en-US" smtClean="0"/>
              <a:t>13</a:t>
            </a:fld>
            <a:endParaRPr lang="en-US"/>
          </a:p>
        </p:txBody>
      </p:sp>
    </p:spTree>
    <p:extLst>
      <p:ext uri="{BB962C8B-B14F-4D97-AF65-F5344CB8AC3E}">
        <p14:creationId xmlns:p14="http://schemas.microsoft.com/office/powerpoint/2010/main" val="1057996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questions do you have for TEAM UP? For each other?</a:t>
            </a:r>
          </a:p>
          <a:p>
            <a:endParaRPr lang="en-US" dirty="0"/>
          </a:p>
          <a:p>
            <a:r>
              <a:rPr lang="en-US" dirty="0"/>
              <a:t>What resources do you want to share with your colleagues today that may help through this period?</a:t>
            </a:r>
          </a:p>
          <a:p>
            <a:endParaRPr lang="en-US" dirty="0"/>
          </a:p>
          <a:p>
            <a:r>
              <a:rPr lang="en-US" dirty="0"/>
              <a:t>What would you like to see more of in these forums? We will follow up with a survey to best tailor these activities to your needs.</a:t>
            </a:r>
          </a:p>
        </p:txBody>
      </p:sp>
      <p:sp>
        <p:nvSpPr>
          <p:cNvPr id="4" name="Slide Number Placeholder 3"/>
          <p:cNvSpPr>
            <a:spLocks noGrp="1"/>
          </p:cNvSpPr>
          <p:nvPr>
            <p:ph type="sldNum" sz="quarter" idx="5"/>
          </p:nvPr>
        </p:nvSpPr>
        <p:spPr/>
        <p:txBody>
          <a:bodyPr/>
          <a:lstStyle/>
          <a:p>
            <a:fld id="{FF714193-C234-9146-80F4-FE4308AB464B}" type="slidenum">
              <a:rPr lang="en-US" smtClean="0"/>
              <a:t>14</a:t>
            </a:fld>
            <a:endParaRPr lang="en-US"/>
          </a:p>
        </p:txBody>
      </p:sp>
    </p:spTree>
    <p:extLst>
      <p:ext uri="{BB962C8B-B14F-4D97-AF65-F5344CB8AC3E}">
        <p14:creationId xmlns:p14="http://schemas.microsoft.com/office/powerpoint/2010/main" val="2613240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15</a:t>
            </a:fld>
            <a:endParaRPr lang="en-US"/>
          </a:p>
        </p:txBody>
      </p:sp>
    </p:spTree>
    <p:extLst>
      <p:ext uri="{BB962C8B-B14F-4D97-AF65-F5344CB8AC3E}">
        <p14:creationId xmlns:p14="http://schemas.microsoft.com/office/powerpoint/2010/main" val="990532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responses to include concrete examples.</a:t>
            </a:r>
          </a:p>
        </p:txBody>
      </p:sp>
      <p:sp>
        <p:nvSpPr>
          <p:cNvPr id="4" name="Slide Number Placeholder 3"/>
          <p:cNvSpPr>
            <a:spLocks noGrp="1"/>
          </p:cNvSpPr>
          <p:nvPr>
            <p:ph type="sldNum" sz="quarter" idx="5"/>
          </p:nvPr>
        </p:nvSpPr>
        <p:spPr/>
        <p:txBody>
          <a:bodyPr/>
          <a:lstStyle/>
          <a:p>
            <a:fld id="{FF714193-C234-9146-80F4-FE4308AB464B}" type="slidenum">
              <a:rPr lang="en-US" smtClean="0"/>
              <a:t>3</a:t>
            </a:fld>
            <a:endParaRPr lang="en-US"/>
          </a:p>
        </p:txBody>
      </p:sp>
    </p:spTree>
    <p:extLst>
      <p:ext uri="{BB962C8B-B14F-4D97-AF65-F5344CB8AC3E}">
        <p14:creationId xmlns:p14="http://schemas.microsoft.com/office/powerpoint/2010/main" val="2517867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4</a:t>
            </a:fld>
            <a:endParaRPr lang="en-US"/>
          </a:p>
        </p:txBody>
      </p:sp>
    </p:spTree>
    <p:extLst>
      <p:ext uri="{BB962C8B-B14F-4D97-AF65-F5344CB8AC3E}">
        <p14:creationId xmlns:p14="http://schemas.microsoft.com/office/powerpoint/2010/main" val="3303051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Collected from PESI Training on Telehealth</a:t>
            </a:r>
          </a:p>
        </p:txBody>
      </p:sp>
      <p:sp>
        <p:nvSpPr>
          <p:cNvPr id="4" name="Slide Number Placeholder 3"/>
          <p:cNvSpPr>
            <a:spLocks noGrp="1"/>
          </p:cNvSpPr>
          <p:nvPr>
            <p:ph type="sldNum" sz="quarter" idx="5"/>
          </p:nvPr>
        </p:nvSpPr>
        <p:spPr/>
        <p:txBody>
          <a:bodyPr/>
          <a:lstStyle/>
          <a:p>
            <a:fld id="{FF714193-C234-9146-80F4-FE4308AB464B}" type="slidenum">
              <a:rPr lang="en-US" smtClean="0"/>
              <a:t>5</a:t>
            </a:fld>
            <a:endParaRPr lang="en-US"/>
          </a:p>
        </p:txBody>
      </p:sp>
    </p:spTree>
    <p:extLst>
      <p:ext uri="{BB962C8B-B14F-4D97-AF65-F5344CB8AC3E}">
        <p14:creationId xmlns:p14="http://schemas.microsoft.com/office/powerpoint/2010/main" val="2987218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6</a:t>
            </a:fld>
            <a:endParaRPr lang="en-US"/>
          </a:p>
        </p:txBody>
      </p:sp>
    </p:spTree>
    <p:extLst>
      <p:ext uri="{BB962C8B-B14F-4D97-AF65-F5344CB8AC3E}">
        <p14:creationId xmlns:p14="http://schemas.microsoft.com/office/powerpoint/2010/main" val="1022240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have to offer is our presence.” – </a:t>
            </a:r>
            <a:r>
              <a:rPr lang="en-US" dirty="0" err="1"/>
              <a:t>Beril</a:t>
            </a:r>
            <a:r>
              <a:rPr lang="en-US" dirty="0"/>
              <a:t> </a:t>
            </a:r>
            <a:r>
              <a:rPr lang="en-US" dirty="0" err="1"/>
              <a:t>Bayrek</a:t>
            </a:r>
            <a:r>
              <a:rPr lang="en-US" dirty="0"/>
              <a:t>, Lowell Community Health Center</a:t>
            </a:r>
          </a:p>
        </p:txBody>
      </p:sp>
      <p:sp>
        <p:nvSpPr>
          <p:cNvPr id="4" name="Slide Number Placeholder 3"/>
          <p:cNvSpPr>
            <a:spLocks noGrp="1"/>
          </p:cNvSpPr>
          <p:nvPr>
            <p:ph type="sldNum" sz="quarter" idx="5"/>
          </p:nvPr>
        </p:nvSpPr>
        <p:spPr/>
        <p:txBody>
          <a:bodyPr/>
          <a:lstStyle/>
          <a:p>
            <a:fld id="{FF714193-C234-9146-80F4-FE4308AB464B}" type="slidenum">
              <a:rPr lang="en-US" smtClean="0"/>
              <a:t>7</a:t>
            </a:fld>
            <a:endParaRPr lang="en-US"/>
          </a:p>
        </p:txBody>
      </p:sp>
    </p:spTree>
    <p:extLst>
      <p:ext uri="{BB962C8B-B14F-4D97-AF65-F5344CB8AC3E}">
        <p14:creationId xmlns:p14="http://schemas.microsoft.com/office/powerpoint/2010/main" val="1409475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of these are you already doing?</a:t>
            </a:r>
          </a:p>
          <a:p>
            <a:r>
              <a:rPr lang="en-US" dirty="0"/>
              <a:t>What have you noticed about the process so far?</a:t>
            </a:r>
          </a:p>
        </p:txBody>
      </p:sp>
      <p:sp>
        <p:nvSpPr>
          <p:cNvPr id="4" name="Slide Number Placeholder 3"/>
          <p:cNvSpPr>
            <a:spLocks noGrp="1"/>
          </p:cNvSpPr>
          <p:nvPr>
            <p:ph type="sldNum" sz="quarter" idx="5"/>
          </p:nvPr>
        </p:nvSpPr>
        <p:spPr/>
        <p:txBody>
          <a:bodyPr/>
          <a:lstStyle/>
          <a:p>
            <a:fld id="{FF714193-C234-9146-80F4-FE4308AB464B}" type="slidenum">
              <a:rPr lang="en-US" smtClean="0"/>
              <a:t>8</a:t>
            </a:fld>
            <a:endParaRPr lang="en-US"/>
          </a:p>
        </p:txBody>
      </p:sp>
    </p:spTree>
    <p:extLst>
      <p:ext uri="{BB962C8B-B14F-4D97-AF65-F5344CB8AC3E}">
        <p14:creationId xmlns:p14="http://schemas.microsoft.com/office/powerpoint/2010/main" val="161402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of these are you already doing?</a:t>
            </a:r>
          </a:p>
          <a:p>
            <a:r>
              <a:rPr lang="en-US" dirty="0"/>
              <a:t>What have you noticed about the process so far?</a:t>
            </a:r>
          </a:p>
        </p:txBody>
      </p:sp>
      <p:sp>
        <p:nvSpPr>
          <p:cNvPr id="4" name="Slide Number Placeholder 3"/>
          <p:cNvSpPr>
            <a:spLocks noGrp="1"/>
          </p:cNvSpPr>
          <p:nvPr>
            <p:ph type="sldNum" sz="quarter" idx="5"/>
          </p:nvPr>
        </p:nvSpPr>
        <p:spPr/>
        <p:txBody>
          <a:bodyPr/>
          <a:lstStyle/>
          <a:p>
            <a:fld id="{FF714193-C234-9146-80F4-FE4308AB464B}" type="slidenum">
              <a:rPr lang="en-US" smtClean="0"/>
              <a:t>9</a:t>
            </a:fld>
            <a:endParaRPr lang="en-US"/>
          </a:p>
        </p:txBody>
      </p:sp>
    </p:spTree>
    <p:extLst>
      <p:ext uri="{BB962C8B-B14F-4D97-AF65-F5344CB8AC3E}">
        <p14:creationId xmlns:p14="http://schemas.microsoft.com/office/powerpoint/2010/main" val="1875657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Psychoeducation is a technique of providing information that can support the well being of a client. It is a collaborative process and requires strong attunement to where the client is and an ability to make information relevant and accessible.</a:t>
            </a:r>
          </a:p>
        </p:txBody>
      </p:sp>
      <p:sp>
        <p:nvSpPr>
          <p:cNvPr id="4" name="Slide Number Placeholder 3"/>
          <p:cNvSpPr>
            <a:spLocks noGrp="1"/>
          </p:cNvSpPr>
          <p:nvPr>
            <p:ph type="sldNum" sz="quarter" idx="10"/>
          </p:nvPr>
        </p:nvSpPr>
        <p:spPr/>
        <p:txBody>
          <a:bodyPr/>
          <a:lstStyle/>
          <a:p>
            <a:fld id="{FF714193-C234-9146-80F4-FE4308AB464B}" type="slidenum">
              <a:rPr lang="en-US" smtClean="0"/>
              <a:t>10</a:t>
            </a:fld>
            <a:endParaRPr lang="en-US"/>
          </a:p>
        </p:txBody>
      </p:sp>
    </p:spTree>
    <p:extLst>
      <p:ext uri="{BB962C8B-B14F-4D97-AF65-F5344CB8AC3E}">
        <p14:creationId xmlns:p14="http://schemas.microsoft.com/office/powerpoint/2010/main" val="2217954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243829C-1123-574A-9978-D272BF0E2B91}"/>
              </a:ext>
            </a:extLst>
          </p:cNvPr>
          <p:cNvSpPr>
            <a:spLocks noGrp="1"/>
          </p:cNvSpPr>
          <p:nvPr>
            <p:ph type="pic" sz="quarter" idx="10"/>
          </p:nvPr>
        </p:nvSpPr>
        <p:spPr>
          <a:xfrm>
            <a:off x="0" y="-1"/>
            <a:ext cx="3598606" cy="6401117"/>
          </a:xfrm>
        </p:spPr>
        <p:txBody>
          <a:bodyPr/>
          <a:lstStyle/>
          <a:p>
            <a:r>
              <a:rPr lang="en-US"/>
              <a:t>Click icon to add picture</a:t>
            </a:r>
          </a:p>
        </p:txBody>
      </p:sp>
      <p:sp>
        <p:nvSpPr>
          <p:cNvPr id="6" name="Rectangle 5">
            <a:extLst>
              <a:ext uri="{FF2B5EF4-FFF2-40B4-BE49-F238E27FC236}">
                <a16:creationId xmlns:a16="http://schemas.microsoft.com/office/drawing/2014/main" id="{C9BC2AE3-015E-1D4B-BD88-11F3CF77B7ED}"/>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4" name="Text Placeholder 13">
            <a:extLst>
              <a:ext uri="{FF2B5EF4-FFF2-40B4-BE49-F238E27FC236}">
                <a16:creationId xmlns:a16="http://schemas.microsoft.com/office/drawing/2014/main" id="{17A84572-A17C-8749-9383-26CE690FBC28}"/>
              </a:ext>
            </a:extLst>
          </p:cNvPr>
          <p:cNvSpPr>
            <a:spLocks noGrp="1"/>
          </p:cNvSpPr>
          <p:nvPr>
            <p:ph type="body" sz="quarter" idx="11" hasCustomPrompt="1"/>
          </p:nvPr>
        </p:nvSpPr>
        <p:spPr>
          <a:xfrm>
            <a:off x="4326551" y="4618839"/>
            <a:ext cx="4188184" cy="480131"/>
          </a:xfrm>
        </p:spPr>
        <p:txBody>
          <a:bodyPr wrap="square">
            <a:spAutoFit/>
          </a:bodyPr>
          <a:lstStyle/>
          <a:p>
            <a:pPr lvl="0"/>
            <a:r>
              <a:rPr lang="en-US" dirty="0"/>
              <a:t>Presentation Title</a:t>
            </a:r>
          </a:p>
        </p:txBody>
      </p:sp>
      <p:sp>
        <p:nvSpPr>
          <p:cNvPr id="15" name="Text Placeholder 13">
            <a:extLst>
              <a:ext uri="{FF2B5EF4-FFF2-40B4-BE49-F238E27FC236}">
                <a16:creationId xmlns:a16="http://schemas.microsoft.com/office/drawing/2014/main" id="{F39EB222-6F06-2B40-B944-E12B6E6BC1B9}"/>
              </a:ext>
            </a:extLst>
          </p:cNvPr>
          <p:cNvSpPr>
            <a:spLocks noGrp="1"/>
          </p:cNvSpPr>
          <p:nvPr>
            <p:ph type="body" sz="quarter" idx="12" hasCustomPrompt="1"/>
          </p:nvPr>
        </p:nvSpPr>
        <p:spPr>
          <a:xfrm>
            <a:off x="4326551" y="5328546"/>
            <a:ext cx="4188184" cy="480131"/>
          </a:xfrm>
        </p:spPr>
        <p:txBody>
          <a:bodyPr wrap="square">
            <a:spAutoFit/>
          </a:bodyPr>
          <a:lstStyle/>
          <a:p>
            <a:pPr lvl="0"/>
            <a:r>
              <a:rPr lang="en-US" dirty="0"/>
              <a:t>Date</a:t>
            </a:r>
          </a:p>
        </p:txBody>
      </p:sp>
      <p:sp>
        <p:nvSpPr>
          <p:cNvPr id="2" name="TextBox 1">
            <a:extLst>
              <a:ext uri="{FF2B5EF4-FFF2-40B4-BE49-F238E27FC236}">
                <a16:creationId xmlns:a16="http://schemas.microsoft.com/office/drawing/2014/main" id="{D48F667F-E7FA-3A48-B58D-853F6A87C68A}"/>
              </a:ext>
            </a:extLst>
          </p:cNvPr>
          <p:cNvSpPr txBox="1"/>
          <p:nvPr userDrawn="1"/>
        </p:nvSpPr>
        <p:spPr>
          <a:xfrm>
            <a:off x="4326551" y="2015277"/>
            <a:ext cx="2845651" cy="2185214"/>
          </a:xfrm>
          <a:prstGeom prst="rect">
            <a:avLst/>
          </a:prstGeom>
          <a:noFill/>
        </p:spPr>
        <p:txBody>
          <a:bodyPr wrap="none" rtlCol="0">
            <a:spAutoFit/>
          </a:bodyPr>
          <a:lstStyle/>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T</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ransforming and</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E</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xpanding</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A</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ccess to</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M</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ental Health Care in</a:t>
            </a:r>
          </a:p>
          <a:p>
            <a:pPr>
              <a:spcAft>
                <a:spcPts val="200"/>
              </a:spcAft>
            </a:pPr>
            <a:endPar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endParaRP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U</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rban</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P</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ediatrics</a:t>
            </a:r>
            <a:endParaRPr lang="en-US" b="0" i="0" spc="150" baseline="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0A6AABE-02C9-5540-80AA-5431230908BB}"/>
              </a:ext>
            </a:extLst>
          </p:cNvPr>
          <p:cNvPicPr>
            <a:picLocks noChangeAspect="1"/>
          </p:cNvPicPr>
          <p:nvPr userDrawn="1"/>
        </p:nvPicPr>
        <p:blipFill>
          <a:blip r:embed="rId2"/>
          <a:stretch>
            <a:fillRect/>
          </a:stretch>
        </p:blipFill>
        <p:spPr>
          <a:xfrm>
            <a:off x="7741835" y="6460711"/>
            <a:ext cx="749315" cy="320040"/>
          </a:xfrm>
          <a:prstGeom prst="rect">
            <a:avLst/>
          </a:prstGeom>
        </p:spPr>
      </p:pic>
      <p:sp>
        <p:nvSpPr>
          <p:cNvPr id="10" name="Slide Number Placeholder 4">
            <a:extLst>
              <a:ext uri="{FF2B5EF4-FFF2-40B4-BE49-F238E27FC236}">
                <a16:creationId xmlns:a16="http://schemas.microsoft.com/office/drawing/2014/main" id="{0EB561AC-9A48-8043-94D8-7942CB430EBA}"/>
              </a:ext>
            </a:extLst>
          </p:cNvPr>
          <p:cNvSpPr>
            <a:spLocks noGrp="1"/>
          </p:cNvSpPr>
          <p:nvPr>
            <p:ph type="sldNum" sz="quarter" idx="13"/>
          </p:nvPr>
        </p:nvSpPr>
        <p:spPr>
          <a:xfrm>
            <a:off x="8607287" y="6446996"/>
            <a:ext cx="387626" cy="365125"/>
          </a:xfrm>
        </p:spPr>
        <p:txBody>
          <a:bodyPr/>
          <a:lstStyle/>
          <a:p>
            <a:fld id="{93A1D67B-7CA1-334D-A44F-A5E3B87A6587}" type="slidenum">
              <a:rPr lang="en-US" smtClean="0"/>
              <a:t>‹#›</a:t>
            </a:fld>
            <a:endParaRPr lang="en-US"/>
          </a:p>
        </p:txBody>
      </p:sp>
      <p:pic>
        <p:nvPicPr>
          <p:cNvPr id="11" name="Picture 10">
            <a:extLst>
              <a:ext uri="{FF2B5EF4-FFF2-40B4-BE49-F238E27FC236}">
                <a16:creationId xmlns:a16="http://schemas.microsoft.com/office/drawing/2014/main" id="{3BC25DFF-B743-7B4E-922F-B35CAB36AE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7665" y="815029"/>
            <a:ext cx="2854537" cy="904028"/>
          </a:xfrm>
          <a:prstGeom prst="rect">
            <a:avLst/>
          </a:prstGeom>
        </p:spPr>
      </p:pic>
    </p:spTree>
    <p:extLst>
      <p:ext uri="{BB962C8B-B14F-4D97-AF65-F5344CB8AC3E}">
        <p14:creationId xmlns:p14="http://schemas.microsoft.com/office/powerpoint/2010/main" val="324174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Slide (Health Centers)">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4921C829-94D8-4A4C-AC46-8D59AF79289D}"/>
              </a:ext>
            </a:extLst>
          </p:cNvPr>
          <p:cNvSpPr/>
          <p:nvPr userDrawn="1"/>
        </p:nvSpPr>
        <p:spPr>
          <a:xfrm>
            <a:off x="0" y="0"/>
            <a:ext cx="9144000" cy="6858000"/>
          </a:xfrm>
          <a:prstGeom prst="frame">
            <a:avLst>
              <a:gd name="adj1" fmla="val 1747"/>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FECE2A30-BCE1-2C40-94E7-A951DD255FD8}"/>
              </a:ext>
            </a:extLst>
          </p:cNvPr>
          <p:cNvCxnSpPr/>
          <p:nvPr userDrawn="1"/>
        </p:nvCxnSpPr>
        <p:spPr>
          <a:xfrm>
            <a:off x="4572000" y="2834640"/>
            <a:ext cx="0" cy="118872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Picture Placeholder 7">
            <a:extLst>
              <a:ext uri="{FF2B5EF4-FFF2-40B4-BE49-F238E27FC236}">
                <a16:creationId xmlns:a16="http://schemas.microsoft.com/office/drawing/2014/main" id="{632F84BD-287D-4848-9DE4-6AE1D8E46A44}"/>
              </a:ext>
            </a:extLst>
          </p:cNvPr>
          <p:cNvSpPr>
            <a:spLocks noGrp="1"/>
          </p:cNvSpPr>
          <p:nvPr>
            <p:ph type="pic" sz="quarter" idx="10" hasCustomPrompt="1"/>
          </p:nvPr>
        </p:nvSpPr>
        <p:spPr>
          <a:xfrm>
            <a:off x="4956724" y="2971800"/>
            <a:ext cx="2286000" cy="914400"/>
          </a:xfrm>
        </p:spPr>
        <p:txBody>
          <a:bodyPr/>
          <a:lstStyle/>
          <a:p>
            <a:r>
              <a:rPr lang="en-US" dirty="0"/>
              <a:t>Logo</a:t>
            </a:r>
          </a:p>
        </p:txBody>
      </p:sp>
      <p:pic>
        <p:nvPicPr>
          <p:cNvPr id="6" name="Picture 5">
            <a:extLst>
              <a:ext uri="{FF2B5EF4-FFF2-40B4-BE49-F238E27FC236}">
                <a16:creationId xmlns:a16="http://schemas.microsoft.com/office/drawing/2014/main" id="{B3B255CD-7328-7448-B100-A1068E31F1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1766" y="3120252"/>
            <a:ext cx="1949788" cy="617495"/>
          </a:xfrm>
          <a:prstGeom prst="rect">
            <a:avLst/>
          </a:prstGeom>
        </p:spPr>
      </p:pic>
    </p:spTree>
    <p:extLst>
      <p:ext uri="{BB962C8B-B14F-4D97-AF65-F5344CB8AC3E}">
        <p14:creationId xmlns:p14="http://schemas.microsoft.com/office/powerpoint/2010/main" val="2057613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C64DAAD-D7D6-1D49-9EB1-CD80AFBDF5FF}"/>
              </a:ext>
            </a:extLst>
          </p:cNvPr>
          <p:cNvSpPr>
            <a:spLocks noGrp="1"/>
          </p:cNvSpPr>
          <p:nvPr>
            <p:ph type="sldNum" sz="quarter" idx="4"/>
          </p:nvPr>
        </p:nvSpPr>
        <p:spPr>
          <a:xfrm>
            <a:off x="8607287" y="6446996"/>
            <a:ext cx="38762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3A1D67B-7CA1-334D-A44F-A5E3B87A6587}" type="slidenum">
              <a:rPr lang="en-US" smtClean="0"/>
              <a:pPr/>
              <a:t>‹#›</a:t>
            </a:fld>
            <a:endParaRPr lang="en-US" dirty="0"/>
          </a:p>
        </p:txBody>
      </p:sp>
      <p:sp>
        <p:nvSpPr>
          <p:cNvPr id="8" name="Rectangle 7">
            <a:extLst>
              <a:ext uri="{FF2B5EF4-FFF2-40B4-BE49-F238E27FC236}">
                <a16:creationId xmlns:a16="http://schemas.microsoft.com/office/drawing/2014/main" id="{0B37E35B-4025-8C4E-AC96-670C720C85FD}"/>
              </a:ext>
            </a:extLst>
          </p:cNvPr>
          <p:cNvSpPr/>
          <p:nvPr userDrawn="1"/>
        </p:nvSpPr>
        <p:spPr>
          <a:xfrm>
            <a:off x="0" y="0"/>
            <a:ext cx="9144000" cy="6400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B0E7C03D-6E57-9448-9531-6720ECEC6F8E}"/>
              </a:ext>
            </a:extLst>
          </p:cNvPr>
          <p:cNvSpPr>
            <a:spLocks noGrp="1"/>
          </p:cNvSpPr>
          <p:nvPr>
            <p:ph type="body" sz="quarter" idx="10" hasCustomPrompt="1"/>
          </p:nvPr>
        </p:nvSpPr>
        <p:spPr>
          <a:xfrm>
            <a:off x="1587910" y="2960335"/>
            <a:ext cx="5968181" cy="480131"/>
          </a:xfrm>
          <a:prstGeom prst="rect">
            <a:avLst/>
          </a:prstGeom>
        </p:spPr>
        <p:txBody>
          <a:bodyPr>
            <a:spAutoFit/>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Section Title</a:t>
            </a:r>
          </a:p>
        </p:txBody>
      </p:sp>
      <p:sp>
        <p:nvSpPr>
          <p:cNvPr id="5" name="Picture Placeholder 4">
            <a:extLst>
              <a:ext uri="{FF2B5EF4-FFF2-40B4-BE49-F238E27FC236}">
                <a16:creationId xmlns:a16="http://schemas.microsoft.com/office/drawing/2014/main" id="{344BE549-0CD5-EC45-9D06-BEEA9BEC147C}"/>
              </a:ext>
            </a:extLst>
          </p:cNvPr>
          <p:cNvSpPr>
            <a:spLocks noGrp="1"/>
          </p:cNvSpPr>
          <p:nvPr>
            <p:ph type="pic" sz="quarter" idx="14" hasCustomPrompt="1"/>
          </p:nvPr>
        </p:nvSpPr>
        <p:spPr>
          <a:xfrm>
            <a:off x="7299113" y="6446996"/>
            <a:ext cx="1198446" cy="365760"/>
          </a:xfrm>
        </p:spPr>
        <p:txBody>
          <a:bodyPr anchor="ctr" anchorCtr="0">
            <a:normAutofit/>
          </a:bodyPr>
          <a:lstStyle>
            <a:lvl1pPr algn="ctr">
              <a:defRPr sz="1000">
                <a:solidFill>
                  <a:schemeClr val="bg1"/>
                </a:solidFill>
              </a:defRPr>
            </a:lvl1pPr>
          </a:lstStyle>
          <a:p>
            <a:r>
              <a:rPr lang="en-US" dirty="0"/>
              <a:t>Logo</a:t>
            </a:r>
          </a:p>
        </p:txBody>
      </p:sp>
    </p:spTree>
    <p:extLst>
      <p:ext uri="{BB962C8B-B14F-4D97-AF65-F5344CB8AC3E}">
        <p14:creationId xmlns:p14="http://schemas.microsoft.com/office/powerpoint/2010/main" val="2740131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C64DAAD-D7D6-1D49-9EB1-CD80AFBDF5FF}"/>
              </a:ext>
            </a:extLst>
          </p:cNvPr>
          <p:cNvSpPr>
            <a:spLocks noGrp="1"/>
          </p:cNvSpPr>
          <p:nvPr>
            <p:ph type="sldNum" sz="quarter" idx="4"/>
          </p:nvPr>
        </p:nvSpPr>
        <p:spPr>
          <a:xfrm>
            <a:off x="8607287" y="6446996"/>
            <a:ext cx="38762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3A1D67B-7CA1-334D-A44F-A5E3B87A6587}" type="slidenum">
              <a:rPr lang="en-US" smtClean="0"/>
              <a:pPr/>
              <a:t>‹#›</a:t>
            </a:fld>
            <a:endParaRPr lang="en-US" dirty="0"/>
          </a:p>
        </p:txBody>
      </p:sp>
      <p:sp>
        <p:nvSpPr>
          <p:cNvPr id="3" name="Rectangle 2">
            <a:extLst>
              <a:ext uri="{FF2B5EF4-FFF2-40B4-BE49-F238E27FC236}">
                <a16:creationId xmlns:a16="http://schemas.microsoft.com/office/drawing/2014/main" id="{FBD80AF2-FDE9-434E-A883-09E310306812}"/>
              </a:ext>
            </a:extLst>
          </p:cNvPr>
          <p:cNvSpPr/>
          <p:nvPr userDrawn="1"/>
        </p:nvSpPr>
        <p:spPr>
          <a:xfrm>
            <a:off x="0" y="0"/>
            <a:ext cx="9144000" cy="6400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9">
            <a:extLst>
              <a:ext uri="{FF2B5EF4-FFF2-40B4-BE49-F238E27FC236}">
                <a16:creationId xmlns:a16="http://schemas.microsoft.com/office/drawing/2014/main" id="{14C123FE-6E2D-1642-B974-770C399F08D1}"/>
              </a:ext>
            </a:extLst>
          </p:cNvPr>
          <p:cNvSpPr>
            <a:spLocks noGrp="1"/>
          </p:cNvSpPr>
          <p:nvPr>
            <p:ph type="body" sz="quarter" idx="10" hasCustomPrompt="1"/>
          </p:nvPr>
        </p:nvSpPr>
        <p:spPr>
          <a:xfrm>
            <a:off x="1587910" y="2960335"/>
            <a:ext cx="5968181" cy="480131"/>
          </a:xfrm>
          <a:prstGeom prst="rect">
            <a:avLst/>
          </a:prstGeom>
        </p:spPr>
        <p:txBody>
          <a:bodyPr>
            <a:spAutoFit/>
          </a:bodyPr>
          <a:lstStyle>
            <a:lvl1pPr marL="0" indent="0" algn="ctr">
              <a:buNone/>
              <a:defRPr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Section Title</a:t>
            </a:r>
          </a:p>
        </p:txBody>
      </p:sp>
      <p:sp>
        <p:nvSpPr>
          <p:cNvPr id="5" name="Picture Placeholder 4">
            <a:extLst>
              <a:ext uri="{FF2B5EF4-FFF2-40B4-BE49-F238E27FC236}">
                <a16:creationId xmlns:a16="http://schemas.microsoft.com/office/drawing/2014/main" id="{58E4E3BF-ED69-B046-A4BA-8F2A0597CF4E}"/>
              </a:ext>
            </a:extLst>
          </p:cNvPr>
          <p:cNvSpPr>
            <a:spLocks noGrp="1"/>
          </p:cNvSpPr>
          <p:nvPr>
            <p:ph type="pic" sz="quarter" idx="14" hasCustomPrompt="1"/>
          </p:nvPr>
        </p:nvSpPr>
        <p:spPr>
          <a:xfrm>
            <a:off x="7299113" y="6446996"/>
            <a:ext cx="1198446" cy="365760"/>
          </a:xfrm>
        </p:spPr>
        <p:txBody>
          <a:bodyPr anchor="ctr" anchorCtr="0">
            <a:normAutofit/>
          </a:bodyPr>
          <a:lstStyle>
            <a:lvl1pPr algn="ctr">
              <a:defRPr sz="1000">
                <a:solidFill>
                  <a:schemeClr val="bg1"/>
                </a:solidFill>
              </a:defRPr>
            </a:lvl1pPr>
          </a:lstStyle>
          <a:p>
            <a:r>
              <a:rPr lang="en-US" dirty="0"/>
              <a:t>Logo</a:t>
            </a:r>
          </a:p>
        </p:txBody>
      </p:sp>
    </p:spTree>
    <p:extLst>
      <p:ext uri="{BB962C8B-B14F-4D97-AF65-F5344CB8AC3E}">
        <p14:creationId xmlns:p14="http://schemas.microsoft.com/office/powerpoint/2010/main" val="3144421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8CE06768-5329-E64D-A30B-A0D200D3F629}"/>
              </a:ext>
            </a:extLst>
          </p:cNvPr>
          <p:cNvSpPr>
            <a:spLocks noGrp="1"/>
          </p:cNvSpPr>
          <p:nvPr>
            <p:ph type="sldNum" sz="quarter" idx="4"/>
          </p:nvPr>
        </p:nvSpPr>
        <p:spPr>
          <a:xfrm>
            <a:off x="8607287" y="6446996"/>
            <a:ext cx="38762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3A1D67B-7CA1-334D-A44F-A5E3B87A6587}" type="slidenum">
              <a:rPr lang="en-US" smtClean="0"/>
              <a:pPr/>
              <a:t>‹#›</a:t>
            </a:fld>
            <a:endParaRPr lang="en-US" dirty="0"/>
          </a:p>
        </p:txBody>
      </p:sp>
      <p:sp>
        <p:nvSpPr>
          <p:cNvPr id="8" name="Rectangle 7">
            <a:extLst>
              <a:ext uri="{FF2B5EF4-FFF2-40B4-BE49-F238E27FC236}">
                <a16:creationId xmlns:a16="http://schemas.microsoft.com/office/drawing/2014/main" id="{B9BEC7E6-7B82-0143-9237-D5EC59B12B46}"/>
              </a:ext>
            </a:extLst>
          </p:cNvPr>
          <p:cNvSpPr/>
          <p:nvPr userDrawn="1"/>
        </p:nvSpPr>
        <p:spPr>
          <a:xfrm>
            <a:off x="0" y="0"/>
            <a:ext cx="9144000" cy="6400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id="{BD7BA812-378F-B74A-89CA-94CB0532AA4A}"/>
              </a:ext>
            </a:extLst>
          </p:cNvPr>
          <p:cNvSpPr>
            <a:spLocks noGrp="1"/>
          </p:cNvSpPr>
          <p:nvPr>
            <p:ph type="body" sz="quarter" idx="10" hasCustomPrompt="1"/>
          </p:nvPr>
        </p:nvSpPr>
        <p:spPr>
          <a:xfrm>
            <a:off x="1587910" y="2960335"/>
            <a:ext cx="5968181" cy="480131"/>
          </a:xfrm>
          <a:prstGeom prst="rect">
            <a:avLst/>
          </a:prstGeom>
        </p:spPr>
        <p:txBody>
          <a:bodyPr>
            <a:spAutoFit/>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Section Title</a:t>
            </a:r>
          </a:p>
        </p:txBody>
      </p:sp>
      <p:sp>
        <p:nvSpPr>
          <p:cNvPr id="5" name="Picture Placeholder 4">
            <a:extLst>
              <a:ext uri="{FF2B5EF4-FFF2-40B4-BE49-F238E27FC236}">
                <a16:creationId xmlns:a16="http://schemas.microsoft.com/office/drawing/2014/main" id="{9CFC1159-0751-904B-BE14-0609EEED5D9E}"/>
              </a:ext>
            </a:extLst>
          </p:cNvPr>
          <p:cNvSpPr>
            <a:spLocks noGrp="1"/>
          </p:cNvSpPr>
          <p:nvPr>
            <p:ph type="pic" sz="quarter" idx="14" hasCustomPrompt="1"/>
          </p:nvPr>
        </p:nvSpPr>
        <p:spPr>
          <a:xfrm>
            <a:off x="7299113" y="6446996"/>
            <a:ext cx="1198446" cy="365760"/>
          </a:xfrm>
        </p:spPr>
        <p:txBody>
          <a:bodyPr anchor="ctr" anchorCtr="0">
            <a:normAutofit/>
          </a:bodyPr>
          <a:lstStyle>
            <a:lvl1pPr algn="ctr">
              <a:defRPr sz="1000">
                <a:solidFill>
                  <a:schemeClr val="bg1"/>
                </a:solidFill>
              </a:defRPr>
            </a:lvl1pPr>
          </a:lstStyle>
          <a:p>
            <a:r>
              <a:rPr lang="en-US" dirty="0"/>
              <a:t>Logo</a:t>
            </a:r>
          </a:p>
        </p:txBody>
      </p:sp>
    </p:spTree>
    <p:extLst>
      <p:ext uri="{BB962C8B-B14F-4D97-AF65-F5344CB8AC3E}">
        <p14:creationId xmlns:p14="http://schemas.microsoft.com/office/powerpoint/2010/main" val="3762234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lide 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3A1D67B-7CA1-334D-A44F-A5E3B87A6587}" type="slidenum">
              <a:rPr lang="en-US" smtClean="0"/>
              <a:t>‹#›</a:t>
            </a:fld>
            <a:endParaRPr lang="en-US"/>
          </a:p>
        </p:txBody>
      </p:sp>
    </p:spTree>
    <p:extLst>
      <p:ext uri="{BB962C8B-B14F-4D97-AF65-F5344CB8AC3E}">
        <p14:creationId xmlns:p14="http://schemas.microsoft.com/office/powerpoint/2010/main" val="3759428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2F3B048-CB72-2F45-AA18-411578D8A940}" type="datetime1">
              <a:rPr lang="en-US" smtClean="0"/>
              <a:t>4/9/20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3A1D67B-7CA1-334D-A44F-A5E3B87A6587}" type="slidenum">
              <a:rPr lang="en-US" smtClean="0"/>
              <a:t>‹#›</a:t>
            </a:fld>
            <a:endParaRPr lang="en-US"/>
          </a:p>
        </p:txBody>
      </p:sp>
    </p:spTree>
    <p:extLst>
      <p:ext uri="{BB962C8B-B14F-4D97-AF65-F5344CB8AC3E}">
        <p14:creationId xmlns:p14="http://schemas.microsoft.com/office/powerpoint/2010/main" val="1174424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3A1D67B-7CA1-334D-A44F-A5E3B87A6587}" type="slidenum">
              <a:rPr lang="en-US" smtClean="0"/>
              <a:t>‹#›</a:t>
            </a:fld>
            <a:endParaRPr lang="en-US"/>
          </a:p>
        </p:txBody>
      </p:sp>
    </p:spTree>
    <p:extLst>
      <p:ext uri="{BB962C8B-B14F-4D97-AF65-F5344CB8AC3E}">
        <p14:creationId xmlns:p14="http://schemas.microsoft.com/office/powerpoint/2010/main" val="323265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CH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243829C-1123-574A-9978-D272BF0E2B91}"/>
              </a:ext>
            </a:extLst>
          </p:cNvPr>
          <p:cNvSpPr>
            <a:spLocks noGrp="1"/>
          </p:cNvSpPr>
          <p:nvPr>
            <p:ph type="pic" sz="quarter" idx="10"/>
          </p:nvPr>
        </p:nvSpPr>
        <p:spPr>
          <a:xfrm>
            <a:off x="0" y="-1"/>
            <a:ext cx="3598606" cy="6401117"/>
          </a:xfrm>
        </p:spPr>
        <p:txBody>
          <a:bodyPr/>
          <a:lstStyle/>
          <a:p>
            <a:endParaRPr lang="en-US"/>
          </a:p>
        </p:txBody>
      </p:sp>
      <p:sp>
        <p:nvSpPr>
          <p:cNvPr id="6" name="Rectangle 5">
            <a:extLst>
              <a:ext uri="{FF2B5EF4-FFF2-40B4-BE49-F238E27FC236}">
                <a16:creationId xmlns:a16="http://schemas.microsoft.com/office/drawing/2014/main" id="{C9BC2AE3-015E-1D4B-BD88-11F3CF77B7ED}"/>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4" name="Text Placeholder 13">
            <a:extLst>
              <a:ext uri="{FF2B5EF4-FFF2-40B4-BE49-F238E27FC236}">
                <a16:creationId xmlns:a16="http://schemas.microsoft.com/office/drawing/2014/main" id="{17A84572-A17C-8749-9383-26CE690FBC28}"/>
              </a:ext>
            </a:extLst>
          </p:cNvPr>
          <p:cNvSpPr>
            <a:spLocks noGrp="1"/>
          </p:cNvSpPr>
          <p:nvPr>
            <p:ph type="body" sz="quarter" idx="11" hasCustomPrompt="1"/>
          </p:nvPr>
        </p:nvSpPr>
        <p:spPr>
          <a:xfrm>
            <a:off x="4326551" y="4618839"/>
            <a:ext cx="4188184" cy="480131"/>
          </a:xfrm>
        </p:spPr>
        <p:txBody>
          <a:bodyPr wrap="square">
            <a:spAutoFit/>
          </a:bodyPr>
          <a:lstStyle/>
          <a:p>
            <a:pPr lvl="0"/>
            <a:r>
              <a:rPr lang="en-US" dirty="0"/>
              <a:t>Presentation Title</a:t>
            </a:r>
          </a:p>
        </p:txBody>
      </p:sp>
      <p:sp>
        <p:nvSpPr>
          <p:cNvPr id="15" name="Text Placeholder 13">
            <a:extLst>
              <a:ext uri="{FF2B5EF4-FFF2-40B4-BE49-F238E27FC236}">
                <a16:creationId xmlns:a16="http://schemas.microsoft.com/office/drawing/2014/main" id="{F39EB222-6F06-2B40-B944-E12B6E6BC1B9}"/>
              </a:ext>
            </a:extLst>
          </p:cNvPr>
          <p:cNvSpPr>
            <a:spLocks noGrp="1"/>
          </p:cNvSpPr>
          <p:nvPr>
            <p:ph type="body" sz="quarter" idx="12" hasCustomPrompt="1"/>
          </p:nvPr>
        </p:nvSpPr>
        <p:spPr>
          <a:xfrm>
            <a:off x="4326551" y="5328546"/>
            <a:ext cx="4188184" cy="480131"/>
          </a:xfrm>
        </p:spPr>
        <p:txBody>
          <a:bodyPr wrap="square">
            <a:spAutoFit/>
          </a:bodyPr>
          <a:lstStyle/>
          <a:p>
            <a:pPr lvl="0"/>
            <a:r>
              <a:rPr lang="en-US" dirty="0"/>
              <a:t>Date</a:t>
            </a:r>
          </a:p>
        </p:txBody>
      </p:sp>
      <p:sp>
        <p:nvSpPr>
          <p:cNvPr id="2" name="TextBox 1">
            <a:extLst>
              <a:ext uri="{FF2B5EF4-FFF2-40B4-BE49-F238E27FC236}">
                <a16:creationId xmlns:a16="http://schemas.microsoft.com/office/drawing/2014/main" id="{D48F667F-E7FA-3A48-B58D-853F6A87C68A}"/>
              </a:ext>
            </a:extLst>
          </p:cNvPr>
          <p:cNvSpPr txBox="1"/>
          <p:nvPr userDrawn="1"/>
        </p:nvSpPr>
        <p:spPr>
          <a:xfrm>
            <a:off x="4326551" y="2015277"/>
            <a:ext cx="2845651" cy="2185214"/>
          </a:xfrm>
          <a:prstGeom prst="rect">
            <a:avLst/>
          </a:prstGeom>
          <a:noFill/>
        </p:spPr>
        <p:txBody>
          <a:bodyPr wrap="none" rtlCol="0">
            <a:spAutoFit/>
          </a:bodyPr>
          <a:lstStyle/>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T</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ransforming and</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E</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xpanding</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A</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ccess to</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M</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ental Health Care in</a:t>
            </a:r>
          </a:p>
          <a:p>
            <a:pPr>
              <a:spcAft>
                <a:spcPts val="200"/>
              </a:spcAft>
            </a:pPr>
            <a:endPar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endParaRP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U</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rban</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P</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ediatrics</a:t>
            </a:r>
            <a:endParaRPr lang="en-US" b="0" i="0" spc="150" baseline="0" dirty="0">
              <a:latin typeface="Arial" panose="020B0604020202020204" pitchFamily="34" charset="0"/>
              <a:cs typeface="Arial" panose="020B0604020202020204" pitchFamily="34" charset="0"/>
            </a:endParaRPr>
          </a:p>
        </p:txBody>
      </p:sp>
      <p:sp>
        <p:nvSpPr>
          <p:cNvPr id="10" name="Slide Number Placeholder 4">
            <a:extLst>
              <a:ext uri="{FF2B5EF4-FFF2-40B4-BE49-F238E27FC236}">
                <a16:creationId xmlns:a16="http://schemas.microsoft.com/office/drawing/2014/main" id="{0EB561AC-9A48-8043-94D8-7942CB430EBA}"/>
              </a:ext>
            </a:extLst>
          </p:cNvPr>
          <p:cNvSpPr>
            <a:spLocks noGrp="1"/>
          </p:cNvSpPr>
          <p:nvPr>
            <p:ph type="sldNum" sz="quarter" idx="13"/>
          </p:nvPr>
        </p:nvSpPr>
        <p:spPr>
          <a:xfrm>
            <a:off x="8607287" y="6447314"/>
            <a:ext cx="387626" cy="365125"/>
          </a:xfrm>
        </p:spPr>
        <p:txBody>
          <a:bodyPr/>
          <a:lstStyle/>
          <a:p>
            <a:fld id="{93A1D67B-7CA1-334D-A44F-A5E3B87A6587}" type="slidenum">
              <a:rPr lang="en-US" smtClean="0"/>
              <a:t>‹#›</a:t>
            </a:fld>
            <a:endParaRPr lang="en-US"/>
          </a:p>
        </p:txBody>
      </p:sp>
      <p:sp>
        <p:nvSpPr>
          <p:cNvPr id="5" name="Picture Placeholder 4">
            <a:extLst>
              <a:ext uri="{FF2B5EF4-FFF2-40B4-BE49-F238E27FC236}">
                <a16:creationId xmlns:a16="http://schemas.microsoft.com/office/drawing/2014/main" id="{283E7B51-30E1-D346-B2F6-AB048E10C08C}"/>
              </a:ext>
            </a:extLst>
          </p:cNvPr>
          <p:cNvSpPr>
            <a:spLocks noGrp="1"/>
          </p:cNvSpPr>
          <p:nvPr>
            <p:ph type="pic" sz="quarter" idx="14" hasCustomPrompt="1"/>
          </p:nvPr>
        </p:nvSpPr>
        <p:spPr>
          <a:xfrm>
            <a:off x="7299113" y="6446996"/>
            <a:ext cx="1198446" cy="365760"/>
          </a:xfrm>
        </p:spPr>
        <p:txBody>
          <a:bodyPr anchor="ctr" anchorCtr="0">
            <a:normAutofit/>
          </a:bodyPr>
          <a:lstStyle>
            <a:lvl1pPr algn="ctr">
              <a:defRPr sz="1000">
                <a:solidFill>
                  <a:schemeClr val="bg1"/>
                </a:solidFill>
              </a:defRPr>
            </a:lvl1pPr>
          </a:lstStyle>
          <a:p>
            <a:r>
              <a:rPr lang="en-US" dirty="0"/>
              <a:t>Logo</a:t>
            </a:r>
          </a:p>
        </p:txBody>
      </p:sp>
      <p:pic>
        <p:nvPicPr>
          <p:cNvPr id="12" name="Picture 11">
            <a:extLst>
              <a:ext uri="{FF2B5EF4-FFF2-40B4-BE49-F238E27FC236}">
                <a16:creationId xmlns:a16="http://schemas.microsoft.com/office/drawing/2014/main" id="{FB1BEA36-25A6-E14D-8E64-EB7EB82A35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6551" y="860099"/>
            <a:ext cx="2922659" cy="925602"/>
          </a:xfrm>
          <a:prstGeom prst="rect">
            <a:avLst/>
          </a:prstGeom>
        </p:spPr>
      </p:pic>
    </p:spTree>
    <p:extLst>
      <p:ext uri="{BB962C8B-B14F-4D97-AF65-F5344CB8AC3E}">
        <p14:creationId xmlns:p14="http://schemas.microsoft.com/office/powerpoint/2010/main" val="3548529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Title Only (Blank) (CH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3A1D67B-7CA1-334D-A44F-A5E3B87A6587}" type="slidenum">
              <a:rPr lang="en-US" smtClean="0"/>
              <a:t>‹#›</a:t>
            </a:fld>
            <a:endParaRPr lang="en-US"/>
          </a:p>
        </p:txBody>
      </p:sp>
      <p:sp>
        <p:nvSpPr>
          <p:cNvPr id="4" name="Picture Placeholder 4">
            <a:extLst>
              <a:ext uri="{FF2B5EF4-FFF2-40B4-BE49-F238E27FC236}">
                <a16:creationId xmlns:a16="http://schemas.microsoft.com/office/drawing/2014/main" id="{6DC248B6-82EF-4E4F-A429-0C3E8F19B385}"/>
              </a:ext>
            </a:extLst>
          </p:cNvPr>
          <p:cNvSpPr>
            <a:spLocks noGrp="1"/>
          </p:cNvSpPr>
          <p:nvPr>
            <p:ph type="pic" sz="quarter" idx="14" hasCustomPrompt="1"/>
          </p:nvPr>
        </p:nvSpPr>
        <p:spPr>
          <a:xfrm>
            <a:off x="7299113" y="6446996"/>
            <a:ext cx="1198446" cy="365760"/>
          </a:xfrm>
        </p:spPr>
        <p:txBody>
          <a:bodyPr anchor="ctr" anchorCtr="0">
            <a:normAutofit/>
          </a:bodyPr>
          <a:lstStyle>
            <a:lvl1pPr algn="ctr">
              <a:defRPr sz="1000">
                <a:solidFill>
                  <a:schemeClr val="bg1"/>
                </a:solidFill>
              </a:defRPr>
            </a:lvl1pPr>
          </a:lstStyle>
          <a:p>
            <a:r>
              <a:rPr lang="en-US" dirty="0"/>
              <a:t>Logo</a:t>
            </a:r>
          </a:p>
        </p:txBody>
      </p:sp>
    </p:spTree>
    <p:extLst>
      <p:ext uri="{BB962C8B-B14F-4D97-AF65-F5344CB8AC3E}">
        <p14:creationId xmlns:p14="http://schemas.microsoft.com/office/powerpoint/2010/main" val="1508530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CH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3A1D67B-7CA1-334D-A44F-A5E3B87A6587}" type="slidenum">
              <a:rPr lang="en-US" smtClean="0"/>
              <a:t>‹#›</a:t>
            </a:fld>
            <a:endParaRPr lang="en-US"/>
          </a:p>
        </p:txBody>
      </p:sp>
      <p:sp>
        <p:nvSpPr>
          <p:cNvPr id="7" name="Picture Placeholder 4">
            <a:extLst>
              <a:ext uri="{FF2B5EF4-FFF2-40B4-BE49-F238E27FC236}">
                <a16:creationId xmlns:a16="http://schemas.microsoft.com/office/drawing/2014/main" id="{F182F67A-D9AF-A842-8AF0-345AD7FF7E1B}"/>
              </a:ext>
            </a:extLst>
          </p:cNvPr>
          <p:cNvSpPr>
            <a:spLocks noGrp="1"/>
          </p:cNvSpPr>
          <p:nvPr>
            <p:ph type="pic" sz="quarter" idx="14" hasCustomPrompt="1"/>
          </p:nvPr>
        </p:nvSpPr>
        <p:spPr>
          <a:xfrm>
            <a:off x="7299113" y="6446996"/>
            <a:ext cx="1198446" cy="365760"/>
          </a:xfrm>
        </p:spPr>
        <p:txBody>
          <a:bodyPr anchor="ctr" anchorCtr="0">
            <a:normAutofit/>
          </a:bodyPr>
          <a:lstStyle>
            <a:lvl1pPr algn="ctr">
              <a:defRPr sz="1000">
                <a:solidFill>
                  <a:schemeClr val="bg1"/>
                </a:solidFill>
              </a:defRPr>
            </a:lvl1pPr>
          </a:lstStyle>
          <a:p>
            <a:r>
              <a:rPr lang="en-US" dirty="0"/>
              <a:t>Logo</a:t>
            </a:r>
          </a:p>
        </p:txBody>
      </p:sp>
    </p:spTree>
    <p:extLst>
      <p:ext uri="{BB962C8B-B14F-4D97-AF65-F5344CB8AC3E}">
        <p14:creationId xmlns:p14="http://schemas.microsoft.com/office/powerpoint/2010/main" val="1018887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CH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3A1D67B-7CA1-334D-A44F-A5E3B87A6587}" type="slidenum">
              <a:rPr lang="en-US" smtClean="0"/>
              <a:t>‹#›</a:t>
            </a:fld>
            <a:endParaRPr lang="en-US"/>
          </a:p>
        </p:txBody>
      </p:sp>
      <p:sp>
        <p:nvSpPr>
          <p:cNvPr id="6" name="Picture Placeholder 4">
            <a:extLst>
              <a:ext uri="{FF2B5EF4-FFF2-40B4-BE49-F238E27FC236}">
                <a16:creationId xmlns:a16="http://schemas.microsoft.com/office/drawing/2014/main" id="{2979323E-5419-764E-8CD7-F0C6C4F47E6C}"/>
              </a:ext>
            </a:extLst>
          </p:cNvPr>
          <p:cNvSpPr>
            <a:spLocks noGrp="1"/>
          </p:cNvSpPr>
          <p:nvPr>
            <p:ph type="pic" sz="quarter" idx="14" hasCustomPrompt="1"/>
          </p:nvPr>
        </p:nvSpPr>
        <p:spPr>
          <a:xfrm>
            <a:off x="7299113" y="6446996"/>
            <a:ext cx="1198446" cy="365760"/>
          </a:xfrm>
        </p:spPr>
        <p:txBody>
          <a:bodyPr anchor="ctr" anchorCtr="0">
            <a:normAutofit/>
          </a:bodyPr>
          <a:lstStyle>
            <a:lvl1pPr algn="ctr">
              <a:defRPr sz="1000">
                <a:solidFill>
                  <a:schemeClr val="bg1"/>
                </a:solidFill>
              </a:defRPr>
            </a:lvl1pPr>
          </a:lstStyle>
          <a:p>
            <a:r>
              <a:rPr lang="en-US" dirty="0"/>
              <a:t>Logo</a:t>
            </a:r>
          </a:p>
        </p:txBody>
      </p:sp>
    </p:spTree>
    <p:extLst>
      <p:ext uri="{BB962C8B-B14F-4D97-AF65-F5344CB8AC3E}">
        <p14:creationId xmlns:p14="http://schemas.microsoft.com/office/powerpoint/2010/main" val="263284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 Slide (Health System)">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735BC4F0-81B3-C049-94B3-D4F8E01D7629}"/>
              </a:ext>
            </a:extLst>
          </p:cNvPr>
          <p:cNvSpPr/>
          <p:nvPr userDrawn="1"/>
        </p:nvSpPr>
        <p:spPr>
          <a:xfrm>
            <a:off x="0" y="0"/>
            <a:ext cx="9144000" cy="6858000"/>
          </a:xfrm>
          <a:prstGeom prst="frame">
            <a:avLst>
              <a:gd name="adj1" fmla="val 1747"/>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AC80B5FB-B8CA-0343-A1A6-15E34B0A84B0}"/>
              </a:ext>
            </a:extLst>
          </p:cNvPr>
          <p:cNvCxnSpPr/>
          <p:nvPr userDrawn="1"/>
        </p:nvCxnSpPr>
        <p:spPr>
          <a:xfrm>
            <a:off x="4572000" y="2834640"/>
            <a:ext cx="0" cy="118872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859F659-1A9C-CA45-9D9A-4DAF6C8DBA84}"/>
              </a:ext>
            </a:extLst>
          </p:cNvPr>
          <p:cNvPicPr>
            <a:picLocks noChangeAspect="1"/>
          </p:cNvPicPr>
          <p:nvPr userDrawn="1"/>
        </p:nvPicPr>
        <p:blipFill>
          <a:blip r:embed="rId2"/>
          <a:stretch>
            <a:fillRect/>
          </a:stretch>
        </p:blipFill>
        <p:spPr>
          <a:xfrm>
            <a:off x="4956723" y="2962968"/>
            <a:ext cx="1651333" cy="706453"/>
          </a:xfrm>
          <a:prstGeom prst="rect">
            <a:avLst/>
          </a:prstGeom>
        </p:spPr>
      </p:pic>
      <p:pic>
        <p:nvPicPr>
          <p:cNvPr id="7" name="Picture 6">
            <a:extLst>
              <a:ext uri="{FF2B5EF4-FFF2-40B4-BE49-F238E27FC236}">
                <a16:creationId xmlns:a16="http://schemas.microsoft.com/office/drawing/2014/main" id="{D5A12BAE-AB98-754B-AA62-40ADD30A4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7490" y="3120252"/>
            <a:ext cx="1949788" cy="617495"/>
          </a:xfrm>
          <a:prstGeom prst="rect">
            <a:avLst/>
          </a:prstGeom>
        </p:spPr>
      </p:pic>
    </p:spTree>
    <p:extLst>
      <p:ext uri="{BB962C8B-B14F-4D97-AF65-F5344CB8AC3E}">
        <p14:creationId xmlns:p14="http://schemas.microsoft.com/office/powerpoint/2010/main" val="903560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49EF34-9141-B349-9A06-63082E21CB65}"/>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 name="Title Placeholder 1"/>
          <p:cNvSpPr>
            <a:spLocks noGrp="1"/>
          </p:cNvSpPr>
          <p:nvPr>
            <p:ph type="title"/>
          </p:nvPr>
        </p:nvSpPr>
        <p:spPr>
          <a:xfrm>
            <a:off x="79513" y="117010"/>
            <a:ext cx="8915400" cy="4431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9087" y="811320"/>
            <a:ext cx="8845826" cy="53656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07287" y="6446996"/>
            <a:ext cx="38762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3A1D67B-7CA1-334D-A44F-A5E3B87A6587}" type="slidenum">
              <a:rPr lang="en-US" smtClean="0"/>
              <a:pPr/>
              <a:t>‹#›</a:t>
            </a:fld>
            <a:endParaRPr lang="en-US" dirty="0"/>
          </a:p>
        </p:txBody>
      </p:sp>
      <p:sp>
        <p:nvSpPr>
          <p:cNvPr id="8" name="Rectangle 7">
            <a:extLst>
              <a:ext uri="{FF2B5EF4-FFF2-40B4-BE49-F238E27FC236}">
                <a16:creationId xmlns:a16="http://schemas.microsoft.com/office/drawing/2014/main" id="{50B5A9C7-DF24-3B40-9FBA-AA6768E4BFAD}"/>
              </a:ext>
            </a:extLst>
          </p:cNvPr>
          <p:cNvSpPr>
            <a:spLocks noChangeArrowheads="1"/>
          </p:cNvSpPr>
          <p:nvPr userDrawn="1"/>
        </p:nvSpPr>
        <p:spPr bwMode="auto">
          <a:xfrm>
            <a:off x="0" y="658295"/>
            <a:ext cx="9144000" cy="54864"/>
          </a:xfrm>
          <a:prstGeom prst="rect">
            <a:avLst/>
          </a:prstGeom>
          <a:solidFill>
            <a:srgbClr val="36B727"/>
          </a:solidFill>
          <a:ln>
            <a:noFill/>
          </a:ln>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pic>
        <p:nvPicPr>
          <p:cNvPr id="4" name="Picture 3">
            <a:extLst>
              <a:ext uri="{FF2B5EF4-FFF2-40B4-BE49-F238E27FC236}">
                <a16:creationId xmlns:a16="http://schemas.microsoft.com/office/drawing/2014/main" id="{5A9BF3ED-95B2-0B44-987B-2D18B55138CB}"/>
              </a:ext>
            </a:extLst>
          </p:cNvPr>
          <p:cNvPicPr>
            <a:picLocks noChangeAspect="1"/>
          </p:cNvPicPr>
          <p:nvPr userDrawn="1"/>
        </p:nvPicPr>
        <p:blipFill>
          <a:blip r:embed="rId6"/>
          <a:stretch>
            <a:fillRect/>
          </a:stretch>
        </p:blipFill>
        <p:spPr>
          <a:xfrm>
            <a:off x="7741835" y="6460711"/>
            <a:ext cx="749315" cy="320040"/>
          </a:xfrm>
          <a:prstGeom prst="rect">
            <a:avLst/>
          </a:prstGeom>
        </p:spPr>
      </p:pic>
      <p:pic>
        <p:nvPicPr>
          <p:cNvPr id="10" name="Picture 9">
            <a:extLst>
              <a:ext uri="{FF2B5EF4-FFF2-40B4-BE49-F238E27FC236}">
                <a16:creationId xmlns:a16="http://schemas.microsoft.com/office/drawing/2014/main" id="{2E151463-A5E4-C04A-8433-4E67D6CFDB0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74835" y="77249"/>
            <a:ext cx="1620078" cy="513076"/>
          </a:xfrm>
          <a:prstGeom prst="rect">
            <a:avLst/>
          </a:prstGeom>
        </p:spPr>
      </p:pic>
    </p:spTree>
    <p:extLst>
      <p:ext uri="{BB962C8B-B14F-4D97-AF65-F5344CB8AC3E}">
        <p14:creationId xmlns:p14="http://schemas.microsoft.com/office/powerpoint/2010/main" val="2636146453"/>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2" r:id="rId3"/>
    <p:sldLayoutId id="2147483664" r:id="rId4"/>
  </p:sldLayoutIdLst>
  <p:hf hdr="0" ftr="0" dt="0"/>
  <p:txStyles>
    <p:titleStyle>
      <a:lvl1pPr algn="l" defTabSz="914400" rtl="0" eaLnBrk="1" latinLnBrk="0" hangingPunct="1">
        <a:lnSpc>
          <a:spcPct val="90000"/>
        </a:lnSpc>
        <a:spcBef>
          <a:spcPct val="0"/>
        </a:spcBef>
        <a:buNone/>
        <a:defRPr sz="19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6"/>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49EF34-9141-B349-9A06-63082E21CB65}"/>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 name="Title Placeholder 1"/>
          <p:cNvSpPr>
            <a:spLocks noGrp="1"/>
          </p:cNvSpPr>
          <p:nvPr>
            <p:ph type="title"/>
          </p:nvPr>
        </p:nvSpPr>
        <p:spPr>
          <a:xfrm>
            <a:off x="79513" y="117010"/>
            <a:ext cx="8915400" cy="4431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9087" y="811320"/>
            <a:ext cx="8845826" cy="53656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07287" y="6446996"/>
            <a:ext cx="38762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3A1D67B-7CA1-334D-A44F-A5E3B87A6587}" type="slidenum">
              <a:rPr lang="en-US" smtClean="0"/>
              <a:pPr/>
              <a:t>‹#›</a:t>
            </a:fld>
            <a:endParaRPr lang="en-US" dirty="0"/>
          </a:p>
        </p:txBody>
      </p:sp>
      <p:sp>
        <p:nvSpPr>
          <p:cNvPr id="8" name="Rectangle 7">
            <a:extLst>
              <a:ext uri="{FF2B5EF4-FFF2-40B4-BE49-F238E27FC236}">
                <a16:creationId xmlns:a16="http://schemas.microsoft.com/office/drawing/2014/main" id="{50B5A9C7-DF24-3B40-9FBA-AA6768E4BFAD}"/>
              </a:ext>
            </a:extLst>
          </p:cNvPr>
          <p:cNvSpPr>
            <a:spLocks noChangeArrowheads="1"/>
          </p:cNvSpPr>
          <p:nvPr userDrawn="1"/>
        </p:nvSpPr>
        <p:spPr bwMode="auto">
          <a:xfrm>
            <a:off x="0" y="658295"/>
            <a:ext cx="9144000" cy="54864"/>
          </a:xfrm>
          <a:prstGeom prst="rect">
            <a:avLst/>
          </a:prstGeom>
          <a:solidFill>
            <a:srgbClr val="36B727"/>
          </a:solidFill>
          <a:ln>
            <a:noFill/>
          </a:ln>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pic>
        <p:nvPicPr>
          <p:cNvPr id="9" name="Picture 8">
            <a:extLst>
              <a:ext uri="{FF2B5EF4-FFF2-40B4-BE49-F238E27FC236}">
                <a16:creationId xmlns:a16="http://schemas.microsoft.com/office/drawing/2014/main" id="{F0CDA231-A101-874B-9CEF-1D427FA7C3C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24529" y="45880"/>
            <a:ext cx="1639957" cy="519372"/>
          </a:xfrm>
          <a:prstGeom prst="rect">
            <a:avLst/>
          </a:prstGeom>
        </p:spPr>
      </p:pic>
    </p:spTree>
    <p:extLst>
      <p:ext uri="{BB962C8B-B14F-4D97-AF65-F5344CB8AC3E}">
        <p14:creationId xmlns:p14="http://schemas.microsoft.com/office/powerpoint/2010/main" val="29641699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ftr="0" dt="0"/>
  <p:txStyles>
    <p:titleStyle>
      <a:lvl1pPr algn="l" defTabSz="914400" rtl="0" eaLnBrk="1" latinLnBrk="0" hangingPunct="1">
        <a:lnSpc>
          <a:spcPct val="90000"/>
        </a:lnSpc>
        <a:spcBef>
          <a:spcPct val="0"/>
        </a:spcBef>
        <a:buNone/>
        <a:defRPr sz="19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6"/>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CA2950-9F6A-7044-8E8E-F966E0939248}"/>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Slide Number Placeholder 5">
            <a:extLst>
              <a:ext uri="{FF2B5EF4-FFF2-40B4-BE49-F238E27FC236}">
                <a16:creationId xmlns:a16="http://schemas.microsoft.com/office/drawing/2014/main" id="{8F692AE5-6569-A14C-AA4A-930F0375B8D1}"/>
              </a:ext>
            </a:extLst>
          </p:cNvPr>
          <p:cNvSpPr>
            <a:spLocks noGrp="1"/>
          </p:cNvSpPr>
          <p:nvPr>
            <p:ph type="sldNum" sz="quarter" idx="4"/>
          </p:nvPr>
        </p:nvSpPr>
        <p:spPr>
          <a:xfrm>
            <a:off x="8607287" y="6446996"/>
            <a:ext cx="38762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3A1D67B-7CA1-334D-A44F-A5E3B87A6587}" type="slidenum">
              <a:rPr lang="en-US" smtClean="0"/>
              <a:pPr/>
              <a:t>‹#›</a:t>
            </a:fld>
            <a:endParaRPr lang="en-US" dirty="0"/>
          </a:p>
        </p:txBody>
      </p:sp>
      <p:sp>
        <p:nvSpPr>
          <p:cNvPr id="12" name="Text Placeholder 2">
            <a:extLst>
              <a:ext uri="{FF2B5EF4-FFF2-40B4-BE49-F238E27FC236}">
                <a16:creationId xmlns:a16="http://schemas.microsoft.com/office/drawing/2014/main" id="{50C76378-A183-584F-BE82-563899DE86DF}"/>
              </a:ext>
            </a:extLst>
          </p:cNvPr>
          <p:cNvSpPr>
            <a:spLocks noGrp="1"/>
          </p:cNvSpPr>
          <p:nvPr>
            <p:ph type="body" idx="1"/>
          </p:nvPr>
        </p:nvSpPr>
        <p:spPr>
          <a:xfrm>
            <a:off x="149087" y="811320"/>
            <a:ext cx="8845826" cy="53656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93539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69" r:id="rId3"/>
    <p:sldLayoutId id="2147483672"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npr.org/sections/ed/2018/07/09/625387830/what-families-need-to-know-about-screen-time-this-summer"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npr.org/2019/06/30/736214974/at-your-wits-end-with-a-screen-obsessed-kid-read-thi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urveymonkey.com/r/GHNQTF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Sonia.Erlich@bmc.org" TargetMode="External"/><Relationship Id="rId2" Type="http://schemas.openxmlformats.org/officeDocument/2006/relationships/hyperlink" Target="mailto:Michelle.Durham@bmc.org" TargetMode="External"/><Relationship Id="rId1" Type="http://schemas.openxmlformats.org/officeDocument/2006/relationships/slideLayout" Target="../slideLayouts/slideLayout3.xml"/><Relationship Id="rId4" Type="http://schemas.openxmlformats.org/officeDocument/2006/relationships/hyperlink" Target="mailto:Bmcgrove@bu.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Customer review">
            <a:extLst>
              <a:ext uri="{FF2B5EF4-FFF2-40B4-BE49-F238E27FC236}">
                <a16:creationId xmlns:a16="http://schemas.microsoft.com/office/drawing/2014/main" id="{6FB24B11-C7F0-4E0C-ACDB-4BDCBDF087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89602" y="2155591"/>
            <a:ext cx="1954696" cy="1954696"/>
          </a:xfrm>
          <a:prstGeom prst="rect">
            <a:avLst/>
          </a:prstGeom>
        </p:spPr>
      </p:pic>
      <p:sp>
        <p:nvSpPr>
          <p:cNvPr id="3" name="Text Placeholder 2">
            <a:extLst>
              <a:ext uri="{FF2B5EF4-FFF2-40B4-BE49-F238E27FC236}">
                <a16:creationId xmlns:a16="http://schemas.microsoft.com/office/drawing/2014/main" id="{E14A3C3A-000E-9649-9138-FCF3EA233F4D}"/>
              </a:ext>
            </a:extLst>
          </p:cNvPr>
          <p:cNvSpPr>
            <a:spLocks noGrp="1"/>
          </p:cNvSpPr>
          <p:nvPr>
            <p:ph type="body" sz="quarter" idx="11"/>
          </p:nvPr>
        </p:nvSpPr>
        <p:spPr>
          <a:xfrm>
            <a:off x="4340839" y="4318001"/>
            <a:ext cx="4503124" cy="1854199"/>
          </a:xfrm>
        </p:spPr>
        <p:txBody>
          <a:bodyPr/>
          <a:lstStyle/>
          <a:p>
            <a:r>
              <a:rPr lang="en-US" sz="1800" dirty="0"/>
              <a:t>Behavioral Health Clinician, Community Health Worker, &amp; Family Partner Gathering</a:t>
            </a:r>
          </a:p>
          <a:p>
            <a:endParaRPr lang="en-US" sz="1800" dirty="0"/>
          </a:p>
          <a:p>
            <a:r>
              <a:rPr lang="en-US" sz="1800" dirty="0"/>
              <a:t>April 9, 2020</a:t>
            </a:r>
          </a:p>
        </p:txBody>
      </p:sp>
    </p:spTree>
    <p:extLst>
      <p:ext uri="{BB962C8B-B14F-4D97-AF65-F5344CB8AC3E}">
        <p14:creationId xmlns:p14="http://schemas.microsoft.com/office/powerpoint/2010/main" val="1264659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p:txBody>
          <a:bodyPr/>
          <a:lstStyle/>
          <a:p>
            <a:r>
              <a:rPr lang="en-US" dirty="0"/>
              <a:t>Psychoeducation: Managing Screen Time during Quarantine</a:t>
            </a:r>
          </a:p>
        </p:txBody>
      </p:sp>
      <p:sp>
        <p:nvSpPr>
          <p:cNvPr id="3" name="Content Placeholder 2">
            <a:extLst>
              <a:ext uri="{FF2B5EF4-FFF2-40B4-BE49-F238E27FC236}">
                <a16:creationId xmlns:a16="http://schemas.microsoft.com/office/drawing/2014/main" id="{E0C21FA4-3FB3-7740-90F0-382F0E626581}"/>
              </a:ext>
            </a:extLst>
          </p:cNvPr>
          <p:cNvSpPr>
            <a:spLocks noGrp="1"/>
          </p:cNvSpPr>
          <p:nvPr>
            <p:ph idx="1"/>
          </p:nvPr>
        </p:nvSpPr>
        <p:spPr>
          <a:xfrm>
            <a:off x="149087" y="878905"/>
            <a:ext cx="8845826" cy="5378460"/>
          </a:xfrm>
        </p:spPr>
        <p:txBody>
          <a:bodyPr>
            <a:normAutofit lnSpcReduction="10000"/>
          </a:bodyPr>
          <a:lstStyle/>
          <a:p>
            <a:r>
              <a:rPr lang="en-US" b="1" dirty="0"/>
              <a:t>Psychoeducation can empower clients through:</a:t>
            </a:r>
            <a:endParaRPr lang="en-US" dirty="0"/>
          </a:p>
          <a:p>
            <a:pPr marL="457200" lvl="0" indent="-457200">
              <a:buFont typeface="Arial" panose="020B0604020202020204" pitchFamily="34" charset="0"/>
              <a:buChar char="•"/>
            </a:pPr>
            <a:r>
              <a:rPr lang="en-US" dirty="0"/>
              <a:t>Naming</a:t>
            </a:r>
            <a:r>
              <a:rPr lang="en-US" b="1" dirty="0"/>
              <a:t> </a:t>
            </a:r>
            <a:r>
              <a:rPr lang="en-US" dirty="0"/>
              <a:t>the issue/challenge/behavior; reducing worry about the unknown</a:t>
            </a:r>
          </a:p>
          <a:p>
            <a:pPr marL="457200" lvl="0" indent="-457200">
              <a:buFont typeface="Arial" panose="020B0604020202020204" pitchFamily="34" charset="0"/>
              <a:buChar char="•"/>
            </a:pPr>
            <a:r>
              <a:rPr lang="en-US" dirty="0"/>
              <a:t>Increasing knowledge and understanding of a diagnosis, behavior, pattern</a:t>
            </a:r>
          </a:p>
          <a:p>
            <a:pPr marL="457200" lvl="0" indent="-457200">
              <a:buFont typeface="Arial" panose="020B0604020202020204" pitchFamily="34" charset="0"/>
              <a:buChar char="•"/>
            </a:pPr>
            <a:r>
              <a:rPr lang="en-US" dirty="0"/>
              <a:t>Normalizing the experience</a:t>
            </a:r>
          </a:p>
          <a:p>
            <a:pPr marL="457200" lvl="0" indent="-457200">
              <a:buFont typeface="Arial" panose="020B0604020202020204" pitchFamily="34" charset="0"/>
              <a:buChar char="•"/>
            </a:pPr>
            <a:r>
              <a:rPr lang="en-US" dirty="0"/>
              <a:t>Reducing shame and isolation (i.e. conveying the message, “You are not alone!”)</a:t>
            </a:r>
          </a:p>
          <a:p>
            <a:pPr marL="457200" lvl="0" indent="-457200">
              <a:buFont typeface="Arial" panose="020B0604020202020204" pitchFamily="34" charset="0"/>
              <a:buChar char="•"/>
            </a:pPr>
            <a:r>
              <a:rPr lang="en-US" dirty="0"/>
              <a:t>Revealing a path forward</a:t>
            </a:r>
          </a:p>
          <a:p>
            <a:pPr marL="457200" lvl="0" indent="-457200">
              <a:buFont typeface="Arial" panose="020B0604020202020204" pitchFamily="34" charset="0"/>
              <a:buChar char="•"/>
            </a:pPr>
            <a:r>
              <a:rPr lang="en-US" dirty="0"/>
              <a:t>Increasing awareness of treatment options, healthy coping skills, alternative habits, choices</a:t>
            </a:r>
          </a:p>
          <a:p>
            <a:pPr marL="457200" lvl="0" indent="-457200">
              <a:buFont typeface="Arial" panose="020B0604020202020204" pitchFamily="34" charset="0"/>
              <a:buChar char="•"/>
            </a:pPr>
            <a:r>
              <a:rPr lang="en-US" dirty="0"/>
              <a:t>Building ownership over the growth process</a:t>
            </a:r>
          </a:p>
          <a:p>
            <a:endParaRPr lang="en-US" dirty="0"/>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10</a:t>
            </a:fld>
            <a:endParaRPr lang="en-US"/>
          </a:p>
        </p:txBody>
      </p:sp>
    </p:spTree>
    <p:extLst>
      <p:ext uri="{BB962C8B-B14F-4D97-AF65-F5344CB8AC3E}">
        <p14:creationId xmlns:p14="http://schemas.microsoft.com/office/powerpoint/2010/main" val="3271038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p:txBody>
          <a:bodyPr/>
          <a:lstStyle/>
          <a:p>
            <a:r>
              <a:rPr lang="en-US" dirty="0"/>
              <a:t>Psychoeducation: Managing Screen Time during Quarantine</a:t>
            </a:r>
          </a:p>
        </p:txBody>
      </p:sp>
      <p:sp>
        <p:nvSpPr>
          <p:cNvPr id="3" name="Content Placeholder 2">
            <a:extLst>
              <a:ext uri="{FF2B5EF4-FFF2-40B4-BE49-F238E27FC236}">
                <a16:creationId xmlns:a16="http://schemas.microsoft.com/office/drawing/2014/main" id="{E0C21FA4-3FB3-7740-90F0-382F0E626581}"/>
              </a:ext>
            </a:extLst>
          </p:cNvPr>
          <p:cNvSpPr>
            <a:spLocks noGrp="1"/>
          </p:cNvSpPr>
          <p:nvPr>
            <p:ph idx="1"/>
          </p:nvPr>
        </p:nvSpPr>
        <p:spPr>
          <a:xfrm>
            <a:off x="149087" y="878905"/>
            <a:ext cx="8845826" cy="5109519"/>
          </a:xfrm>
        </p:spPr>
        <p:txBody>
          <a:bodyPr>
            <a:normAutofit fontScale="92500" lnSpcReduction="10000"/>
          </a:bodyPr>
          <a:lstStyle/>
          <a:p>
            <a:r>
              <a:rPr lang="en-US" sz="3000" b="1" dirty="0"/>
              <a:t>Screen Time Considerations: </a:t>
            </a:r>
          </a:p>
          <a:p>
            <a:pPr marL="457200" indent="-457200">
              <a:buFont typeface="Arial" panose="020B0604020202020204" pitchFamily="34" charset="0"/>
              <a:buChar char="•"/>
            </a:pPr>
            <a:r>
              <a:rPr lang="en-US" dirty="0"/>
              <a:t>Excessive Screen Time can interfere with optimal development*</a:t>
            </a:r>
          </a:p>
          <a:p>
            <a:pPr marL="914400" lvl="1" indent="-457200">
              <a:buFont typeface="Arial" panose="020B0604020202020204" pitchFamily="34" charset="0"/>
              <a:buChar char="•"/>
            </a:pPr>
            <a:r>
              <a:rPr lang="en-US" dirty="0"/>
              <a:t>Children, especially those under the age of 5, need to explore their environment and develop motor skills by moving around and being curious</a:t>
            </a:r>
          </a:p>
          <a:p>
            <a:pPr marL="914400" lvl="1" indent="-457200">
              <a:buFont typeface="Arial" panose="020B0604020202020204" pitchFamily="34" charset="0"/>
              <a:buChar char="•"/>
            </a:pPr>
            <a:r>
              <a:rPr lang="en-US" dirty="0"/>
              <a:t>Face-to-face interactions support interpersonal development and the ability to read and interpret verbal and nonverbal cues</a:t>
            </a:r>
          </a:p>
          <a:p>
            <a:pPr marL="457200" indent="-457200">
              <a:buFont typeface="Arial" panose="020B0604020202020204" pitchFamily="34" charset="0"/>
              <a:buChar char="•"/>
            </a:pPr>
            <a:r>
              <a:rPr lang="en-US" dirty="0"/>
              <a:t>Just like you can always cut more hair off than less, it is easier to relax limits than to increase rigidity</a:t>
            </a:r>
          </a:p>
          <a:p>
            <a:pPr algn="ctr"/>
            <a:r>
              <a:rPr lang="en-US" b="1" dirty="0"/>
              <a:t>Video</a:t>
            </a:r>
          </a:p>
          <a:p>
            <a:r>
              <a:rPr lang="en-US" dirty="0">
                <a:hlinkClick r:id="rId3"/>
              </a:rPr>
              <a:t>https://www.npr.org/sections/ed/2018/07/09/625387830/what-families-need-to-know-about-screen-time-this-summer</a:t>
            </a:r>
            <a:endParaRPr lang="en-US" dirty="0"/>
          </a:p>
          <a:p>
            <a:endParaRPr lang="en-US" dirty="0"/>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11</a:t>
            </a:fld>
            <a:endParaRPr lang="en-US"/>
          </a:p>
        </p:txBody>
      </p:sp>
    </p:spTree>
    <p:extLst>
      <p:ext uri="{BB962C8B-B14F-4D97-AF65-F5344CB8AC3E}">
        <p14:creationId xmlns:p14="http://schemas.microsoft.com/office/powerpoint/2010/main" val="3540031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p:txBody>
          <a:bodyPr/>
          <a:lstStyle/>
          <a:p>
            <a:r>
              <a:rPr lang="en-US" dirty="0"/>
              <a:t>Psychoeducation: Managing Screen Time during Quarantine</a:t>
            </a:r>
          </a:p>
        </p:txBody>
      </p:sp>
      <p:sp>
        <p:nvSpPr>
          <p:cNvPr id="3" name="Content Placeholder 2">
            <a:extLst>
              <a:ext uri="{FF2B5EF4-FFF2-40B4-BE49-F238E27FC236}">
                <a16:creationId xmlns:a16="http://schemas.microsoft.com/office/drawing/2014/main" id="{E0C21FA4-3FB3-7740-90F0-382F0E626581}"/>
              </a:ext>
            </a:extLst>
          </p:cNvPr>
          <p:cNvSpPr>
            <a:spLocks noGrp="1"/>
          </p:cNvSpPr>
          <p:nvPr>
            <p:ph idx="1"/>
          </p:nvPr>
        </p:nvSpPr>
        <p:spPr>
          <a:xfrm>
            <a:off x="149087" y="878905"/>
            <a:ext cx="8845826" cy="4934309"/>
          </a:xfrm>
        </p:spPr>
        <p:txBody>
          <a:bodyPr>
            <a:normAutofit fontScale="92500" lnSpcReduction="20000"/>
          </a:bodyPr>
          <a:lstStyle/>
          <a:p>
            <a:r>
              <a:rPr lang="en-US" b="1" dirty="0"/>
              <a:t>Screen Time Considerations: </a:t>
            </a:r>
          </a:p>
          <a:p>
            <a:pPr marL="457200" indent="-457200">
              <a:buFont typeface="Arial" panose="020B0604020202020204" pitchFamily="34" charset="0"/>
              <a:buChar char="•"/>
            </a:pPr>
            <a:r>
              <a:rPr lang="en-US" dirty="0"/>
              <a:t>Excessive Screen Time can interfere with emotional and psychological well being*</a:t>
            </a:r>
          </a:p>
          <a:p>
            <a:pPr marL="914400" lvl="1" indent="-457200">
              <a:buFont typeface="Arial" panose="020B0604020202020204" pitchFamily="34" charset="0"/>
              <a:buChar char="•"/>
            </a:pPr>
            <a:r>
              <a:rPr lang="en-US" dirty="0"/>
              <a:t>Screen time use can have a detrimental impact on emotional stability, interpersonal relationships, self-control, developmental flourishing, and prevalence of mood disorders such as anxiety and depression</a:t>
            </a:r>
          </a:p>
          <a:p>
            <a:pPr marL="457200" indent="-457200">
              <a:buFont typeface="Arial" panose="020B0604020202020204" pitchFamily="34" charset="0"/>
              <a:buChar char="•"/>
            </a:pPr>
            <a:r>
              <a:rPr lang="en-US" dirty="0"/>
              <a:t>Families benefit from creating and sticking with screen time contracts and boundaries</a:t>
            </a:r>
          </a:p>
          <a:p>
            <a:endParaRPr lang="en-US" dirty="0"/>
          </a:p>
          <a:p>
            <a:endParaRPr lang="en-US" dirty="0"/>
          </a:p>
          <a:p>
            <a:r>
              <a:rPr lang="en-US" sz="2200" dirty="0"/>
              <a:t>Article: At Your Wit’s End With A Screen-Obsessed Kid? Read This</a:t>
            </a:r>
          </a:p>
          <a:p>
            <a:r>
              <a:rPr lang="en-US" sz="2200" dirty="0">
                <a:hlinkClick r:id="rId3"/>
              </a:rPr>
              <a:t>https://www.npr.org/2019/06/30/736214974/at-your-wits-end-with-a-screen-obsessed-kid-read-this</a:t>
            </a:r>
            <a:endParaRPr lang="en-US" sz="2200" dirty="0"/>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12</a:t>
            </a:fld>
            <a:endParaRPr lang="en-US"/>
          </a:p>
        </p:txBody>
      </p:sp>
    </p:spTree>
    <p:extLst>
      <p:ext uri="{BB962C8B-B14F-4D97-AF65-F5344CB8AC3E}">
        <p14:creationId xmlns:p14="http://schemas.microsoft.com/office/powerpoint/2010/main" val="297356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p:txBody>
          <a:bodyPr/>
          <a:lstStyle/>
          <a:p>
            <a:r>
              <a:rPr lang="en-US" dirty="0"/>
              <a:t>Psychoeducation: Managing Screen Time during Quarantine</a:t>
            </a:r>
          </a:p>
        </p:txBody>
      </p:sp>
      <p:sp>
        <p:nvSpPr>
          <p:cNvPr id="3" name="Content Placeholder 2">
            <a:extLst>
              <a:ext uri="{FF2B5EF4-FFF2-40B4-BE49-F238E27FC236}">
                <a16:creationId xmlns:a16="http://schemas.microsoft.com/office/drawing/2014/main" id="{E0C21FA4-3FB3-7740-90F0-382F0E626581}"/>
              </a:ext>
            </a:extLst>
          </p:cNvPr>
          <p:cNvSpPr>
            <a:spLocks noGrp="1"/>
          </p:cNvSpPr>
          <p:nvPr>
            <p:ph idx="1"/>
          </p:nvPr>
        </p:nvSpPr>
        <p:spPr>
          <a:xfrm>
            <a:off x="149087" y="878905"/>
            <a:ext cx="8845826" cy="5247575"/>
          </a:xfrm>
        </p:spPr>
        <p:txBody>
          <a:bodyPr>
            <a:normAutofit fontScale="92500"/>
          </a:bodyPr>
          <a:lstStyle/>
          <a:p>
            <a:r>
              <a:rPr lang="en-US" sz="2400" i="1" dirty="0"/>
              <a:t>We know that families are stressed, and having information like this sometimes makes caregivers feel worse about what they aren’t doing. As always, we begin from a strength-based, client-centered stance, validating what parents are doing </a:t>
            </a:r>
            <a:r>
              <a:rPr lang="en-US" sz="2400" i="1"/>
              <a:t>and upholding their </a:t>
            </a:r>
            <a:r>
              <a:rPr lang="en-US" sz="2400" i="1" dirty="0"/>
              <a:t>position as experts on their child.</a:t>
            </a:r>
          </a:p>
          <a:p>
            <a:endParaRPr lang="en-US" dirty="0"/>
          </a:p>
          <a:p>
            <a:pPr marL="457200" indent="-457200">
              <a:buFont typeface="Arial" panose="020B0604020202020204" pitchFamily="34" charset="0"/>
              <a:buChar char="•"/>
            </a:pPr>
            <a:r>
              <a:rPr lang="en-US" dirty="0"/>
              <a:t>What are some helpful ways you have found to talk to caregivers about managing screen time?</a:t>
            </a:r>
          </a:p>
          <a:p>
            <a:pPr marL="457200" indent="-457200">
              <a:buFont typeface="Arial" panose="020B0604020202020204" pitchFamily="34" charset="0"/>
              <a:buChar char="•"/>
            </a:pPr>
            <a:r>
              <a:rPr lang="en-US" dirty="0"/>
              <a:t>How has this come up during this period of quarantine?</a:t>
            </a:r>
          </a:p>
          <a:p>
            <a:pPr marL="457200" indent="-457200">
              <a:buFont typeface="Arial" panose="020B0604020202020204" pitchFamily="34" charset="0"/>
              <a:buChar char="•"/>
            </a:pPr>
            <a:r>
              <a:rPr lang="en-US" dirty="0"/>
              <a:t>What clinical techniques can assist you in having these conversations effectively?</a:t>
            </a:r>
          </a:p>
          <a:p>
            <a:pPr marL="457200" indent="-457200">
              <a:buFont typeface="Arial" panose="020B0604020202020204" pitchFamily="34" charset="0"/>
              <a:buChar char="•"/>
            </a:pPr>
            <a:r>
              <a:rPr lang="en-US" dirty="0"/>
              <a:t>What alternative activities have you and your clients come up with that can replace screen time use?</a:t>
            </a:r>
          </a:p>
          <a:p>
            <a:endParaRPr lang="en-US" dirty="0"/>
          </a:p>
          <a:p>
            <a:endParaRPr lang="en-US" dirty="0"/>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13</a:t>
            </a:fld>
            <a:endParaRPr lang="en-US"/>
          </a:p>
        </p:txBody>
      </p:sp>
    </p:spTree>
    <p:extLst>
      <p:ext uri="{BB962C8B-B14F-4D97-AF65-F5344CB8AC3E}">
        <p14:creationId xmlns:p14="http://schemas.microsoft.com/office/powerpoint/2010/main" val="3916016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139699" y="142135"/>
            <a:ext cx="8915400" cy="443124"/>
          </a:xfrm>
        </p:spPr>
        <p:txBody>
          <a:bodyPr/>
          <a:lstStyle/>
          <a:p>
            <a:r>
              <a:rPr lang="en-US" dirty="0"/>
              <a:t>Questions, Comments, Resources to Share, &amp; Next Steps</a:t>
            </a:r>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14</a:t>
            </a:fld>
            <a:endParaRPr lang="en-US"/>
          </a:p>
        </p:txBody>
      </p:sp>
      <p:pic>
        <p:nvPicPr>
          <p:cNvPr id="8" name="Content Placeholder 7"/>
          <p:cNvPicPr>
            <a:picLocks noGrp="1" noChangeAspect="1"/>
          </p:cNvPicPr>
          <p:nvPr>
            <p:ph idx="1"/>
          </p:nvPr>
        </p:nvPicPr>
        <p:blipFill>
          <a:blip r:embed="rId3"/>
          <a:stretch>
            <a:fillRect/>
          </a:stretch>
        </p:blipFill>
        <p:spPr>
          <a:xfrm>
            <a:off x="547687" y="842115"/>
            <a:ext cx="8048625" cy="5365750"/>
          </a:xfrm>
          <a:prstGeom prst="rect">
            <a:avLst/>
          </a:prstGeom>
        </p:spPr>
      </p:pic>
    </p:spTree>
    <p:extLst>
      <p:ext uri="{BB962C8B-B14F-4D97-AF65-F5344CB8AC3E}">
        <p14:creationId xmlns:p14="http://schemas.microsoft.com/office/powerpoint/2010/main" val="1314281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139699" y="142135"/>
            <a:ext cx="8915400" cy="443124"/>
          </a:xfrm>
        </p:spPr>
        <p:txBody>
          <a:bodyPr/>
          <a:lstStyle/>
          <a:p>
            <a:r>
              <a:rPr lang="en-US" dirty="0"/>
              <a:t>Questions, Comments, Resources to Share, &amp; Next Steps</a:t>
            </a:r>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15</a:t>
            </a:fld>
            <a:endParaRPr lang="en-US"/>
          </a:p>
        </p:txBody>
      </p:sp>
      <p:sp>
        <p:nvSpPr>
          <p:cNvPr id="5" name="Content Placeholder 4">
            <a:extLst>
              <a:ext uri="{FF2B5EF4-FFF2-40B4-BE49-F238E27FC236}">
                <a16:creationId xmlns:a16="http://schemas.microsoft.com/office/drawing/2014/main" id="{36EA30C0-5D3F-7142-8839-53CC1AD9900E}"/>
              </a:ext>
            </a:extLst>
          </p:cNvPr>
          <p:cNvSpPr>
            <a:spLocks noGrp="1"/>
          </p:cNvSpPr>
          <p:nvPr>
            <p:ph idx="1"/>
          </p:nvPr>
        </p:nvSpPr>
        <p:spPr/>
        <p:txBody>
          <a:bodyPr/>
          <a:lstStyle/>
          <a:p>
            <a:pPr algn="ctr"/>
            <a:endParaRPr lang="en-US" dirty="0"/>
          </a:p>
          <a:p>
            <a:pPr algn="ctr"/>
            <a:endParaRPr lang="en-US" dirty="0"/>
          </a:p>
          <a:p>
            <a:pPr algn="ctr"/>
            <a:endParaRPr lang="en-US" dirty="0"/>
          </a:p>
          <a:p>
            <a:pPr algn="ctr"/>
            <a:r>
              <a:rPr lang="en-US" dirty="0"/>
              <a:t>We want to hear from you!</a:t>
            </a:r>
          </a:p>
          <a:p>
            <a:pPr algn="ctr"/>
            <a:endParaRPr lang="en-US" dirty="0"/>
          </a:p>
          <a:p>
            <a:pPr algn="ctr"/>
            <a:r>
              <a:rPr lang="en-US" dirty="0">
                <a:hlinkClick r:id="rId3"/>
              </a:rPr>
              <a:t>https://www.surveymonkey.com/r/GHNQTFM</a:t>
            </a:r>
            <a:endParaRPr lang="en-US" dirty="0"/>
          </a:p>
          <a:p>
            <a:pPr algn="ctr"/>
            <a:endParaRPr lang="en-US" dirty="0"/>
          </a:p>
        </p:txBody>
      </p:sp>
    </p:spTree>
    <p:extLst>
      <p:ext uri="{BB962C8B-B14F-4D97-AF65-F5344CB8AC3E}">
        <p14:creationId xmlns:p14="http://schemas.microsoft.com/office/powerpoint/2010/main" val="802241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3902-8D26-7E49-BD37-3E4398E5F7E7}"/>
              </a:ext>
            </a:extLst>
          </p:cNvPr>
          <p:cNvSpPr>
            <a:spLocks noGrp="1"/>
          </p:cNvSpPr>
          <p:nvPr>
            <p:ph type="title"/>
          </p:nvPr>
        </p:nvSpPr>
        <p:spPr/>
        <p:txBody>
          <a:bodyPr/>
          <a:lstStyle/>
          <a:p>
            <a:r>
              <a:rPr lang="en-US" dirty="0"/>
              <a:t>TEAM UP Clinical Team</a:t>
            </a:r>
          </a:p>
        </p:txBody>
      </p:sp>
      <p:sp>
        <p:nvSpPr>
          <p:cNvPr id="3" name="Content Placeholder 2">
            <a:extLst>
              <a:ext uri="{FF2B5EF4-FFF2-40B4-BE49-F238E27FC236}">
                <a16:creationId xmlns:a16="http://schemas.microsoft.com/office/drawing/2014/main" id="{04F9E0B5-DA87-7F40-93F2-798BE900662B}"/>
              </a:ext>
            </a:extLst>
          </p:cNvPr>
          <p:cNvSpPr>
            <a:spLocks noGrp="1"/>
          </p:cNvSpPr>
          <p:nvPr>
            <p:ph idx="1"/>
          </p:nvPr>
        </p:nvSpPr>
        <p:spPr/>
        <p:txBody>
          <a:bodyPr/>
          <a:lstStyle/>
          <a:p>
            <a:r>
              <a:rPr lang="en-US" dirty="0"/>
              <a:t>Michelle Durham, Clinical Director</a:t>
            </a:r>
          </a:p>
          <a:p>
            <a:r>
              <a:rPr lang="en-US" dirty="0">
                <a:hlinkClick r:id="rId2"/>
              </a:rPr>
              <a:t>Michelle.Durham@bmc.org</a:t>
            </a:r>
            <a:endParaRPr lang="en-US" dirty="0"/>
          </a:p>
          <a:p>
            <a:endParaRPr lang="en-US" dirty="0"/>
          </a:p>
          <a:p>
            <a:r>
              <a:rPr lang="en-US" dirty="0"/>
              <a:t>Sonia Erlich, Manager of Clinical Role Development</a:t>
            </a:r>
          </a:p>
          <a:p>
            <a:r>
              <a:rPr lang="en-US" dirty="0">
                <a:hlinkClick r:id="rId3"/>
              </a:rPr>
              <a:t>Sonia.Erlich@bmc.org</a:t>
            </a:r>
            <a:endParaRPr lang="en-US" dirty="0"/>
          </a:p>
          <a:p>
            <a:endParaRPr lang="en-US" dirty="0"/>
          </a:p>
          <a:p>
            <a:r>
              <a:rPr lang="en-US" dirty="0"/>
              <a:t>Betsy Groves, Early Childhood Consultant</a:t>
            </a:r>
          </a:p>
          <a:p>
            <a:r>
              <a:rPr lang="en-US" dirty="0">
                <a:hlinkClick r:id="rId4"/>
              </a:rPr>
              <a:t>Bmcgrove@bu.edu</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64592B5-008F-9946-819D-42DB5DB9C5C6}"/>
              </a:ext>
            </a:extLst>
          </p:cNvPr>
          <p:cNvSpPr>
            <a:spLocks noGrp="1"/>
          </p:cNvSpPr>
          <p:nvPr>
            <p:ph type="sldNum" sz="quarter" idx="12"/>
          </p:nvPr>
        </p:nvSpPr>
        <p:spPr/>
        <p:txBody>
          <a:bodyPr/>
          <a:lstStyle/>
          <a:p>
            <a:fld id="{93A1D67B-7CA1-334D-A44F-A5E3B87A6587}" type="slidenum">
              <a:rPr lang="en-US" smtClean="0"/>
              <a:t>16</a:t>
            </a:fld>
            <a:endParaRPr lang="en-US"/>
          </a:p>
        </p:txBody>
      </p:sp>
    </p:spTree>
    <p:extLst>
      <p:ext uri="{BB962C8B-B14F-4D97-AF65-F5344CB8AC3E}">
        <p14:creationId xmlns:p14="http://schemas.microsoft.com/office/powerpoint/2010/main" val="3100519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0C21FA4-3FB3-7740-90F0-382F0E626581}"/>
              </a:ext>
            </a:extLst>
          </p:cNvPr>
          <p:cNvSpPr>
            <a:spLocks noGrp="1"/>
          </p:cNvSpPr>
          <p:nvPr>
            <p:ph idx="1"/>
          </p:nvPr>
        </p:nvSpPr>
        <p:spPr>
          <a:xfrm>
            <a:off x="149087" y="878905"/>
            <a:ext cx="8845826" cy="5365643"/>
          </a:xfrm>
        </p:spPr>
        <p:txBody>
          <a:bodyPr>
            <a:normAutofit/>
          </a:bodyPr>
          <a:lstStyle/>
          <a:p>
            <a:pPr marL="457200" indent="-457200">
              <a:lnSpc>
                <a:spcPct val="150000"/>
              </a:lnSpc>
              <a:buFont typeface="Arial" panose="020B0604020202020204" pitchFamily="34" charset="0"/>
              <a:buChar char="•"/>
            </a:pPr>
            <a:r>
              <a:rPr lang="en-US" dirty="0"/>
              <a:t>Introductions &amp; Intro to this Forum</a:t>
            </a:r>
          </a:p>
          <a:p>
            <a:pPr marL="457200" indent="-457200">
              <a:lnSpc>
                <a:spcPct val="150000"/>
              </a:lnSpc>
              <a:buFont typeface="Arial" panose="020B0604020202020204" pitchFamily="34" charset="0"/>
              <a:buChar char="•"/>
            </a:pPr>
            <a:r>
              <a:rPr lang="en-US" dirty="0"/>
              <a:t>Discussion: Changes in Workflow, Care Delivery, &amp; Other Adjustments at Work</a:t>
            </a:r>
          </a:p>
          <a:p>
            <a:pPr marL="457200" indent="-457200">
              <a:lnSpc>
                <a:spcPct val="150000"/>
              </a:lnSpc>
              <a:buFont typeface="Arial" panose="020B0604020202020204" pitchFamily="34" charset="0"/>
              <a:buChar char="•"/>
            </a:pPr>
            <a:r>
              <a:rPr lang="en-US" dirty="0"/>
              <a:t>Telehealth Best Practices, Part #1</a:t>
            </a:r>
          </a:p>
          <a:p>
            <a:pPr marL="457200" indent="-457200">
              <a:lnSpc>
                <a:spcPct val="150000"/>
              </a:lnSpc>
              <a:buFont typeface="Arial" panose="020B0604020202020204" pitchFamily="34" charset="0"/>
              <a:buChar char="•"/>
            </a:pPr>
            <a:r>
              <a:rPr lang="en-US" dirty="0"/>
              <a:t>Psychoeducation: Screen Time Management</a:t>
            </a:r>
          </a:p>
          <a:p>
            <a:pPr marL="457200" indent="-457200">
              <a:lnSpc>
                <a:spcPct val="150000"/>
              </a:lnSpc>
              <a:buFont typeface="Arial" panose="020B0604020202020204" pitchFamily="34" charset="0"/>
              <a:buChar char="•"/>
            </a:pPr>
            <a:r>
              <a:rPr lang="en-US" dirty="0"/>
              <a:t>Questions, Comments, Resources to Share, &amp; Next Steps</a:t>
            </a:r>
          </a:p>
          <a:p>
            <a:endParaRPr lang="en-US" dirty="0"/>
          </a:p>
          <a:p>
            <a:endParaRPr lang="en-US" dirty="0"/>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2</a:t>
            </a:fld>
            <a:endParaRPr lang="en-US"/>
          </a:p>
        </p:txBody>
      </p:sp>
    </p:spTree>
    <p:extLst>
      <p:ext uri="{BB962C8B-B14F-4D97-AF65-F5344CB8AC3E}">
        <p14:creationId xmlns:p14="http://schemas.microsoft.com/office/powerpoint/2010/main" val="743042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79513" y="45879"/>
            <a:ext cx="8915400" cy="828105"/>
          </a:xfrm>
        </p:spPr>
        <p:txBody>
          <a:bodyPr>
            <a:normAutofit fontScale="90000"/>
          </a:bodyPr>
          <a:lstStyle/>
          <a:p>
            <a:r>
              <a:rPr lang="en-US" dirty="0"/>
              <a:t>Discussion: Changes in Workflow, Care Delivery, </a:t>
            </a:r>
            <a:br>
              <a:rPr lang="en-US" dirty="0"/>
            </a:br>
            <a:r>
              <a:rPr lang="en-US" dirty="0"/>
              <a:t>&amp; Other Adjustments at Work</a:t>
            </a:r>
            <a:br>
              <a:rPr lang="en-US" dirty="0"/>
            </a:br>
            <a:r>
              <a:rPr lang="en-US" dirty="0"/>
              <a:t> </a:t>
            </a:r>
          </a:p>
        </p:txBody>
      </p:sp>
      <p:sp>
        <p:nvSpPr>
          <p:cNvPr id="3" name="Content Placeholder 2">
            <a:extLst>
              <a:ext uri="{FF2B5EF4-FFF2-40B4-BE49-F238E27FC236}">
                <a16:creationId xmlns:a16="http://schemas.microsoft.com/office/drawing/2014/main" id="{E0C21FA4-3FB3-7740-90F0-382F0E626581}"/>
              </a:ext>
            </a:extLst>
          </p:cNvPr>
          <p:cNvSpPr>
            <a:spLocks noGrp="1"/>
          </p:cNvSpPr>
          <p:nvPr>
            <p:ph idx="1"/>
          </p:nvPr>
        </p:nvSpPr>
        <p:spPr>
          <a:xfrm>
            <a:off x="149087" y="878905"/>
            <a:ext cx="8845826" cy="5365643"/>
          </a:xfrm>
        </p:spPr>
        <p:txBody>
          <a:bodyPr>
            <a:normAutofit/>
          </a:bodyPr>
          <a:lstStyle/>
          <a:p>
            <a:endParaRPr lang="en-US" dirty="0"/>
          </a:p>
          <a:p>
            <a:pPr marL="457200" indent="-457200">
              <a:buFont typeface="Arial" panose="020B0604020202020204" pitchFamily="34" charset="0"/>
              <a:buChar char="•"/>
            </a:pPr>
            <a:r>
              <a:rPr lang="en-US" dirty="0"/>
              <a:t>What changes have you noticed or experienced at your health center? How have those changes impacted your work?</a:t>
            </a:r>
          </a:p>
          <a:p>
            <a:pPr marL="457200" indent="-457200">
              <a:buFont typeface="Arial" panose="020B0604020202020204" pitchFamily="34" charset="0"/>
              <a:buChar char="•"/>
            </a:pPr>
            <a:r>
              <a:rPr lang="en-US" dirty="0"/>
              <a:t>What challenges or limitations do you find in this new form of care delivery?</a:t>
            </a:r>
          </a:p>
          <a:p>
            <a:pPr marL="457200" indent="-457200">
              <a:buFont typeface="Arial" panose="020B0604020202020204" pitchFamily="34" charset="0"/>
              <a:buChar char="•"/>
            </a:pPr>
            <a:r>
              <a:rPr lang="en-US" dirty="0"/>
              <a:t>What strengths or opportunities do you find in this new form of care delivery?</a:t>
            </a:r>
          </a:p>
          <a:p>
            <a:pPr marL="457200" indent="-457200">
              <a:buFont typeface="Arial" panose="020B0604020202020204" pitchFamily="34" charset="0"/>
              <a:buChar char="•"/>
            </a:pPr>
            <a:r>
              <a:rPr lang="en-US" dirty="0"/>
              <a:t>On a scale from 0-10, how adjusted do you feel to this ”new normal”? Why did you select that number? What supports or action steps could help move the number?</a:t>
            </a:r>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3</a:t>
            </a:fld>
            <a:endParaRPr lang="en-US"/>
          </a:p>
        </p:txBody>
      </p:sp>
    </p:spTree>
    <p:extLst>
      <p:ext uri="{BB962C8B-B14F-4D97-AF65-F5344CB8AC3E}">
        <p14:creationId xmlns:p14="http://schemas.microsoft.com/office/powerpoint/2010/main" val="2439942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79513" y="45879"/>
            <a:ext cx="8915400" cy="828105"/>
          </a:xfrm>
        </p:spPr>
        <p:txBody>
          <a:bodyPr>
            <a:normAutofit/>
          </a:bodyPr>
          <a:lstStyle/>
          <a:p>
            <a:r>
              <a:rPr lang="en-US" dirty="0"/>
              <a:t>Telehealth Best Practices, Part #1</a:t>
            </a:r>
            <a:br>
              <a:rPr lang="en-US" dirty="0"/>
            </a:br>
            <a:r>
              <a:rPr lang="en-US" dirty="0"/>
              <a:t> </a:t>
            </a:r>
          </a:p>
        </p:txBody>
      </p:sp>
      <p:sp>
        <p:nvSpPr>
          <p:cNvPr id="3" name="Content Placeholder 2">
            <a:extLst>
              <a:ext uri="{FF2B5EF4-FFF2-40B4-BE49-F238E27FC236}">
                <a16:creationId xmlns:a16="http://schemas.microsoft.com/office/drawing/2014/main" id="{E0C21FA4-3FB3-7740-90F0-382F0E626581}"/>
              </a:ext>
            </a:extLst>
          </p:cNvPr>
          <p:cNvSpPr>
            <a:spLocks noGrp="1"/>
          </p:cNvSpPr>
          <p:nvPr>
            <p:ph idx="1"/>
          </p:nvPr>
        </p:nvSpPr>
        <p:spPr>
          <a:xfrm>
            <a:off x="149087" y="878905"/>
            <a:ext cx="8845826" cy="5422504"/>
          </a:xfrm>
        </p:spPr>
        <p:txBody>
          <a:bodyPr>
            <a:normAutofit lnSpcReduction="10000"/>
          </a:bodyPr>
          <a:lstStyle/>
          <a:p>
            <a:pPr algn="ctr"/>
            <a:r>
              <a:rPr lang="en-US" dirty="0"/>
              <a:t>Telehealth means “healing by distance”.</a:t>
            </a:r>
          </a:p>
          <a:p>
            <a:endParaRPr lang="en-US" dirty="0"/>
          </a:p>
          <a:p>
            <a:endParaRPr lang="en-US" dirty="0"/>
          </a:p>
          <a:p>
            <a:endParaRPr lang="en-US" dirty="0"/>
          </a:p>
          <a:p>
            <a:pPr algn="ctr"/>
            <a:endParaRPr lang="en-US" dirty="0"/>
          </a:p>
          <a:p>
            <a:pPr algn="ctr"/>
            <a:r>
              <a:rPr lang="en-US" dirty="0"/>
              <a:t>While this shift has occurred in response to a global crisis, it is a method of care delivery that has been gaining momentum because of its unique ability to reach clients who may otherwise not be seen.</a:t>
            </a:r>
          </a:p>
          <a:p>
            <a:pPr algn="ctr"/>
            <a:r>
              <a:rPr lang="en-US" dirty="0"/>
              <a:t>According to the American Hospital Association, hospitals have more than doubled their rate of telehealth services and usage over the last decade.</a:t>
            </a:r>
          </a:p>
          <a:p>
            <a:endParaRPr lang="en-US" dirty="0"/>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4</a:t>
            </a:fld>
            <a:endParaRPr lang="en-US"/>
          </a:p>
        </p:txBody>
      </p:sp>
      <p:pic>
        <p:nvPicPr>
          <p:cNvPr id="7" name="Picture 6">
            <a:extLst>
              <a:ext uri="{FF2B5EF4-FFF2-40B4-BE49-F238E27FC236}">
                <a16:creationId xmlns:a16="http://schemas.microsoft.com/office/drawing/2014/main" id="{CE159CB6-D81C-F345-8F6F-A1AD540BC65B}"/>
              </a:ext>
            </a:extLst>
          </p:cNvPr>
          <p:cNvPicPr>
            <a:picLocks noChangeAspect="1"/>
          </p:cNvPicPr>
          <p:nvPr/>
        </p:nvPicPr>
        <p:blipFill>
          <a:blip r:embed="rId3"/>
          <a:stretch>
            <a:fillRect/>
          </a:stretch>
        </p:blipFill>
        <p:spPr>
          <a:xfrm>
            <a:off x="2981739" y="1471406"/>
            <a:ext cx="3021496" cy="1825487"/>
          </a:xfrm>
          <a:prstGeom prst="rect">
            <a:avLst/>
          </a:prstGeom>
        </p:spPr>
      </p:pic>
    </p:spTree>
    <p:extLst>
      <p:ext uri="{BB962C8B-B14F-4D97-AF65-F5344CB8AC3E}">
        <p14:creationId xmlns:p14="http://schemas.microsoft.com/office/powerpoint/2010/main" val="67454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79513" y="45879"/>
            <a:ext cx="8915400" cy="828105"/>
          </a:xfrm>
        </p:spPr>
        <p:txBody>
          <a:bodyPr>
            <a:normAutofit/>
          </a:bodyPr>
          <a:lstStyle/>
          <a:p>
            <a:r>
              <a:rPr lang="en-US" dirty="0"/>
              <a:t>Telehealth Best Practices, Part #1</a:t>
            </a:r>
            <a:br>
              <a:rPr lang="en-US" dirty="0"/>
            </a:br>
            <a:r>
              <a:rPr lang="en-US" dirty="0"/>
              <a:t> </a:t>
            </a:r>
          </a:p>
        </p:txBody>
      </p:sp>
      <p:sp>
        <p:nvSpPr>
          <p:cNvPr id="3" name="Content Placeholder 2">
            <a:extLst>
              <a:ext uri="{FF2B5EF4-FFF2-40B4-BE49-F238E27FC236}">
                <a16:creationId xmlns:a16="http://schemas.microsoft.com/office/drawing/2014/main" id="{E0C21FA4-3FB3-7740-90F0-382F0E626581}"/>
              </a:ext>
            </a:extLst>
          </p:cNvPr>
          <p:cNvSpPr>
            <a:spLocks noGrp="1"/>
          </p:cNvSpPr>
          <p:nvPr>
            <p:ph idx="1"/>
          </p:nvPr>
        </p:nvSpPr>
        <p:spPr>
          <a:xfrm>
            <a:off x="149087" y="878905"/>
            <a:ext cx="8845826" cy="5568091"/>
          </a:xfrm>
        </p:spPr>
        <p:txBody>
          <a:bodyPr>
            <a:normAutofit/>
          </a:bodyPr>
          <a:lstStyle/>
          <a:p>
            <a:r>
              <a:rPr lang="en-US" dirty="0"/>
              <a:t>Fun Facts about Telehealth:</a:t>
            </a:r>
          </a:p>
          <a:p>
            <a:pPr marL="457200" indent="-457200">
              <a:buFont typeface="Arial" panose="020B0604020202020204" pitchFamily="34" charset="0"/>
              <a:buChar char="•"/>
            </a:pPr>
            <a:r>
              <a:rPr lang="en-US" dirty="0"/>
              <a:t>Has increased service delivery to rural areas</a:t>
            </a:r>
          </a:p>
          <a:p>
            <a:pPr marL="457200" indent="-457200">
              <a:buFont typeface="Arial" panose="020B0604020202020204" pitchFamily="34" charset="0"/>
              <a:buChar char="•"/>
            </a:pPr>
            <a:r>
              <a:rPr lang="en-US" dirty="0"/>
              <a:t>Has increased engagement with mental health system for military personnel and veterans. Removing the barriers of stigma and privacy concerns are the primary reason cited for this</a:t>
            </a:r>
          </a:p>
          <a:p>
            <a:pPr marL="457200" indent="-457200">
              <a:buFont typeface="Arial" panose="020B0604020202020204" pitchFamily="34" charset="0"/>
              <a:buChar char="•"/>
            </a:pPr>
            <a:r>
              <a:rPr lang="en-US" dirty="0"/>
              <a:t>Reduces health risks for patients with autoimmune diseases</a:t>
            </a:r>
          </a:p>
          <a:p>
            <a:pPr marL="457200" indent="-457200">
              <a:buFont typeface="Arial" panose="020B0604020202020204" pitchFamily="34" charset="0"/>
              <a:buChar char="•"/>
            </a:pPr>
            <a:r>
              <a:rPr lang="en-US" dirty="0"/>
              <a:t>Can facilitate faster crisis response</a:t>
            </a:r>
          </a:p>
          <a:p>
            <a:pPr marL="457200" indent="-457200">
              <a:buFont typeface="Arial" panose="020B0604020202020204" pitchFamily="34" charset="0"/>
              <a:buChar char="•"/>
            </a:pPr>
            <a:r>
              <a:rPr lang="en-US" dirty="0"/>
              <a:t>Can make use of client’s home space to foster healing at home</a:t>
            </a:r>
          </a:p>
          <a:p>
            <a:pPr marL="457200" indent="-457200">
              <a:buFont typeface="Arial" panose="020B0604020202020204" pitchFamily="34" charset="0"/>
              <a:buChar char="•"/>
            </a:pPr>
            <a:r>
              <a:rPr lang="en-US" dirty="0"/>
              <a:t>Astronauts have been using telehealth for decades!</a:t>
            </a:r>
          </a:p>
          <a:p>
            <a:pPr marL="457200" indent="-457200">
              <a:buFont typeface="Arial" panose="020B0604020202020204" pitchFamily="34" charset="0"/>
              <a:buChar char="•"/>
            </a:pPr>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5</a:t>
            </a:fld>
            <a:endParaRPr lang="en-US"/>
          </a:p>
        </p:txBody>
      </p:sp>
    </p:spTree>
    <p:extLst>
      <p:ext uri="{BB962C8B-B14F-4D97-AF65-F5344CB8AC3E}">
        <p14:creationId xmlns:p14="http://schemas.microsoft.com/office/powerpoint/2010/main" val="80854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79513" y="45879"/>
            <a:ext cx="8915400" cy="828105"/>
          </a:xfrm>
        </p:spPr>
        <p:txBody>
          <a:bodyPr>
            <a:normAutofit/>
          </a:bodyPr>
          <a:lstStyle/>
          <a:p>
            <a:r>
              <a:rPr lang="en-US" dirty="0"/>
              <a:t>Telehealth Best Practices, Part #1</a:t>
            </a:r>
            <a:br>
              <a:rPr lang="en-US" dirty="0"/>
            </a:br>
            <a:r>
              <a:rPr lang="en-US" dirty="0"/>
              <a:t> </a:t>
            </a:r>
          </a:p>
        </p:txBody>
      </p:sp>
      <p:sp>
        <p:nvSpPr>
          <p:cNvPr id="3" name="Content Placeholder 2">
            <a:extLst>
              <a:ext uri="{FF2B5EF4-FFF2-40B4-BE49-F238E27FC236}">
                <a16:creationId xmlns:a16="http://schemas.microsoft.com/office/drawing/2014/main" id="{E0C21FA4-3FB3-7740-90F0-382F0E626581}"/>
              </a:ext>
            </a:extLst>
          </p:cNvPr>
          <p:cNvSpPr>
            <a:spLocks noGrp="1"/>
          </p:cNvSpPr>
          <p:nvPr>
            <p:ph idx="1"/>
          </p:nvPr>
        </p:nvSpPr>
        <p:spPr>
          <a:xfrm>
            <a:off x="0" y="878905"/>
            <a:ext cx="9143999" cy="5365643"/>
          </a:xfrm>
        </p:spPr>
        <p:txBody>
          <a:bodyPr>
            <a:normAutofit/>
          </a:bodyPr>
          <a:lstStyle/>
          <a:p>
            <a:pPr algn="ctr"/>
            <a:r>
              <a:rPr lang="en-US" dirty="0"/>
              <a:t>Telehealth can occur </a:t>
            </a:r>
            <a:r>
              <a:rPr lang="en-US" i="1" dirty="0"/>
              <a:t>synchronously</a:t>
            </a:r>
            <a:r>
              <a:rPr lang="en-US" dirty="0"/>
              <a:t> (i.e. real time communication) or </a:t>
            </a:r>
            <a:r>
              <a:rPr lang="en-US" i="1" dirty="0"/>
              <a:t>asynchronously</a:t>
            </a:r>
            <a:r>
              <a:rPr lang="en-US" dirty="0"/>
              <a:t> (store-and-forward communication)</a:t>
            </a:r>
          </a:p>
          <a:p>
            <a:pPr algn="ctr"/>
            <a:endParaRPr lang="en-US" dirty="0"/>
          </a:p>
          <a:p>
            <a:pPr algn="ctr"/>
            <a:endParaRPr lang="en-US" dirty="0"/>
          </a:p>
          <a:p>
            <a:pPr algn="ctr"/>
            <a:endParaRPr lang="en-US" dirty="0"/>
          </a:p>
          <a:p>
            <a:pPr algn="ctr"/>
            <a:endParaRPr lang="en-US" dirty="0"/>
          </a:p>
          <a:p>
            <a:pPr algn="ctr"/>
            <a:endParaRPr lang="en-US" dirty="0"/>
          </a:p>
          <a:p>
            <a:pPr marL="457200" indent="-457200" algn="ctr">
              <a:buFont typeface="Arial" panose="020B0604020202020204" pitchFamily="34" charset="0"/>
              <a:buChar char="•"/>
            </a:pPr>
            <a:r>
              <a:rPr lang="en-US" dirty="0"/>
              <a:t>What forms of synchronous telehealth do you use?</a:t>
            </a:r>
          </a:p>
          <a:p>
            <a:pPr marL="457200" indent="-457200" algn="ctr">
              <a:buFont typeface="Arial" panose="020B0604020202020204" pitchFamily="34" charset="0"/>
              <a:buChar char="•"/>
            </a:pPr>
            <a:r>
              <a:rPr lang="en-US" dirty="0"/>
              <a:t>What forms of asynchronous telehealth do you use?</a:t>
            </a:r>
          </a:p>
          <a:p>
            <a:pPr marL="457200" indent="-457200" algn="ctr">
              <a:buFont typeface="Arial" panose="020B0604020202020204" pitchFamily="34" charset="0"/>
              <a:buChar char="•"/>
            </a:pPr>
            <a:r>
              <a:rPr lang="en-US" dirty="0"/>
              <a:t>What are the benefits? barriers?</a:t>
            </a:r>
          </a:p>
          <a:p>
            <a:endParaRPr lang="en-US" dirty="0"/>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6</a:t>
            </a:fld>
            <a:endParaRPr lang="en-US"/>
          </a:p>
        </p:txBody>
      </p:sp>
      <p:graphicFrame>
        <p:nvGraphicFramePr>
          <p:cNvPr id="6" name="Table 5">
            <a:extLst>
              <a:ext uri="{FF2B5EF4-FFF2-40B4-BE49-F238E27FC236}">
                <a16:creationId xmlns:a16="http://schemas.microsoft.com/office/drawing/2014/main" id="{7E62A50B-59C2-AE4F-8033-1E762E067642}"/>
              </a:ext>
            </a:extLst>
          </p:cNvPr>
          <p:cNvGraphicFramePr>
            <a:graphicFrameLocks noGrp="1"/>
          </p:cNvGraphicFramePr>
          <p:nvPr>
            <p:extLst>
              <p:ext uri="{D42A27DB-BD31-4B8C-83A1-F6EECF244321}">
                <p14:modId xmlns:p14="http://schemas.microsoft.com/office/powerpoint/2010/main" val="659829390"/>
              </p:ext>
            </p:extLst>
          </p:nvPr>
        </p:nvGraphicFramePr>
        <p:xfrm>
          <a:off x="959223" y="2333561"/>
          <a:ext cx="7225554" cy="2199315"/>
        </p:xfrm>
        <a:graphic>
          <a:graphicData uri="http://schemas.openxmlformats.org/drawingml/2006/table">
            <a:tbl>
              <a:tblPr firstRow="1" bandRow="1">
                <a:tableStyleId>{5C22544A-7EE6-4342-B048-85BDC9FD1C3A}</a:tableStyleId>
              </a:tblPr>
              <a:tblGrid>
                <a:gridCol w="3612777">
                  <a:extLst>
                    <a:ext uri="{9D8B030D-6E8A-4147-A177-3AD203B41FA5}">
                      <a16:colId xmlns:a16="http://schemas.microsoft.com/office/drawing/2014/main" val="3628730637"/>
                    </a:ext>
                  </a:extLst>
                </a:gridCol>
                <a:gridCol w="3612777">
                  <a:extLst>
                    <a:ext uri="{9D8B030D-6E8A-4147-A177-3AD203B41FA5}">
                      <a16:colId xmlns:a16="http://schemas.microsoft.com/office/drawing/2014/main" val="3963520532"/>
                    </a:ext>
                  </a:extLst>
                </a:gridCol>
              </a:tblGrid>
              <a:tr h="624792">
                <a:tc>
                  <a:txBody>
                    <a:bodyPr/>
                    <a:lstStyle/>
                    <a:p>
                      <a:pPr algn="ctr"/>
                      <a:r>
                        <a:rPr lang="en-US" dirty="0"/>
                        <a:t>Examples of Synchronous Telehealth Care</a:t>
                      </a:r>
                    </a:p>
                  </a:txBody>
                  <a:tcPr/>
                </a:tc>
                <a:tc>
                  <a:txBody>
                    <a:bodyPr/>
                    <a:lstStyle/>
                    <a:p>
                      <a:pPr algn="ctr"/>
                      <a:r>
                        <a:rPr lang="en-US" dirty="0"/>
                        <a:t>Examples of Asynchronous Telehealth Care</a:t>
                      </a:r>
                    </a:p>
                  </a:txBody>
                  <a:tcPr/>
                </a:tc>
                <a:extLst>
                  <a:ext uri="{0D108BD9-81ED-4DB2-BD59-A6C34878D82A}">
                    <a16:rowId xmlns:a16="http://schemas.microsoft.com/office/drawing/2014/main" val="164818535"/>
                  </a:ext>
                </a:extLst>
              </a:tr>
              <a:tr h="519745">
                <a:tc>
                  <a:txBody>
                    <a:bodyPr/>
                    <a:lstStyle/>
                    <a:p>
                      <a:r>
                        <a:rPr lang="en-US" dirty="0"/>
                        <a:t>Video Conferences</a:t>
                      </a:r>
                    </a:p>
                  </a:txBody>
                  <a:tcPr/>
                </a:tc>
                <a:tc>
                  <a:txBody>
                    <a:bodyPr/>
                    <a:lstStyle/>
                    <a:p>
                      <a:r>
                        <a:rPr lang="en-US" dirty="0"/>
                        <a:t>Emails/Patient Portal Messages</a:t>
                      </a:r>
                    </a:p>
                  </a:txBody>
                  <a:tcPr/>
                </a:tc>
                <a:extLst>
                  <a:ext uri="{0D108BD9-81ED-4DB2-BD59-A6C34878D82A}">
                    <a16:rowId xmlns:a16="http://schemas.microsoft.com/office/drawing/2014/main" val="2040078400"/>
                  </a:ext>
                </a:extLst>
              </a:tr>
              <a:tr h="519745">
                <a:tc>
                  <a:txBody>
                    <a:bodyPr/>
                    <a:lstStyle/>
                    <a:p>
                      <a:r>
                        <a:rPr lang="en-US" dirty="0"/>
                        <a:t>Phone Calls</a:t>
                      </a:r>
                    </a:p>
                  </a:txBody>
                  <a:tcPr/>
                </a:tc>
                <a:tc>
                  <a:txBody>
                    <a:bodyPr/>
                    <a:lstStyle/>
                    <a:p>
                      <a:r>
                        <a:rPr lang="en-US" dirty="0"/>
                        <a:t>Voicemail Messages</a:t>
                      </a:r>
                    </a:p>
                  </a:txBody>
                  <a:tcPr/>
                </a:tc>
                <a:extLst>
                  <a:ext uri="{0D108BD9-81ED-4DB2-BD59-A6C34878D82A}">
                    <a16:rowId xmlns:a16="http://schemas.microsoft.com/office/drawing/2014/main" val="1113236346"/>
                  </a:ext>
                </a:extLst>
              </a:tr>
              <a:tr h="519745">
                <a:tc>
                  <a:txBody>
                    <a:bodyPr/>
                    <a:lstStyle/>
                    <a:p>
                      <a:r>
                        <a:rPr lang="en-US" dirty="0"/>
                        <a:t>Instant Messaging</a:t>
                      </a:r>
                    </a:p>
                  </a:txBody>
                  <a:tcPr/>
                </a:tc>
                <a:tc>
                  <a:txBody>
                    <a:bodyPr/>
                    <a:lstStyle/>
                    <a:p>
                      <a:r>
                        <a:rPr lang="en-US" dirty="0"/>
                        <a:t>Text Messages</a:t>
                      </a:r>
                    </a:p>
                  </a:txBody>
                  <a:tcPr/>
                </a:tc>
                <a:extLst>
                  <a:ext uri="{0D108BD9-81ED-4DB2-BD59-A6C34878D82A}">
                    <a16:rowId xmlns:a16="http://schemas.microsoft.com/office/drawing/2014/main" val="332156689"/>
                  </a:ext>
                </a:extLst>
              </a:tr>
            </a:tbl>
          </a:graphicData>
        </a:graphic>
      </p:graphicFrame>
    </p:spTree>
    <p:extLst>
      <p:ext uri="{BB962C8B-B14F-4D97-AF65-F5344CB8AC3E}">
        <p14:creationId xmlns:p14="http://schemas.microsoft.com/office/powerpoint/2010/main" val="1459563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79513" y="45879"/>
            <a:ext cx="8915400" cy="828105"/>
          </a:xfrm>
        </p:spPr>
        <p:txBody>
          <a:bodyPr>
            <a:normAutofit/>
          </a:bodyPr>
          <a:lstStyle/>
          <a:p>
            <a:r>
              <a:rPr lang="en-US" dirty="0"/>
              <a:t>Telehealth Best Practices, Part #1</a:t>
            </a:r>
            <a:br>
              <a:rPr lang="en-US" dirty="0"/>
            </a:br>
            <a:r>
              <a:rPr lang="en-US" dirty="0"/>
              <a:t> </a:t>
            </a:r>
          </a:p>
        </p:txBody>
      </p:sp>
      <p:sp>
        <p:nvSpPr>
          <p:cNvPr id="3" name="Content Placeholder 2">
            <a:extLst>
              <a:ext uri="{FF2B5EF4-FFF2-40B4-BE49-F238E27FC236}">
                <a16:creationId xmlns:a16="http://schemas.microsoft.com/office/drawing/2014/main" id="{E0C21FA4-3FB3-7740-90F0-382F0E626581}"/>
              </a:ext>
            </a:extLst>
          </p:cNvPr>
          <p:cNvSpPr>
            <a:spLocks noGrp="1"/>
          </p:cNvSpPr>
          <p:nvPr>
            <p:ph idx="1"/>
          </p:nvPr>
        </p:nvSpPr>
        <p:spPr>
          <a:xfrm>
            <a:off x="0" y="699247"/>
            <a:ext cx="9143999" cy="5747749"/>
          </a:xfrm>
        </p:spPr>
        <p:txBody>
          <a:bodyPr>
            <a:normAutofit fontScale="92500" lnSpcReduction="10000"/>
          </a:bodyPr>
          <a:lstStyle/>
          <a:p>
            <a:pPr algn="ctr"/>
            <a:r>
              <a:rPr lang="en-US" sz="2000" b="1" dirty="0"/>
              <a:t>Checklist for Maximizing Telehealth Efficacy</a:t>
            </a:r>
          </a:p>
          <a:p>
            <a:r>
              <a:rPr lang="en-US" sz="2000" i="1" dirty="0"/>
              <a:t>Prior to starting session…</a:t>
            </a:r>
          </a:p>
          <a:p>
            <a:pPr marL="342900" indent="-342900">
              <a:buFont typeface="Wingdings" pitchFamily="2" charset="2"/>
              <a:buChar char="q"/>
            </a:pPr>
            <a:r>
              <a:rPr lang="en-US" sz="2000" dirty="0"/>
              <a:t>Set up at a location with good, consistent internet service</a:t>
            </a:r>
          </a:p>
          <a:p>
            <a:pPr marL="342900" indent="-342900">
              <a:buFont typeface="Wingdings" pitchFamily="2" charset="2"/>
              <a:buChar char="q"/>
            </a:pPr>
            <a:r>
              <a:rPr lang="en-US" sz="2000" dirty="0"/>
              <a:t>Ensure security measures are compliant with your health center’s protocols</a:t>
            </a:r>
          </a:p>
          <a:p>
            <a:pPr marL="342900" indent="-342900">
              <a:buFont typeface="Wingdings" pitchFamily="2" charset="2"/>
              <a:buChar char="q"/>
            </a:pPr>
            <a:r>
              <a:rPr lang="en-US" sz="2000" dirty="0"/>
              <a:t>Arrive early to test connectivity and review client record</a:t>
            </a:r>
          </a:p>
          <a:p>
            <a:pPr marL="342900" indent="-342900">
              <a:buFont typeface="Wingdings" pitchFamily="2" charset="2"/>
              <a:buChar char="q"/>
            </a:pPr>
            <a:r>
              <a:rPr lang="en-US" sz="2000" dirty="0"/>
              <a:t>Dress completely!</a:t>
            </a:r>
          </a:p>
          <a:p>
            <a:pPr marL="342900" indent="-342900">
              <a:buFont typeface="Wingdings" pitchFamily="2" charset="2"/>
              <a:buChar char="q"/>
            </a:pPr>
            <a:r>
              <a:rPr lang="en-US" sz="2000" dirty="0"/>
              <a:t>Be mindful of your presentation. Bright colors, loud patterns, and excessive jewelry can be distracting on screen.</a:t>
            </a:r>
          </a:p>
          <a:p>
            <a:pPr marL="342900" indent="-342900">
              <a:buFont typeface="Wingdings" pitchFamily="2" charset="2"/>
              <a:buChar char="q"/>
            </a:pPr>
            <a:r>
              <a:rPr lang="en-US" sz="2000" dirty="0"/>
              <a:t>Place speakers away from the microphone to avoid auditory feedback</a:t>
            </a:r>
          </a:p>
          <a:p>
            <a:pPr marL="342900" indent="-342900">
              <a:buFont typeface="Wingdings" pitchFamily="2" charset="2"/>
              <a:buChar char="q"/>
            </a:pPr>
            <a:r>
              <a:rPr lang="en-US" sz="2000" dirty="0"/>
              <a:t>Test speaker volume</a:t>
            </a:r>
          </a:p>
          <a:p>
            <a:pPr marL="342900" indent="-342900">
              <a:buFont typeface="Wingdings" pitchFamily="2" charset="2"/>
              <a:buChar char="q"/>
            </a:pPr>
            <a:r>
              <a:rPr lang="en-US" sz="2000" dirty="0"/>
              <a:t>Place sign on room’s door to avoid interruptions during session</a:t>
            </a:r>
          </a:p>
          <a:p>
            <a:pPr marL="342900" indent="-342900">
              <a:buFont typeface="Wingdings" pitchFamily="2" charset="2"/>
              <a:buChar char="q"/>
            </a:pPr>
            <a:r>
              <a:rPr lang="en-US" sz="2000" dirty="0"/>
              <a:t>Be mindful of what is in the room where you are. Remove personal or intimate objects and keep background visuals minimal.</a:t>
            </a:r>
          </a:p>
          <a:p>
            <a:pPr marL="342900" indent="-342900">
              <a:buFont typeface="Wingdings" pitchFamily="2" charset="2"/>
              <a:buChar char="q"/>
            </a:pPr>
            <a:r>
              <a:rPr lang="en-US" sz="2000" dirty="0"/>
              <a:t>Make sure you are comfortable! If you need pillows or blankets to sit comfortably for the duration, make sure they are easily accessible.</a:t>
            </a:r>
          </a:p>
          <a:p>
            <a:pPr marL="342900" indent="-342900">
              <a:buFont typeface="Wingdings" pitchFamily="2" charset="2"/>
              <a:buChar char="q"/>
            </a:pPr>
            <a:r>
              <a:rPr lang="en-US" sz="2000" dirty="0"/>
              <a:t>Engage in a personal practice that maximizes your ability to be present, focused, and engaged throughout session.</a:t>
            </a:r>
          </a:p>
          <a:p>
            <a:pPr marL="342900" indent="-342900">
              <a:buFont typeface="Wingdings" pitchFamily="2" charset="2"/>
              <a:buChar char="q"/>
            </a:pPr>
            <a:endParaRPr lang="en-US" sz="2000" dirty="0"/>
          </a:p>
          <a:p>
            <a:pPr marL="342900" indent="-342900">
              <a:buFont typeface="Wingdings" pitchFamily="2" charset="2"/>
              <a:buChar char="q"/>
            </a:pPr>
            <a:endParaRPr lang="en-US" sz="2000" dirty="0"/>
          </a:p>
          <a:p>
            <a:pPr marL="342900" indent="-342900">
              <a:buFont typeface="Wingdings" pitchFamily="2" charset="2"/>
              <a:buChar char="q"/>
            </a:pPr>
            <a:endParaRPr lang="en-US" sz="2000" i="1" dirty="0"/>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7</a:t>
            </a:fld>
            <a:endParaRPr lang="en-US"/>
          </a:p>
        </p:txBody>
      </p:sp>
    </p:spTree>
    <p:extLst>
      <p:ext uri="{BB962C8B-B14F-4D97-AF65-F5344CB8AC3E}">
        <p14:creationId xmlns:p14="http://schemas.microsoft.com/office/powerpoint/2010/main" val="4169550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79513" y="45879"/>
            <a:ext cx="8915400" cy="828105"/>
          </a:xfrm>
        </p:spPr>
        <p:txBody>
          <a:bodyPr>
            <a:normAutofit/>
          </a:bodyPr>
          <a:lstStyle/>
          <a:p>
            <a:r>
              <a:rPr lang="en-US" dirty="0"/>
              <a:t>Telehealth Best Practices, Part #1</a:t>
            </a:r>
            <a:br>
              <a:rPr lang="en-US" dirty="0"/>
            </a:br>
            <a:r>
              <a:rPr lang="en-US" dirty="0"/>
              <a:t> </a:t>
            </a:r>
          </a:p>
        </p:txBody>
      </p:sp>
      <p:sp>
        <p:nvSpPr>
          <p:cNvPr id="3" name="Content Placeholder 2">
            <a:extLst>
              <a:ext uri="{FF2B5EF4-FFF2-40B4-BE49-F238E27FC236}">
                <a16:creationId xmlns:a16="http://schemas.microsoft.com/office/drawing/2014/main" id="{E0C21FA4-3FB3-7740-90F0-382F0E626581}"/>
              </a:ext>
            </a:extLst>
          </p:cNvPr>
          <p:cNvSpPr>
            <a:spLocks noGrp="1"/>
          </p:cNvSpPr>
          <p:nvPr>
            <p:ph idx="1"/>
          </p:nvPr>
        </p:nvSpPr>
        <p:spPr>
          <a:xfrm>
            <a:off x="0" y="878905"/>
            <a:ext cx="9143999" cy="5091589"/>
          </a:xfrm>
        </p:spPr>
        <p:txBody>
          <a:bodyPr>
            <a:normAutofit lnSpcReduction="10000"/>
          </a:bodyPr>
          <a:lstStyle/>
          <a:p>
            <a:pPr algn="ctr"/>
            <a:r>
              <a:rPr lang="en-US" sz="2400" b="1" dirty="0"/>
              <a:t>Checklist for Maximizing Telehealth Efficacy</a:t>
            </a:r>
          </a:p>
          <a:p>
            <a:r>
              <a:rPr lang="en-US" sz="2000" i="1" dirty="0"/>
              <a:t>At the beginning of session…</a:t>
            </a:r>
          </a:p>
          <a:p>
            <a:pPr marL="342900" indent="-342900">
              <a:buFont typeface="Wingdings" pitchFamily="2" charset="2"/>
              <a:buChar char="q"/>
            </a:pPr>
            <a:r>
              <a:rPr lang="en-US" sz="2000" dirty="0"/>
              <a:t>Orient client to the process and practice of telehealth</a:t>
            </a:r>
          </a:p>
          <a:p>
            <a:pPr marL="342900" indent="-342900">
              <a:buFont typeface="Wingdings" pitchFamily="2" charset="2"/>
              <a:buChar char="q"/>
            </a:pPr>
            <a:r>
              <a:rPr lang="en-US" sz="2000" dirty="0"/>
              <a:t>Review security and privacy protocols when using online platforms</a:t>
            </a:r>
          </a:p>
          <a:p>
            <a:pPr marL="342900" indent="-342900">
              <a:buFont typeface="Wingdings" pitchFamily="2" charset="2"/>
              <a:buChar char="q"/>
            </a:pPr>
            <a:r>
              <a:rPr lang="en-US" sz="2000" dirty="0"/>
              <a:t>Review or establish emergency and between-session procedures</a:t>
            </a:r>
          </a:p>
          <a:p>
            <a:pPr marL="342900" indent="-342900">
              <a:buFont typeface="Wingdings" pitchFamily="2" charset="2"/>
              <a:buChar char="q"/>
            </a:pPr>
            <a:r>
              <a:rPr lang="en-US" sz="2000" dirty="0"/>
              <a:t>Co-construct ground rules and expectations that will best serve this form of communication</a:t>
            </a:r>
          </a:p>
          <a:p>
            <a:pPr marL="342900" indent="-342900">
              <a:buFont typeface="Wingdings" pitchFamily="2" charset="2"/>
              <a:buChar char="q"/>
            </a:pPr>
            <a:r>
              <a:rPr lang="en-US" sz="2000" dirty="0"/>
              <a:t>Adjust the screens for appropriate eye contact and sound</a:t>
            </a:r>
          </a:p>
          <a:p>
            <a:pPr marL="342900" indent="-342900">
              <a:buFont typeface="Wingdings" pitchFamily="2" charset="2"/>
              <a:buChar char="q"/>
            </a:pPr>
            <a:r>
              <a:rPr lang="en-US" sz="2000" dirty="0"/>
              <a:t>Discuss protocol and options in the event that service disconnects</a:t>
            </a:r>
          </a:p>
          <a:p>
            <a:pPr marL="342900" indent="-342900">
              <a:buFont typeface="Wingdings" pitchFamily="2" charset="2"/>
              <a:buChar char="q"/>
            </a:pPr>
            <a:r>
              <a:rPr lang="en-US" sz="2000" dirty="0"/>
              <a:t>Ask the following questions:</a:t>
            </a:r>
          </a:p>
          <a:p>
            <a:pPr marL="800100" lvl="1" indent="-342900">
              <a:buFont typeface="Wingdings" pitchFamily="2" charset="2"/>
              <a:buChar char="q"/>
            </a:pPr>
            <a:r>
              <a:rPr lang="en-US" sz="1600" dirty="0"/>
              <a:t>Where are you at this moment?</a:t>
            </a:r>
          </a:p>
          <a:p>
            <a:pPr marL="800100" lvl="1" indent="-342900">
              <a:buFont typeface="Wingdings" pitchFamily="2" charset="2"/>
              <a:buChar char="q"/>
            </a:pPr>
            <a:r>
              <a:rPr lang="en-US" sz="1600" dirty="0"/>
              <a:t>Is there anyone in the room with you?</a:t>
            </a:r>
          </a:p>
          <a:p>
            <a:pPr marL="800100" lvl="1" indent="-342900">
              <a:buFont typeface="Wingdings" pitchFamily="2" charset="2"/>
              <a:buChar char="q"/>
            </a:pPr>
            <a:r>
              <a:rPr lang="en-US" sz="1600" dirty="0"/>
              <a:t>Can anyone hear our conversation?</a:t>
            </a:r>
          </a:p>
          <a:p>
            <a:pPr marL="800100" lvl="1" indent="-342900">
              <a:buFont typeface="Wingdings" pitchFamily="2" charset="2"/>
              <a:buChar char="q"/>
            </a:pPr>
            <a:r>
              <a:rPr lang="en-US" sz="1600" dirty="0"/>
              <a:t>Is there any background noise that may pose a problem?</a:t>
            </a:r>
          </a:p>
          <a:p>
            <a:pPr marL="800100" lvl="1" indent="-342900">
              <a:buFont typeface="Wingdings" pitchFamily="2" charset="2"/>
              <a:buChar char="q"/>
            </a:pPr>
            <a:r>
              <a:rPr lang="en-US" sz="1600" dirty="0"/>
              <a:t>Do you feel safe talking openly where you are?</a:t>
            </a:r>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8</a:t>
            </a:fld>
            <a:endParaRPr lang="en-US"/>
          </a:p>
        </p:txBody>
      </p:sp>
    </p:spTree>
    <p:extLst>
      <p:ext uri="{BB962C8B-B14F-4D97-AF65-F5344CB8AC3E}">
        <p14:creationId xmlns:p14="http://schemas.microsoft.com/office/powerpoint/2010/main" val="863872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79513" y="45879"/>
            <a:ext cx="8915400" cy="828105"/>
          </a:xfrm>
        </p:spPr>
        <p:txBody>
          <a:bodyPr>
            <a:normAutofit/>
          </a:bodyPr>
          <a:lstStyle/>
          <a:p>
            <a:r>
              <a:rPr lang="en-US" dirty="0"/>
              <a:t>Telehealth Best Practices, Part #1</a:t>
            </a:r>
            <a:br>
              <a:rPr lang="en-US" dirty="0"/>
            </a:br>
            <a:r>
              <a:rPr lang="en-US" dirty="0"/>
              <a:t> </a:t>
            </a:r>
          </a:p>
        </p:txBody>
      </p:sp>
      <p:sp>
        <p:nvSpPr>
          <p:cNvPr id="3" name="Content Placeholder 2">
            <a:extLst>
              <a:ext uri="{FF2B5EF4-FFF2-40B4-BE49-F238E27FC236}">
                <a16:creationId xmlns:a16="http://schemas.microsoft.com/office/drawing/2014/main" id="{E0C21FA4-3FB3-7740-90F0-382F0E626581}"/>
              </a:ext>
            </a:extLst>
          </p:cNvPr>
          <p:cNvSpPr>
            <a:spLocks noGrp="1"/>
          </p:cNvSpPr>
          <p:nvPr>
            <p:ph idx="1"/>
          </p:nvPr>
        </p:nvSpPr>
        <p:spPr>
          <a:xfrm>
            <a:off x="0" y="878905"/>
            <a:ext cx="9143999" cy="5091589"/>
          </a:xfrm>
        </p:spPr>
        <p:txBody>
          <a:bodyPr>
            <a:normAutofit/>
          </a:bodyPr>
          <a:lstStyle/>
          <a:p>
            <a:pPr algn="ctr"/>
            <a:r>
              <a:rPr lang="en-US" sz="2400" b="1" dirty="0"/>
              <a:t>Texting Best Practices</a:t>
            </a:r>
          </a:p>
          <a:p>
            <a:pPr marL="342900" indent="-342900">
              <a:buFont typeface="Wingdings" pitchFamily="2" charset="2"/>
              <a:buChar char="v"/>
            </a:pPr>
            <a:r>
              <a:rPr lang="en-US" sz="2400" dirty="0"/>
              <a:t>Setting boundaries with text messages is critical, given how casually people are accustomed to using texting. </a:t>
            </a:r>
          </a:p>
          <a:p>
            <a:pPr marL="342900" indent="-342900">
              <a:buFont typeface="Wingdings" pitchFamily="2" charset="2"/>
              <a:buChar char="v"/>
            </a:pPr>
            <a:r>
              <a:rPr lang="en-US" sz="2400" dirty="0"/>
              <a:t>Be clear on how often you will respond to texts.</a:t>
            </a:r>
          </a:p>
          <a:p>
            <a:pPr marL="342900" indent="-342900">
              <a:buFont typeface="Wingdings" pitchFamily="2" charset="2"/>
              <a:buChar char="v"/>
            </a:pPr>
            <a:r>
              <a:rPr lang="en-US" sz="2400" dirty="0"/>
              <a:t>Be clear on content that is appropriate and inappropriate for text medium.</a:t>
            </a:r>
          </a:p>
          <a:p>
            <a:pPr marL="342900" indent="-342900">
              <a:buFont typeface="Wingdings" pitchFamily="2" charset="2"/>
              <a:buChar char="v"/>
            </a:pPr>
            <a:r>
              <a:rPr lang="en-US" sz="2400" dirty="0"/>
              <a:t>Keep your language straightforward. Avoid using emojis, memes, or other forms of social media content.</a:t>
            </a:r>
          </a:p>
          <a:p>
            <a:pPr marL="342900" indent="-342900">
              <a:buFont typeface="Wingdings" pitchFamily="2" charset="2"/>
              <a:buChar char="v"/>
            </a:pPr>
            <a:r>
              <a:rPr lang="en-US" sz="2400" dirty="0"/>
              <a:t>Do not include PHI</a:t>
            </a:r>
          </a:p>
          <a:p>
            <a:pPr marL="342900" indent="-342900">
              <a:buFont typeface="Wingdings" pitchFamily="2" charset="2"/>
              <a:buChar char="v"/>
            </a:pPr>
            <a:r>
              <a:rPr lang="en-US" sz="2400" dirty="0"/>
              <a:t>What else?</a:t>
            </a:r>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9</a:t>
            </a:fld>
            <a:endParaRPr lang="en-US"/>
          </a:p>
        </p:txBody>
      </p:sp>
    </p:spTree>
    <p:extLst>
      <p:ext uri="{BB962C8B-B14F-4D97-AF65-F5344CB8AC3E}">
        <p14:creationId xmlns:p14="http://schemas.microsoft.com/office/powerpoint/2010/main" val="2637845247"/>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0000"/>
      </a:dk2>
      <a:lt2>
        <a:srgbClr val="F8F8F8"/>
      </a:lt2>
      <a:accent1>
        <a:srgbClr val="36B727"/>
      </a:accent1>
      <a:accent2>
        <a:srgbClr val="532893"/>
      </a:accent2>
      <a:accent3>
        <a:srgbClr val="3A6C9F"/>
      </a:accent3>
      <a:accent4>
        <a:srgbClr val="808080"/>
      </a:accent4>
      <a:accent5>
        <a:srgbClr val="5F5F5F"/>
      </a:accent5>
      <a:accent6>
        <a:srgbClr val="000000"/>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up-template-v3  -  Read-Only" id="{61E7E2F5-9AB0-5846-9EB4-448F47BB0C0C}" vid="{55E9DA7B-2B86-6445-B2CD-57EF2A377048}"/>
    </a:ext>
  </a:extLst>
</a:theme>
</file>

<file path=ppt/theme/theme2.xml><?xml version="1.0" encoding="utf-8"?>
<a:theme xmlns:a="http://schemas.openxmlformats.org/drawingml/2006/main" name="Custom CHC Logo">
  <a:themeElements>
    <a:clrScheme name="Custom 2">
      <a:dk1>
        <a:srgbClr val="000000"/>
      </a:dk1>
      <a:lt1>
        <a:srgbClr val="FFFFFF"/>
      </a:lt1>
      <a:dk2>
        <a:srgbClr val="000000"/>
      </a:dk2>
      <a:lt2>
        <a:srgbClr val="F8F8F8"/>
      </a:lt2>
      <a:accent1>
        <a:srgbClr val="36B727"/>
      </a:accent1>
      <a:accent2>
        <a:srgbClr val="532893"/>
      </a:accent2>
      <a:accent3>
        <a:srgbClr val="3A6C9F"/>
      </a:accent3>
      <a:accent4>
        <a:srgbClr val="808080"/>
      </a:accent4>
      <a:accent5>
        <a:srgbClr val="5F5F5F"/>
      </a:accent5>
      <a:accent6>
        <a:srgbClr val="000000"/>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up-template-v3  -  Read-Only" id="{61E7E2F5-9AB0-5846-9EB4-448F47BB0C0C}" vid="{646F321A-9231-FA49-BEF2-A279C7023C3D}"/>
    </a:ext>
  </a:extLst>
</a:theme>
</file>

<file path=ppt/theme/theme3.xml><?xml version="1.0" encoding="utf-8"?>
<a:theme xmlns:a="http://schemas.openxmlformats.org/drawingml/2006/main" name="Section Headers and End Slides">
  <a:themeElements>
    <a:clrScheme name="Custom 2">
      <a:dk1>
        <a:srgbClr val="000000"/>
      </a:dk1>
      <a:lt1>
        <a:srgbClr val="FFFFFF"/>
      </a:lt1>
      <a:dk2>
        <a:srgbClr val="000000"/>
      </a:dk2>
      <a:lt2>
        <a:srgbClr val="F8F8F8"/>
      </a:lt2>
      <a:accent1>
        <a:srgbClr val="36B727"/>
      </a:accent1>
      <a:accent2>
        <a:srgbClr val="532893"/>
      </a:accent2>
      <a:accent3>
        <a:srgbClr val="3A6C9F"/>
      </a:accent3>
      <a:accent4>
        <a:srgbClr val="808080"/>
      </a:accent4>
      <a:accent5>
        <a:srgbClr val="5F5F5F"/>
      </a:accent5>
      <a:accent6>
        <a:srgbClr val="000000"/>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up-template-v3  -  Read-Only" id="{61E7E2F5-9AB0-5846-9EB4-448F47BB0C0C}" vid="{2D284F20-7693-BF4E-BD98-729FFAB4E10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DDB80B2FD2034BBCF8A2C86D4B2DBA" ma:contentTypeVersion="25" ma:contentTypeDescription="Create a new document." ma:contentTypeScope="" ma:versionID="51ef45a29d4e9b1a2023c024027ac2fd">
  <xsd:schema xmlns:xsd="http://www.w3.org/2001/XMLSchema" xmlns:xs="http://www.w3.org/2001/XMLSchema" xmlns:p="http://schemas.microsoft.com/office/2006/metadata/properties" xmlns:ns2="6d7928bf-a193-4a81-b101-c18a1b5af782" xmlns:ns3="e937a3b4-ced8-470d-8e43-93041006c3f9" targetNamespace="http://schemas.microsoft.com/office/2006/metadata/properties" ma:root="true" ma:fieldsID="ced161fbad5ef43bb171d675d00c8f57" ns2:_="" ns3:_="">
    <xsd:import namespace="6d7928bf-a193-4a81-b101-c18a1b5af782"/>
    <xsd:import namespace="e937a3b4-ced8-470d-8e43-93041006c3f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7928bf-a193-4a81-b101-c18a1b5af7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fddfc6a-7a00-4d61-babe-e7a88612b426"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hidden="true" ma:internalName="MediaServiceOCR" ma:readOnly="true">
      <xsd:simpleType>
        <xsd:restriction base="dms:Note"/>
      </xsd:simpleType>
    </xsd:element>
    <xsd:element name="MediaServiceLocation" ma:index="22" nillable="true" ma:displayName="Location" ma:hidden="true"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37a3b4-ced8-470d-8e43-93041006c3f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a87e2f7-58d9-430b-a36c-9283b0ef4bda}" ma:internalName="TaxCatchAll" ma:readOnly="false" ma:showField="CatchAllData" ma:web="e937a3b4-ced8-470d-8e43-93041006c3f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6d7928bf-a193-4a81-b101-c18a1b5af782" xsi:nil="true"/>
    <SharedWithUsers xmlns="e937a3b4-ced8-470d-8e43-93041006c3f9">
      <UserInfo>
        <DisplayName/>
        <AccountId xsi:nil="true"/>
        <AccountType/>
      </UserInfo>
    </SharedWithUsers>
    <lcf76f155ced4ddcb4097134ff3c332f xmlns="6d7928bf-a193-4a81-b101-c18a1b5af782">
      <Terms xmlns="http://schemas.microsoft.com/office/infopath/2007/PartnerControls"/>
    </lcf76f155ced4ddcb4097134ff3c332f>
    <TaxCatchAll xmlns="e937a3b4-ced8-470d-8e43-93041006c3f9" xsi:nil="true"/>
  </documentManagement>
</p:properties>
</file>

<file path=customXml/itemProps1.xml><?xml version="1.0" encoding="utf-8"?>
<ds:datastoreItem xmlns:ds="http://schemas.openxmlformats.org/officeDocument/2006/customXml" ds:itemID="{1C3F668B-0858-45A8-BB66-CEE89EE6ABC2}"/>
</file>

<file path=customXml/itemProps2.xml><?xml version="1.0" encoding="utf-8"?>
<ds:datastoreItem xmlns:ds="http://schemas.openxmlformats.org/officeDocument/2006/customXml" ds:itemID="{EBDA78DA-7102-4300-A387-2C3BDD0C8C59}"/>
</file>

<file path=customXml/itemProps3.xml><?xml version="1.0" encoding="utf-8"?>
<ds:datastoreItem xmlns:ds="http://schemas.openxmlformats.org/officeDocument/2006/customXml" ds:itemID="{EAFC1E38-FDB9-4877-B800-E7199D4F5ACA}"/>
</file>

<file path=docProps/app.xml><?xml version="1.0" encoding="utf-8"?>
<Properties xmlns="http://schemas.openxmlformats.org/officeDocument/2006/extended-properties" xmlns:vt="http://schemas.openxmlformats.org/officeDocument/2006/docPropsVTypes">
  <Template>Office Theme</Template>
  <TotalTime>3362</TotalTime>
  <Words>1596</Words>
  <Application>Microsoft Macintosh PowerPoint</Application>
  <PresentationFormat>Letter Paper (8.5x11 in)</PresentationFormat>
  <Paragraphs>192</Paragraphs>
  <Slides>16</Slides>
  <Notes>14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Arial Black</vt:lpstr>
      <vt:lpstr>Calibri</vt:lpstr>
      <vt:lpstr>Wingdings</vt:lpstr>
      <vt:lpstr>Office Theme</vt:lpstr>
      <vt:lpstr>Custom CHC Logo</vt:lpstr>
      <vt:lpstr>Section Headers and End Slides</vt:lpstr>
      <vt:lpstr>PowerPoint Presentation</vt:lpstr>
      <vt:lpstr>Agenda</vt:lpstr>
      <vt:lpstr>Discussion: Changes in Workflow, Care Delivery,  &amp; Other Adjustments at Work  </vt:lpstr>
      <vt:lpstr>Telehealth Best Practices, Part #1  </vt:lpstr>
      <vt:lpstr>Telehealth Best Practices, Part #1  </vt:lpstr>
      <vt:lpstr>Telehealth Best Practices, Part #1  </vt:lpstr>
      <vt:lpstr>Telehealth Best Practices, Part #1  </vt:lpstr>
      <vt:lpstr>Telehealth Best Practices, Part #1  </vt:lpstr>
      <vt:lpstr>Telehealth Best Practices, Part #1  </vt:lpstr>
      <vt:lpstr>Psychoeducation: Managing Screen Time during Quarantine</vt:lpstr>
      <vt:lpstr>Psychoeducation: Managing Screen Time during Quarantine</vt:lpstr>
      <vt:lpstr>Psychoeducation: Managing Screen Time during Quarantine</vt:lpstr>
      <vt:lpstr>Psychoeducation: Managing Screen Time during Quarantine</vt:lpstr>
      <vt:lpstr>Questions, Comments, Resources to Share, &amp; Next Steps</vt:lpstr>
      <vt:lpstr>Questions, Comments, Resources to Share, &amp; Next Steps</vt:lpstr>
      <vt:lpstr>TEAM UP Clinical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Anita Morris</dc:creator>
  <cp:lastModifiedBy>sonia erlich</cp:lastModifiedBy>
  <cp:revision>160</cp:revision>
  <cp:lastPrinted>2019-08-15T02:07:47Z</cp:lastPrinted>
  <dcterms:created xsi:type="dcterms:W3CDTF">2019-06-12T12:29:21Z</dcterms:created>
  <dcterms:modified xsi:type="dcterms:W3CDTF">2020-04-09T21:20:22Z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0x010100EDDDB80B2FD2034BBCF8A2C86D4B2DBA</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