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 id="2147483685" r:id="rId3"/>
    <p:sldMasterId id="2147483690" r:id="rId4"/>
    <p:sldMasterId id="2147483695" r:id="rId5"/>
  </p:sldMasterIdLst>
  <p:notesMasterIdLst>
    <p:notesMasterId r:id="rId25"/>
  </p:notesMasterIdLst>
  <p:sldIdLst>
    <p:sldId id="277" r:id="rId6"/>
    <p:sldId id="293" r:id="rId7"/>
    <p:sldId id="280" r:id="rId8"/>
    <p:sldId id="295" r:id="rId9"/>
    <p:sldId id="297" r:id="rId10"/>
    <p:sldId id="298" r:id="rId11"/>
    <p:sldId id="299" r:id="rId12"/>
    <p:sldId id="300" r:id="rId13"/>
    <p:sldId id="301" r:id="rId14"/>
    <p:sldId id="305" r:id="rId15"/>
    <p:sldId id="306" r:id="rId16"/>
    <p:sldId id="302" r:id="rId17"/>
    <p:sldId id="307" r:id="rId18"/>
    <p:sldId id="308" r:id="rId19"/>
    <p:sldId id="303" r:id="rId20"/>
    <p:sldId id="309" r:id="rId21"/>
    <p:sldId id="304" r:id="rId22"/>
    <p:sldId id="291" r:id="rId23"/>
    <p:sldId id="31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Rosenberg" initials="JR" lastIdx="2" clrIdx="0">
    <p:extLst>
      <p:ext uri="{19B8F6BF-5375-455C-9EA6-DF929625EA0E}">
        <p15:presenceInfo xmlns:p15="http://schemas.microsoft.com/office/powerpoint/2012/main" userId="S-1-5-21-1013449540-720069183-311576647-204933" providerId="AD"/>
      </p:ext>
    </p:extLst>
  </p:cmAuthor>
  <p:cmAuthor id="2" name="sonia erlich" initials="se" lastIdx="9" clrIdx="1">
    <p:extLst>
      <p:ext uri="{19B8F6BF-5375-455C-9EA6-DF929625EA0E}">
        <p15:presenceInfo xmlns:p15="http://schemas.microsoft.com/office/powerpoint/2012/main" userId="bdf6bfc7175618be" providerId="Windows Live"/>
      </p:ext>
    </p:extLst>
  </p:cmAuthor>
  <p:cmAuthor id="3" name="Charlotte Vieira" initials="CV" lastIdx="12" clrIdx="2">
    <p:extLst>
      <p:ext uri="{19B8F6BF-5375-455C-9EA6-DF929625EA0E}">
        <p15:presenceInfo xmlns:p15="http://schemas.microsoft.com/office/powerpoint/2012/main" userId="S-1-5-21-1013449540-720069183-311576647-233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DB53"/>
    <a:srgbClr val="39C82A"/>
    <a:srgbClr val="35BB27"/>
    <a:srgbClr val="2D9B21"/>
    <a:srgbClr val="217618"/>
    <a:srgbClr val="175311"/>
    <a:srgbClr val="28891D"/>
    <a:srgbClr val="52D844"/>
    <a:srgbClr val="46D537"/>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71" autoAdjust="0"/>
    <p:restoredTop sz="73333" autoAdjust="0"/>
  </p:normalViewPr>
  <p:slideViewPr>
    <p:cSldViewPr snapToGrid="0">
      <p:cViewPr varScale="1">
        <p:scale>
          <a:sx n="92" d="100"/>
          <a:sy n="92" d="100"/>
        </p:scale>
        <p:origin x="21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06214-162D-4F4C-99B4-195486DDB394}" type="datetimeFigureOut">
              <a:rPr lang="en-US" smtClean="0"/>
              <a:t>12/16/21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4C8AD-6A70-4FA3-9C01-D8624993666B}" type="slidenum">
              <a:rPr lang="en-US" smtClean="0"/>
              <a:t>‹#›</a:t>
            </a:fld>
            <a:endParaRPr lang="en-US"/>
          </a:p>
        </p:txBody>
      </p:sp>
    </p:spTree>
    <p:extLst>
      <p:ext uri="{BB962C8B-B14F-4D97-AF65-F5344CB8AC3E}">
        <p14:creationId xmlns:p14="http://schemas.microsoft.com/office/powerpoint/2010/main" val="46327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a:t>
            </a:fld>
            <a:endParaRPr lang="en-US"/>
          </a:p>
        </p:txBody>
      </p:sp>
    </p:spTree>
    <p:extLst>
      <p:ext uri="{BB962C8B-B14F-4D97-AF65-F5344CB8AC3E}">
        <p14:creationId xmlns:p14="http://schemas.microsoft.com/office/powerpoint/2010/main" val="3999801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10</a:t>
            </a:fld>
            <a:endParaRPr lang="en-US"/>
          </a:p>
        </p:txBody>
      </p:sp>
    </p:spTree>
    <p:extLst>
      <p:ext uri="{BB962C8B-B14F-4D97-AF65-F5344CB8AC3E}">
        <p14:creationId xmlns:p14="http://schemas.microsoft.com/office/powerpoint/2010/main" val="113840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11</a:t>
            </a:fld>
            <a:endParaRPr lang="en-US"/>
          </a:p>
        </p:txBody>
      </p:sp>
    </p:spTree>
    <p:extLst>
      <p:ext uri="{BB962C8B-B14F-4D97-AF65-F5344CB8AC3E}">
        <p14:creationId xmlns:p14="http://schemas.microsoft.com/office/powerpoint/2010/main" val="314301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12</a:t>
            </a:fld>
            <a:endParaRPr lang="en-US"/>
          </a:p>
        </p:txBody>
      </p:sp>
    </p:spTree>
    <p:extLst>
      <p:ext uri="{BB962C8B-B14F-4D97-AF65-F5344CB8AC3E}">
        <p14:creationId xmlns:p14="http://schemas.microsoft.com/office/powerpoint/2010/main" val="125389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13</a:t>
            </a:fld>
            <a:endParaRPr lang="en-US"/>
          </a:p>
        </p:txBody>
      </p:sp>
    </p:spTree>
    <p:extLst>
      <p:ext uri="{BB962C8B-B14F-4D97-AF65-F5344CB8AC3E}">
        <p14:creationId xmlns:p14="http://schemas.microsoft.com/office/powerpoint/2010/main" val="184782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14</a:t>
            </a:fld>
            <a:endParaRPr lang="en-US"/>
          </a:p>
        </p:txBody>
      </p:sp>
    </p:spTree>
    <p:extLst>
      <p:ext uri="{BB962C8B-B14F-4D97-AF65-F5344CB8AC3E}">
        <p14:creationId xmlns:p14="http://schemas.microsoft.com/office/powerpoint/2010/main" val="1377517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15</a:t>
            </a:fld>
            <a:endParaRPr lang="en-US"/>
          </a:p>
        </p:txBody>
      </p:sp>
    </p:spTree>
    <p:extLst>
      <p:ext uri="{BB962C8B-B14F-4D97-AF65-F5344CB8AC3E}">
        <p14:creationId xmlns:p14="http://schemas.microsoft.com/office/powerpoint/2010/main" val="2429256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16</a:t>
            </a:fld>
            <a:endParaRPr lang="en-US"/>
          </a:p>
        </p:txBody>
      </p:sp>
    </p:spTree>
    <p:extLst>
      <p:ext uri="{BB962C8B-B14F-4D97-AF65-F5344CB8AC3E}">
        <p14:creationId xmlns:p14="http://schemas.microsoft.com/office/powerpoint/2010/main" val="309927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17</a:t>
            </a:fld>
            <a:endParaRPr lang="en-US"/>
          </a:p>
        </p:txBody>
      </p:sp>
    </p:spTree>
    <p:extLst>
      <p:ext uri="{BB962C8B-B14F-4D97-AF65-F5344CB8AC3E}">
        <p14:creationId xmlns:p14="http://schemas.microsoft.com/office/powerpoint/2010/main" val="286376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714193-C234-9146-80F4-FE4308AB4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46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3</a:t>
            </a:fld>
            <a:endParaRPr lang="en-US"/>
          </a:p>
        </p:txBody>
      </p:sp>
    </p:spTree>
    <p:extLst>
      <p:ext uri="{BB962C8B-B14F-4D97-AF65-F5344CB8AC3E}">
        <p14:creationId xmlns:p14="http://schemas.microsoft.com/office/powerpoint/2010/main" val="238474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4</a:t>
            </a:fld>
            <a:endParaRPr lang="en-US"/>
          </a:p>
        </p:txBody>
      </p:sp>
    </p:spTree>
    <p:extLst>
      <p:ext uri="{BB962C8B-B14F-4D97-AF65-F5344CB8AC3E}">
        <p14:creationId xmlns:p14="http://schemas.microsoft.com/office/powerpoint/2010/main" val="309815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scope of work was defined early on in TEAM UP and is supported by trainings in the following evidence-based strategies: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Motivational Interviewing</a:t>
            </a:r>
          </a:p>
          <a:p>
            <a:pPr lvl="0"/>
            <a:r>
              <a:rPr lang="en-US" sz="1200" kern="1200" dirty="0">
                <a:solidFill>
                  <a:schemeClr val="tx1"/>
                </a:solidFill>
                <a:effectLst/>
                <a:latin typeface="+mn-lt"/>
                <a:ea typeface="+mn-ea"/>
                <a:cs typeface="+mn-cs"/>
              </a:rPr>
              <a:t>Problem Solving </a:t>
            </a:r>
          </a:p>
          <a:p>
            <a:pPr lvl="0"/>
            <a:r>
              <a:rPr lang="en-US" sz="1200" kern="1200" dirty="0">
                <a:solidFill>
                  <a:schemeClr val="tx1"/>
                </a:solidFill>
                <a:effectLst/>
                <a:latin typeface="+mn-lt"/>
                <a:ea typeface="+mn-ea"/>
                <a:cs typeface="+mn-cs"/>
              </a:rPr>
              <a:t>Family Engagement</a:t>
            </a:r>
          </a:p>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5</a:t>
            </a:fld>
            <a:endParaRPr lang="en-US"/>
          </a:p>
        </p:txBody>
      </p:sp>
    </p:spTree>
    <p:extLst>
      <p:ext uri="{BB962C8B-B14F-4D97-AF65-F5344CB8AC3E}">
        <p14:creationId xmlns:p14="http://schemas.microsoft.com/office/powerpoint/2010/main" val="3358593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cohort 1 began late 2015/early 2016, cohort 1 CHCs included Lowell, Dimock, and Codman</a:t>
            </a:r>
          </a:p>
          <a:p>
            <a:endParaRPr lang="en-US" dirty="0"/>
          </a:p>
          <a:p>
            <a:r>
              <a:rPr lang="en-US" dirty="0"/>
              <a:t>Brief mention of who was part of workgroup, i.e., roles and expertise represented – </a:t>
            </a:r>
            <a:r>
              <a:rPr lang="en-US" dirty="0">
                <a:solidFill>
                  <a:srgbClr val="FF0000"/>
                </a:solidFill>
              </a:rPr>
              <a:t>recommend not focusing on the workgroup per se since it only met once and then the follow up was directly at leave CHC and then in the SC meetings.  </a:t>
            </a:r>
            <a:endParaRPr lang="en-US" dirty="0"/>
          </a:p>
          <a:p>
            <a:endParaRPr lang="en-US" dirty="0"/>
          </a:p>
          <a:p>
            <a:r>
              <a:rPr lang="en-US" dirty="0"/>
              <a:t>Focus of today’s talk on the data gathering</a:t>
            </a:r>
          </a:p>
        </p:txBody>
      </p:sp>
      <p:sp>
        <p:nvSpPr>
          <p:cNvPr id="4" name="Slide Number Placeholder 3"/>
          <p:cNvSpPr>
            <a:spLocks noGrp="1"/>
          </p:cNvSpPr>
          <p:nvPr>
            <p:ph type="sldNum" sz="quarter" idx="5"/>
          </p:nvPr>
        </p:nvSpPr>
        <p:spPr/>
        <p:txBody>
          <a:bodyPr/>
          <a:lstStyle/>
          <a:p>
            <a:fld id="{FF714193-C234-9146-80F4-FE4308AB464B}" type="slidenum">
              <a:rPr lang="en-US" smtClean="0"/>
              <a:t>6</a:t>
            </a:fld>
            <a:endParaRPr lang="en-US"/>
          </a:p>
        </p:txBody>
      </p:sp>
    </p:spTree>
    <p:extLst>
      <p:ext uri="{BB962C8B-B14F-4D97-AF65-F5344CB8AC3E}">
        <p14:creationId xmlns:p14="http://schemas.microsoft.com/office/powerpoint/2010/main" val="341380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Anita and </a:t>
            </a:r>
            <a:r>
              <a:rPr lang="en-US" dirty="0" err="1"/>
              <a:t>Mahader</a:t>
            </a:r>
            <a:r>
              <a:rPr lang="en-US" dirty="0"/>
              <a:t> met with CHWs at each CHC for an in person interview</a:t>
            </a:r>
          </a:p>
          <a:p>
            <a:endParaRPr lang="en-US" dirty="0"/>
          </a:p>
          <a:p>
            <a:r>
              <a:rPr lang="en-US" dirty="0"/>
              <a:t>Five topic areas with detailed </a:t>
            </a:r>
          </a:p>
        </p:txBody>
      </p:sp>
      <p:sp>
        <p:nvSpPr>
          <p:cNvPr id="4" name="Slide Number Placeholder 3"/>
          <p:cNvSpPr>
            <a:spLocks noGrp="1"/>
          </p:cNvSpPr>
          <p:nvPr>
            <p:ph type="sldNum" sz="quarter" idx="5"/>
          </p:nvPr>
        </p:nvSpPr>
        <p:spPr/>
        <p:txBody>
          <a:bodyPr/>
          <a:lstStyle/>
          <a:p>
            <a:fld id="{FF714193-C234-9146-80F4-FE4308AB464B}" type="slidenum">
              <a:rPr lang="en-US" smtClean="0"/>
              <a:t>7</a:t>
            </a:fld>
            <a:endParaRPr lang="en-US"/>
          </a:p>
        </p:txBody>
      </p:sp>
    </p:spTree>
    <p:extLst>
      <p:ext uri="{BB962C8B-B14F-4D97-AF65-F5344CB8AC3E}">
        <p14:creationId xmlns:p14="http://schemas.microsoft.com/office/powerpoint/2010/main" val="27088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8</a:t>
            </a:fld>
            <a:endParaRPr lang="en-US"/>
          </a:p>
        </p:txBody>
      </p:sp>
    </p:spTree>
    <p:extLst>
      <p:ext uri="{BB962C8B-B14F-4D97-AF65-F5344CB8AC3E}">
        <p14:creationId xmlns:p14="http://schemas.microsoft.com/office/powerpoint/2010/main" val="275345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9</a:t>
            </a:fld>
            <a:endParaRPr lang="en-US"/>
          </a:p>
        </p:txBody>
      </p:sp>
    </p:spTree>
    <p:extLst>
      <p:ext uri="{BB962C8B-B14F-4D97-AF65-F5344CB8AC3E}">
        <p14:creationId xmlns:p14="http://schemas.microsoft.com/office/powerpoint/2010/main" val="334417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4441EF-A7D6-4BAD-BFCD-A124B0A9B253}"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393903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441EF-A7D6-4BAD-BFCD-A124B0A9B253}"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232023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441EF-A7D6-4BAD-BFCD-A124B0A9B253}"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214702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r>
              <a:rPr lang="en-US"/>
              <a:t>Click icon to add picture</a:t>
            </a:r>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0A6AABE-02C9-5540-80AA-5431230908BB}"/>
              </a:ext>
            </a:extLst>
          </p:cNvPr>
          <p:cNvPicPr>
            <a:picLocks noChangeAspect="1"/>
          </p:cNvPicPr>
          <p:nvPr userDrawn="1"/>
        </p:nvPicPr>
        <p:blipFill>
          <a:blip r:embed="rId2"/>
          <a:stretch>
            <a:fillRect/>
          </a:stretch>
        </p:blipFill>
        <p:spPr>
          <a:xfrm>
            <a:off x="7741835" y="6460711"/>
            <a:ext cx="749315" cy="320040"/>
          </a:xfrm>
          <a:prstGeom prst="rect">
            <a:avLst/>
          </a:prstGeom>
        </p:spPr>
      </p:pic>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6996"/>
            <a:ext cx="387626" cy="365125"/>
          </a:xfrm>
        </p:spPr>
        <p:txBody>
          <a:bodyPr/>
          <a:lstStyle/>
          <a:p>
            <a:fld id="{93A1D67B-7CA1-334D-A44F-A5E3B87A6587}" type="slidenum">
              <a:rPr lang="en-US" smtClean="0"/>
              <a:t>‹#›</a:t>
            </a:fld>
            <a:endParaRPr lang="en-US"/>
          </a:p>
        </p:txBody>
      </p:sp>
      <p:pic>
        <p:nvPicPr>
          <p:cNvPr id="11" name="Picture 10">
            <a:extLst>
              <a:ext uri="{FF2B5EF4-FFF2-40B4-BE49-F238E27FC236}">
                <a16:creationId xmlns:a16="http://schemas.microsoft.com/office/drawing/2014/main" id="{3BC25DFF-B743-7B4E-922F-B35CAB36AE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7665" y="815029"/>
            <a:ext cx="2854537" cy="904028"/>
          </a:xfrm>
          <a:prstGeom prst="rect">
            <a:avLst/>
          </a:prstGeom>
        </p:spPr>
      </p:pic>
    </p:spTree>
    <p:extLst>
      <p:ext uri="{BB962C8B-B14F-4D97-AF65-F5344CB8AC3E}">
        <p14:creationId xmlns:p14="http://schemas.microsoft.com/office/powerpoint/2010/main" val="189055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r>
              <a:rPr lang="en-US"/>
              <a:t>Click icon to add picture</a:t>
            </a:r>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l"/>
            <a:r>
              <a:rPr lang="en-US" sz="1600" b="1" dirty="0">
                <a:solidFill>
                  <a:schemeClr val="bg1"/>
                </a:solidFill>
                <a:latin typeface="Arial" panose="020B0604020202020204" pitchFamily="34" charset="0"/>
                <a:cs typeface="Arial" panose="020B0604020202020204" pitchFamily="34" charset="0"/>
              </a:rPr>
              <a:t> </a:t>
            </a:r>
            <a:endParaRPr lang="en-US" sz="1600" dirty="0">
              <a:solidFill>
                <a:schemeClr val="bg1"/>
              </a:solidFill>
            </a:endParaRPr>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0A6AABE-02C9-5540-80AA-5431230908BB}"/>
              </a:ext>
            </a:extLst>
          </p:cNvPr>
          <p:cNvPicPr>
            <a:picLocks noChangeAspect="1"/>
          </p:cNvPicPr>
          <p:nvPr userDrawn="1"/>
        </p:nvPicPr>
        <p:blipFill>
          <a:blip r:embed="rId2"/>
          <a:stretch>
            <a:fillRect/>
          </a:stretch>
        </p:blipFill>
        <p:spPr>
          <a:xfrm>
            <a:off x="7741835" y="6460711"/>
            <a:ext cx="749315" cy="320040"/>
          </a:xfrm>
          <a:prstGeom prst="rect">
            <a:avLst/>
          </a:prstGeom>
        </p:spPr>
      </p:pic>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6996"/>
            <a:ext cx="387626" cy="365125"/>
          </a:xfrm>
        </p:spPr>
        <p:txBody>
          <a:bodyPr/>
          <a:lstStyle/>
          <a:p>
            <a:fld id="{93A1D67B-7CA1-334D-A44F-A5E3B87A6587}"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6551" y="692901"/>
            <a:ext cx="2854537" cy="904028"/>
          </a:xfrm>
          <a:prstGeom prst="rect">
            <a:avLst/>
          </a:prstGeom>
        </p:spPr>
      </p:pic>
    </p:spTree>
    <p:extLst>
      <p:ext uri="{BB962C8B-B14F-4D97-AF65-F5344CB8AC3E}">
        <p14:creationId xmlns:p14="http://schemas.microsoft.com/office/powerpoint/2010/main" val="813351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lide 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3824391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3753236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1145714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2851" y="733777"/>
            <a:ext cx="4167506" cy="568340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13631BD9-5CAC-8F43-ABB4-5DD32AEE9F70}"/>
              </a:ext>
            </a:extLst>
          </p:cNvPr>
          <p:cNvPicPr>
            <a:picLocks noChangeAspect="1"/>
          </p:cNvPicPr>
          <p:nvPr userDrawn="1"/>
        </p:nvPicPr>
        <p:blipFill>
          <a:blip r:embed="rId2"/>
          <a:stretch>
            <a:fillRect/>
          </a:stretch>
        </p:blipFill>
        <p:spPr>
          <a:xfrm>
            <a:off x="7741835" y="6460711"/>
            <a:ext cx="749315" cy="320040"/>
          </a:xfrm>
          <a:prstGeom prst="rect">
            <a:avLst/>
          </a:prstGeom>
        </p:spPr>
      </p:pic>
      <p:sp>
        <p:nvSpPr>
          <p:cNvPr id="8" name="TextBox 7">
            <a:extLst>
              <a:ext uri="{FF2B5EF4-FFF2-40B4-BE49-F238E27FC236}">
                <a16:creationId xmlns:a16="http://schemas.microsoft.com/office/drawing/2014/main" id="{4D7E1AD4-4695-6943-B2F8-D45C1236719F}"/>
              </a:ext>
            </a:extLst>
          </p:cNvPr>
          <p:cNvSpPr txBox="1"/>
          <p:nvPr userDrawn="1"/>
        </p:nvSpPr>
        <p:spPr>
          <a:xfrm>
            <a:off x="5270841" y="239912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661A0076-97BA-2D4B-B886-3652C9707FBB}"/>
              </a:ext>
            </a:extLst>
          </p:cNvPr>
          <p:cNvCxnSpPr>
            <a:cxnSpLocks/>
          </p:cNvCxnSpPr>
          <p:nvPr userDrawn="1"/>
        </p:nvCxnSpPr>
        <p:spPr>
          <a:xfrm>
            <a:off x="4967111" y="733777"/>
            <a:ext cx="0" cy="5170312"/>
          </a:xfrm>
          <a:prstGeom prst="line">
            <a:avLst/>
          </a:prstGeom>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3"/>
          <a:stretch>
            <a:fillRect/>
          </a:stretch>
        </p:blipFill>
        <p:spPr>
          <a:xfrm>
            <a:off x="5270841" y="1149057"/>
            <a:ext cx="2853175" cy="902286"/>
          </a:xfrm>
          <a:prstGeom prst="rect">
            <a:avLst/>
          </a:prstGeom>
        </p:spPr>
      </p:pic>
    </p:spTree>
    <p:extLst>
      <p:ext uri="{BB962C8B-B14F-4D97-AF65-F5344CB8AC3E}">
        <p14:creationId xmlns:p14="http://schemas.microsoft.com/office/powerpoint/2010/main" val="536046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r>
              <a:rPr lang="en-US"/>
              <a:t>Click icon to add picture</a:t>
            </a:r>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0A6AABE-02C9-5540-80AA-5431230908BB}"/>
              </a:ext>
            </a:extLst>
          </p:cNvPr>
          <p:cNvPicPr>
            <a:picLocks noChangeAspect="1"/>
          </p:cNvPicPr>
          <p:nvPr userDrawn="1"/>
        </p:nvPicPr>
        <p:blipFill>
          <a:blip r:embed="rId2"/>
          <a:stretch>
            <a:fillRect/>
          </a:stretch>
        </p:blipFill>
        <p:spPr>
          <a:xfrm>
            <a:off x="7741835" y="6460711"/>
            <a:ext cx="749315" cy="320040"/>
          </a:xfrm>
          <a:prstGeom prst="rect">
            <a:avLst/>
          </a:prstGeom>
        </p:spPr>
      </p:pic>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6996"/>
            <a:ext cx="387626" cy="365125"/>
          </a:xfrm>
        </p:spPr>
        <p:txBody>
          <a:bodyPr/>
          <a:lstStyle/>
          <a:p>
            <a:fld id="{93A1D67B-7CA1-334D-A44F-A5E3B87A6587}" type="slidenum">
              <a:rPr lang="en-US" smtClean="0"/>
              <a:t>‹#›</a:t>
            </a:fld>
            <a:endParaRPr lang="en-US"/>
          </a:p>
        </p:txBody>
      </p:sp>
      <p:pic>
        <p:nvPicPr>
          <p:cNvPr id="11" name="Picture 10">
            <a:extLst>
              <a:ext uri="{FF2B5EF4-FFF2-40B4-BE49-F238E27FC236}">
                <a16:creationId xmlns:a16="http://schemas.microsoft.com/office/drawing/2014/main" id="{3BC25DFF-B743-7B4E-922F-B35CAB36AE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7665" y="815029"/>
            <a:ext cx="2854537" cy="904028"/>
          </a:xfrm>
          <a:prstGeom prst="rect">
            <a:avLst/>
          </a:prstGeom>
        </p:spPr>
      </p:pic>
    </p:spTree>
    <p:extLst>
      <p:ext uri="{BB962C8B-B14F-4D97-AF65-F5344CB8AC3E}">
        <p14:creationId xmlns:p14="http://schemas.microsoft.com/office/powerpoint/2010/main" val="3042215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lide 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58339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441EF-A7D6-4BAD-BFCD-A124B0A9B253}"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3371133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F3B048-CB72-2F45-AA18-411578D8A940}" type="datetime1">
              <a:rPr lang="en-US" smtClean="0"/>
              <a:t>12/16/21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2716206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2222286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r>
              <a:rPr lang="en-US"/>
              <a:t>Click icon to add picture</a:t>
            </a:r>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0A6AABE-02C9-5540-80AA-5431230908BB}"/>
              </a:ext>
            </a:extLst>
          </p:cNvPr>
          <p:cNvPicPr>
            <a:picLocks noChangeAspect="1"/>
          </p:cNvPicPr>
          <p:nvPr userDrawn="1"/>
        </p:nvPicPr>
        <p:blipFill>
          <a:blip r:embed="rId2"/>
          <a:stretch>
            <a:fillRect/>
          </a:stretch>
        </p:blipFill>
        <p:spPr>
          <a:xfrm>
            <a:off x="7741835" y="6460711"/>
            <a:ext cx="749315" cy="320040"/>
          </a:xfrm>
          <a:prstGeom prst="rect">
            <a:avLst/>
          </a:prstGeom>
        </p:spPr>
      </p:pic>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6996"/>
            <a:ext cx="387626" cy="365125"/>
          </a:xfrm>
        </p:spPr>
        <p:txBody>
          <a:bodyPr/>
          <a:lstStyle/>
          <a:p>
            <a:fld id="{93A1D67B-7CA1-334D-A44F-A5E3B87A6587}" type="slidenum">
              <a:rPr lang="en-US" smtClean="0"/>
              <a:t>‹#›</a:t>
            </a:fld>
            <a:endParaRPr lang="en-US"/>
          </a:p>
        </p:txBody>
      </p:sp>
      <p:pic>
        <p:nvPicPr>
          <p:cNvPr id="11" name="Picture 10">
            <a:extLst>
              <a:ext uri="{FF2B5EF4-FFF2-40B4-BE49-F238E27FC236}">
                <a16:creationId xmlns:a16="http://schemas.microsoft.com/office/drawing/2014/main" id="{3BC25DFF-B743-7B4E-922F-B35CAB36AE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7665" y="815029"/>
            <a:ext cx="2854537" cy="904028"/>
          </a:xfrm>
          <a:prstGeom prst="rect">
            <a:avLst/>
          </a:prstGeom>
        </p:spPr>
      </p:pic>
    </p:spTree>
    <p:extLst>
      <p:ext uri="{BB962C8B-B14F-4D97-AF65-F5344CB8AC3E}">
        <p14:creationId xmlns:p14="http://schemas.microsoft.com/office/powerpoint/2010/main" val="1839535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lide 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2360664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F3B048-CB72-2F45-AA18-411578D8A940}" type="datetime1">
              <a:rPr lang="en-US" smtClean="0"/>
              <a:t>12/16/21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94689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2303656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r>
              <a:rPr lang="en-US"/>
              <a:t>Click icon to add picture</a:t>
            </a:r>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0A6AABE-02C9-5540-80AA-5431230908BB}"/>
              </a:ext>
            </a:extLst>
          </p:cNvPr>
          <p:cNvPicPr>
            <a:picLocks noChangeAspect="1"/>
          </p:cNvPicPr>
          <p:nvPr userDrawn="1"/>
        </p:nvPicPr>
        <p:blipFill>
          <a:blip r:embed="rId2"/>
          <a:stretch>
            <a:fillRect/>
          </a:stretch>
        </p:blipFill>
        <p:spPr>
          <a:xfrm>
            <a:off x="7741835" y="6460711"/>
            <a:ext cx="749315" cy="320040"/>
          </a:xfrm>
          <a:prstGeom prst="rect">
            <a:avLst/>
          </a:prstGeom>
        </p:spPr>
      </p:pic>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6996"/>
            <a:ext cx="387626" cy="365125"/>
          </a:xfrm>
        </p:spPr>
        <p:txBody>
          <a:bodyPr/>
          <a:lstStyle/>
          <a:p>
            <a:fld id="{93A1D67B-7CA1-334D-A44F-A5E3B87A6587}" type="slidenum">
              <a:rPr lang="en-US" smtClean="0"/>
              <a:t>‹#›</a:t>
            </a:fld>
            <a:endParaRPr lang="en-US"/>
          </a:p>
        </p:txBody>
      </p:sp>
      <p:pic>
        <p:nvPicPr>
          <p:cNvPr id="11" name="Picture 10">
            <a:extLst>
              <a:ext uri="{FF2B5EF4-FFF2-40B4-BE49-F238E27FC236}">
                <a16:creationId xmlns:a16="http://schemas.microsoft.com/office/drawing/2014/main" id="{3BC25DFF-B743-7B4E-922F-B35CAB36AE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7665" y="815029"/>
            <a:ext cx="2854537" cy="904028"/>
          </a:xfrm>
          <a:prstGeom prst="rect">
            <a:avLst/>
          </a:prstGeom>
        </p:spPr>
      </p:pic>
    </p:spTree>
    <p:extLst>
      <p:ext uri="{BB962C8B-B14F-4D97-AF65-F5344CB8AC3E}">
        <p14:creationId xmlns:p14="http://schemas.microsoft.com/office/powerpoint/2010/main" val="495235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lide 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520628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F3B048-CB72-2F45-AA18-411578D8A940}" type="datetime1">
              <a:rPr lang="en-US" smtClean="0"/>
              <a:t>12/16/21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29453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292074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4441EF-A7D6-4BAD-BFCD-A124B0A9B253}" type="datetimeFigureOut">
              <a:rPr lang="en-US" smtClean="0"/>
              <a:t>12/16/21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420505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4441EF-A7D6-4BAD-BFCD-A124B0A9B253}" type="datetimeFigureOut">
              <a:rPr lang="en-US" smtClean="0"/>
              <a:t>12/16/21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195035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4441EF-A7D6-4BAD-BFCD-A124B0A9B253}" type="datetimeFigureOut">
              <a:rPr lang="en-US" smtClean="0"/>
              <a:t>12/16/21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125891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4441EF-A7D6-4BAD-BFCD-A124B0A9B253}" type="datetimeFigureOut">
              <a:rPr lang="en-US" smtClean="0"/>
              <a:t>12/16/21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426703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441EF-A7D6-4BAD-BFCD-A124B0A9B253}" type="datetimeFigureOut">
              <a:rPr lang="en-US" smtClean="0"/>
              <a:t>12/16/21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233655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4441EF-A7D6-4BAD-BFCD-A124B0A9B253}" type="datetimeFigureOut">
              <a:rPr lang="en-US" smtClean="0"/>
              <a:t>12/16/21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164667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4441EF-A7D6-4BAD-BFCD-A124B0A9B253}" type="datetimeFigureOut">
              <a:rPr lang="en-US" smtClean="0"/>
              <a:t>12/16/21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9FC81-C2F5-45BC-8F1D-1D438C74A6BD}" type="slidenum">
              <a:rPr lang="en-US" smtClean="0"/>
              <a:t>‹#›</a:t>
            </a:fld>
            <a:endParaRPr lang="en-US"/>
          </a:p>
        </p:txBody>
      </p:sp>
    </p:spTree>
    <p:extLst>
      <p:ext uri="{BB962C8B-B14F-4D97-AF65-F5344CB8AC3E}">
        <p14:creationId xmlns:p14="http://schemas.microsoft.com/office/powerpoint/2010/main" val="295000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image" Target="../media/image1.tif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tif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5.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tiff"/><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5.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tiff"/><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441EF-A7D6-4BAD-BFCD-A124B0A9B253}" type="datetimeFigureOut">
              <a:rPr lang="en-US" smtClean="0"/>
              <a:t>12/16/21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9FC81-C2F5-45BC-8F1D-1D438C74A6BD}" type="slidenum">
              <a:rPr lang="en-US" smtClean="0"/>
              <a:t>‹#›</a:t>
            </a:fld>
            <a:endParaRPr lang="en-US"/>
          </a:p>
        </p:txBody>
      </p:sp>
    </p:spTree>
    <p:extLst>
      <p:ext uri="{BB962C8B-B14F-4D97-AF65-F5344CB8AC3E}">
        <p14:creationId xmlns:p14="http://schemas.microsoft.com/office/powerpoint/2010/main" val="19663877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l"/>
            <a:r>
              <a:rPr lang="en-US" sz="1600" b="1" dirty="0">
                <a:solidFill>
                  <a:schemeClr val="bg1"/>
                </a:solidFill>
                <a:latin typeface="Arial" panose="020B0604020202020204" pitchFamily="34" charset="0"/>
                <a:cs typeface="Arial" panose="020B0604020202020204" pitchFamily="34" charset="0"/>
              </a:rPr>
              <a:t> </a:t>
            </a:r>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4" name="Picture 3">
            <a:extLst>
              <a:ext uri="{FF2B5EF4-FFF2-40B4-BE49-F238E27FC236}">
                <a16:creationId xmlns:a16="http://schemas.microsoft.com/office/drawing/2014/main" id="{5A9BF3ED-95B2-0B44-987B-2D18B55138CB}"/>
              </a:ext>
            </a:extLst>
          </p:cNvPr>
          <p:cNvPicPr>
            <a:picLocks noChangeAspect="1"/>
          </p:cNvPicPr>
          <p:nvPr userDrawn="1"/>
        </p:nvPicPr>
        <p:blipFill>
          <a:blip r:embed="rId7"/>
          <a:stretch>
            <a:fillRect/>
          </a:stretch>
        </p:blipFill>
        <p:spPr>
          <a:xfrm>
            <a:off x="7741835" y="6460711"/>
            <a:ext cx="749315" cy="320040"/>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46242" y="117010"/>
            <a:ext cx="1448671" cy="458792"/>
          </a:xfrm>
          <a:prstGeom prst="rect">
            <a:avLst/>
          </a:prstGeom>
        </p:spPr>
      </p:pic>
    </p:spTree>
    <p:extLst>
      <p:ext uri="{BB962C8B-B14F-4D97-AF65-F5344CB8AC3E}">
        <p14:creationId xmlns:p14="http://schemas.microsoft.com/office/powerpoint/2010/main" val="40419847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4" name="Picture 3">
            <a:extLst>
              <a:ext uri="{FF2B5EF4-FFF2-40B4-BE49-F238E27FC236}">
                <a16:creationId xmlns:a16="http://schemas.microsoft.com/office/drawing/2014/main" id="{5A9BF3ED-95B2-0B44-987B-2D18B55138CB}"/>
              </a:ext>
            </a:extLst>
          </p:cNvPr>
          <p:cNvPicPr>
            <a:picLocks noChangeAspect="1"/>
          </p:cNvPicPr>
          <p:nvPr userDrawn="1"/>
        </p:nvPicPr>
        <p:blipFill>
          <a:blip r:embed="rId6"/>
          <a:stretch>
            <a:fillRect/>
          </a:stretch>
        </p:blipFill>
        <p:spPr>
          <a:xfrm>
            <a:off x="7741835" y="6460711"/>
            <a:ext cx="749315" cy="320040"/>
          </a:xfrm>
          <a:prstGeom prst="rect">
            <a:avLst/>
          </a:prstGeom>
        </p:spPr>
      </p:pic>
      <p:pic>
        <p:nvPicPr>
          <p:cNvPr id="10" name="Picture 9">
            <a:extLst>
              <a:ext uri="{FF2B5EF4-FFF2-40B4-BE49-F238E27FC236}">
                <a16:creationId xmlns:a16="http://schemas.microsoft.com/office/drawing/2014/main" id="{2E151463-A5E4-C04A-8433-4E67D6CFDB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74835" y="77249"/>
            <a:ext cx="1620078" cy="513076"/>
          </a:xfrm>
          <a:prstGeom prst="rect">
            <a:avLst/>
          </a:prstGeom>
        </p:spPr>
      </p:pic>
    </p:spTree>
    <p:extLst>
      <p:ext uri="{BB962C8B-B14F-4D97-AF65-F5344CB8AC3E}">
        <p14:creationId xmlns:p14="http://schemas.microsoft.com/office/powerpoint/2010/main" val="6673003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4" name="Picture 3">
            <a:extLst>
              <a:ext uri="{FF2B5EF4-FFF2-40B4-BE49-F238E27FC236}">
                <a16:creationId xmlns:a16="http://schemas.microsoft.com/office/drawing/2014/main" id="{5A9BF3ED-95B2-0B44-987B-2D18B55138CB}"/>
              </a:ext>
            </a:extLst>
          </p:cNvPr>
          <p:cNvPicPr>
            <a:picLocks noChangeAspect="1"/>
          </p:cNvPicPr>
          <p:nvPr userDrawn="1"/>
        </p:nvPicPr>
        <p:blipFill>
          <a:blip r:embed="rId6"/>
          <a:stretch>
            <a:fillRect/>
          </a:stretch>
        </p:blipFill>
        <p:spPr>
          <a:xfrm>
            <a:off x="7741835" y="6460711"/>
            <a:ext cx="749315" cy="320040"/>
          </a:xfrm>
          <a:prstGeom prst="rect">
            <a:avLst/>
          </a:prstGeom>
        </p:spPr>
      </p:pic>
      <p:pic>
        <p:nvPicPr>
          <p:cNvPr id="10" name="Picture 9">
            <a:extLst>
              <a:ext uri="{FF2B5EF4-FFF2-40B4-BE49-F238E27FC236}">
                <a16:creationId xmlns:a16="http://schemas.microsoft.com/office/drawing/2014/main" id="{2E151463-A5E4-C04A-8433-4E67D6CFDB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74835" y="77249"/>
            <a:ext cx="1620078" cy="513076"/>
          </a:xfrm>
          <a:prstGeom prst="rect">
            <a:avLst/>
          </a:prstGeom>
        </p:spPr>
      </p:pic>
    </p:spTree>
    <p:extLst>
      <p:ext uri="{BB962C8B-B14F-4D97-AF65-F5344CB8AC3E}">
        <p14:creationId xmlns:p14="http://schemas.microsoft.com/office/powerpoint/2010/main" val="42125867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4" name="Picture 3">
            <a:extLst>
              <a:ext uri="{FF2B5EF4-FFF2-40B4-BE49-F238E27FC236}">
                <a16:creationId xmlns:a16="http://schemas.microsoft.com/office/drawing/2014/main" id="{5A9BF3ED-95B2-0B44-987B-2D18B55138CB}"/>
              </a:ext>
            </a:extLst>
          </p:cNvPr>
          <p:cNvPicPr>
            <a:picLocks noChangeAspect="1"/>
          </p:cNvPicPr>
          <p:nvPr userDrawn="1"/>
        </p:nvPicPr>
        <p:blipFill>
          <a:blip r:embed="rId6"/>
          <a:stretch>
            <a:fillRect/>
          </a:stretch>
        </p:blipFill>
        <p:spPr>
          <a:xfrm>
            <a:off x="7741835" y="6460711"/>
            <a:ext cx="749315" cy="320040"/>
          </a:xfrm>
          <a:prstGeom prst="rect">
            <a:avLst/>
          </a:prstGeom>
        </p:spPr>
      </p:pic>
      <p:pic>
        <p:nvPicPr>
          <p:cNvPr id="10" name="Picture 9">
            <a:extLst>
              <a:ext uri="{FF2B5EF4-FFF2-40B4-BE49-F238E27FC236}">
                <a16:creationId xmlns:a16="http://schemas.microsoft.com/office/drawing/2014/main" id="{2E151463-A5E4-C04A-8433-4E67D6CFDB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74835" y="77249"/>
            <a:ext cx="1620078" cy="513076"/>
          </a:xfrm>
          <a:prstGeom prst="rect">
            <a:avLst/>
          </a:prstGeom>
        </p:spPr>
      </p:pic>
    </p:spTree>
    <p:extLst>
      <p:ext uri="{BB962C8B-B14F-4D97-AF65-F5344CB8AC3E}">
        <p14:creationId xmlns:p14="http://schemas.microsoft.com/office/powerpoint/2010/main" val="1402586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ustomer review">
            <a:extLst>
              <a:ext uri="{FF2B5EF4-FFF2-40B4-BE49-F238E27FC236}">
                <a16:creationId xmlns:a16="http://schemas.microsoft.com/office/drawing/2014/main" id="{6FB24B11-C7F0-4E0C-ACDB-4BDCBDF08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200" y="2037747"/>
            <a:ext cx="2466911" cy="2466911"/>
          </a:xfrm>
          <a:prstGeom prst="rect">
            <a:avLst/>
          </a:prstGeom>
        </p:spPr>
      </p:pic>
      <p:sp>
        <p:nvSpPr>
          <p:cNvPr id="3" name="Text Placeholder 2">
            <a:extLst>
              <a:ext uri="{FF2B5EF4-FFF2-40B4-BE49-F238E27FC236}">
                <a16:creationId xmlns:a16="http://schemas.microsoft.com/office/drawing/2014/main" id="{E14A3C3A-000E-9649-9138-FCF3EA233F4D}"/>
              </a:ext>
            </a:extLst>
          </p:cNvPr>
          <p:cNvSpPr>
            <a:spLocks noGrp="1"/>
          </p:cNvSpPr>
          <p:nvPr>
            <p:ph type="body" sz="quarter" idx="11"/>
          </p:nvPr>
        </p:nvSpPr>
        <p:spPr>
          <a:xfrm>
            <a:off x="4327193" y="4504658"/>
            <a:ext cx="4334207" cy="1501950"/>
          </a:xfrm>
        </p:spPr>
        <p:txBody>
          <a:bodyPr/>
          <a:lstStyle/>
          <a:p>
            <a:pPr marL="0" indent="0">
              <a:buNone/>
            </a:pPr>
            <a:r>
              <a:rPr lang="en-US" sz="1800" b="1" dirty="0">
                <a:latin typeface="Arial" panose="020B0604020202020204" pitchFamily="34" charset="0"/>
                <a:cs typeface="Arial" panose="020B0604020202020204" pitchFamily="34" charset="0"/>
              </a:rPr>
              <a:t>Special Topics Forum:</a:t>
            </a:r>
          </a:p>
          <a:p>
            <a:pPr marL="0" indent="0">
              <a:buNone/>
            </a:pPr>
            <a:r>
              <a:rPr lang="en-US" sz="1800" dirty="0">
                <a:latin typeface="Arial" panose="020B0604020202020204" pitchFamily="34" charset="0"/>
                <a:cs typeface="Arial" panose="020B0604020202020204" pitchFamily="34" charset="0"/>
              </a:rPr>
              <a:t>Community Health Worker &amp; Family Partner Role Development</a:t>
            </a:r>
          </a:p>
          <a:p>
            <a:pPr marL="0" indent="0">
              <a:buNone/>
            </a:pPr>
            <a:endParaRPr lang="en-US" sz="1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December 21</a:t>
            </a:r>
            <a:r>
              <a:rPr lang="en-US" sz="1800" b="1" baseline="30000" dirty="0">
                <a:latin typeface="Arial" panose="020B0604020202020204" pitchFamily="34" charset="0"/>
                <a:cs typeface="Arial" panose="020B0604020202020204" pitchFamily="34" charset="0"/>
              </a:rPr>
              <a:t>st</a:t>
            </a:r>
            <a:r>
              <a:rPr lang="en-US" sz="1800" b="1" dirty="0">
                <a:latin typeface="Arial" panose="020B0604020202020204" pitchFamily="34" charset="0"/>
                <a:cs typeface="Arial" panose="020B0604020202020204" pitchFamily="34" charset="0"/>
              </a:rPr>
              <a:t>, 2021</a:t>
            </a:r>
          </a:p>
        </p:txBody>
      </p:sp>
      <p:sp>
        <p:nvSpPr>
          <p:cNvPr id="2" name="TextBox 1">
            <a:extLst>
              <a:ext uri="{FF2B5EF4-FFF2-40B4-BE49-F238E27FC236}">
                <a16:creationId xmlns:a16="http://schemas.microsoft.com/office/drawing/2014/main" id="{0FAEC113-D0C2-F345-B252-8983F505C465}"/>
              </a:ext>
            </a:extLst>
          </p:cNvPr>
          <p:cNvSpPr txBox="1"/>
          <p:nvPr/>
        </p:nvSpPr>
        <p:spPr>
          <a:xfrm>
            <a:off x="1373397" y="4946072"/>
            <a:ext cx="1650516" cy="923330"/>
          </a:xfrm>
          <a:prstGeom prst="rect">
            <a:avLst/>
          </a:prstGeom>
          <a:noFill/>
        </p:spPr>
        <p:txBody>
          <a:bodyPr wrap="none" rtlCol="0">
            <a:spAutoFit/>
          </a:bodyPr>
          <a:lstStyle/>
          <a:p>
            <a:pPr algn="ctr"/>
            <a:r>
              <a:rPr lang="en-US" dirty="0"/>
              <a:t>Charlotte Vieira</a:t>
            </a:r>
          </a:p>
          <a:p>
            <a:pPr algn="ctr"/>
            <a:r>
              <a:rPr lang="en-US" dirty="0"/>
              <a:t>Arth Hin</a:t>
            </a:r>
          </a:p>
          <a:p>
            <a:pPr algn="ctr"/>
            <a:r>
              <a:rPr lang="en-US" dirty="0"/>
              <a:t>Anita Morris</a:t>
            </a:r>
          </a:p>
        </p:txBody>
      </p:sp>
    </p:spTree>
    <p:extLst>
      <p:ext uri="{BB962C8B-B14F-4D97-AF65-F5344CB8AC3E}">
        <p14:creationId xmlns:p14="http://schemas.microsoft.com/office/powerpoint/2010/main" val="140879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Key Findings: Team-Based Care</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a:xfrm>
            <a:off x="149087" y="824020"/>
            <a:ext cx="8845826" cy="5365643"/>
          </a:xfrm>
        </p:spPr>
        <p:txBody>
          <a:bodyPr>
            <a:noAutofit/>
          </a:bodyPr>
          <a:lstStyle/>
          <a:p>
            <a:pPr marL="457200" lvl="0" indent="-457200">
              <a:spcBef>
                <a:spcPts val="1800"/>
              </a:spcBef>
              <a:buFont typeface="Wingdings" panose="05000000000000000000" pitchFamily="2" charset="2"/>
              <a:buChar char="Ø"/>
            </a:pPr>
            <a:r>
              <a:rPr lang="en-US" sz="2300" dirty="0"/>
              <a:t>Good understanding of CHW/FP role among patients and families, but not always the limitations of role and capacity.</a:t>
            </a:r>
          </a:p>
          <a:p>
            <a:pPr marL="457200" lvl="0" indent="-457200">
              <a:spcBef>
                <a:spcPts val="1800"/>
              </a:spcBef>
              <a:buFont typeface="Wingdings" panose="05000000000000000000" pitchFamily="2" charset="2"/>
              <a:buChar char="Ø"/>
            </a:pPr>
            <a:r>
              <a:rPr lang="en-US" sz="2300" dirty="0"/>
              <a:t>CHW/FP skills and contributions were generally well utilized; this improved as the role developed.</a:t>
            </a:r>
          </a:p>
          <a:p>
            <a:pPr marL="457200" lvl="0" indent="-457200">
              <a:spcBef>
                <a:spcPts val="1800"/>
              </a:spcBef>
              <a:buFont typeface="Wingdings" panose="05000000000000000000" pitchFamily="2" charset="2"/>
              <a:buChar char="Ø"/>
            </a:pPr>
            <a:r>
              <a:rPr lang="en-US" sz="2300" dirty="0"/>
              <a:t>Most fulfilling, satisfying part of work was directly helping families, e.g., coordinating care so a child who is suffering can receive all the services they need, partnering with families, earning the family’s trust, coaching caregivers and seeing that coaching internalized by the caregiver.</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10</a:t>
            </a:fld>
            <a:endParaRPr lang="en-US"/>
          </a:p>
        </p:txBody>
      </p:sp>
      <p:pic>
        <p:nvPicPr>
          <p:cNvPr id="5" name="Picture 4">
            <a:extLst>
              <a:ext uri="{FF2B5EF4-FFF2-40B4-BE49-F238E27FC236}">
                <a16:creationId xmlns:a16="http://schemas.microsoft.com/office/drawing/2014/main" id="{B5120216-D6D3-4FBA-BDB9-B6B126BB7F34}"/>
              </a:ext>
            </a:extLst>
          </p:cNvPr>
          <p:cNvPicPr>
            <a:picLocks noChangeAspect="1"/>
          </p:cNvPicPr>
          <p:nvPr/>
        </p:nvPicPr>
        <p:blipFill>
          <a:blip r:embed="rId3"/>
          <a:stretch>
            <a:fillRect/>
          </a:stretch>
        </p:blipFill>
        <p:spPr>
          <a:xfrm>
            <a:off x="5800432" y="4617275"/>
            <a:ext cx="2987537" cy="1572388"/>
          </a:xfrm>
          <a:prstGeom prst="rect">
            <a:avLst/>
          </a:prstGeom>
        </p:spPr>
      </p:pic>
      <p:pic>
        <p:nvPicPr>
          <p:cNvPr id="6" name="Picture 5">
            <a:extLst>
              <a:ext uri="{FF2B5EF4-FFF2-40B4-BE49-F238E27FC236}">
                <a16:creationId xmlns:a16="http://schemas.microsoft.com/office/drawing/2014/main" id="{1E36A0FA-4A32-40EA-8F6A-9620823925B2}"/>
              </a:ext>
            </a:extLst>
          </p:cNvPr>
          <p:cNvPicPr>
            <a:picLocks noChangeAspect="1"/>
          </p:cNvPicPr>
          <p:nvPr/>
        </p:nvPicPr>
        <p:blipFill>
          <a:blip r:embed="rId4"/>
          <a:stretch>
            <a:fillRect/>
          </a:stretch>
        </p:blipFill>
        <p:spPr>
          <a:xfrm>
            <a:off x="351541" y="4348997"/>
            <a:ext cx="2190750" cy="1905000"/>
          </a:xfrm>
          <a:prstGeom prst="rect">
            <a:avLst/>
          </a:prstGeom>
        </p:spPr>
      </p:pic>
      <p:pic>
        <p:nvPicPr>
          <p:cNvPr id="7" name="Picture 6">
            <a:extLst>
              <a:ext uri="{FF2B5EF4-FFF2-40B4-BE49-F238E27FC236}">
                <a16:creationId xmlns:a16="http://schemas.microsoft.com/office/drawing/2014/main" id="{E0FFDCCC-2F6A-4AB2-B0AE-8116EFA17494}"/>
              </a:ext>
            </a:extLst>
          </p:cNvPr>
          <p:cNvPicPr>
            <a:picLocks noChangeAspect="1"/>
          </p:cNvPicPr>
          <p:nvPr/>
        </p:nvPicPr>
        <p:blipFill>
          <a:blip r:embed="rId5"/>
          <a:stretch>
            <a:fillRect/>
          </a:stretch>
        </p:blipFill>
        <p:spPr>
          <a:xfrm>
            <a:off x="2666366" y="4318080"/>
            <a:ext cx="3048000" cy="2000250"/>
          </a:xfrm>
          <a:prstGeom prst="rect">
            <a:avLst/>
          </a:prstGeom>
        </p:spPr>
      </p:pic>
    </p:spTree>
    <p:extLst>
      <p:ext uri="{BB962C8B-B14F-4D97-AF65-F5344CB8AC3E}">
        <p14:creationId xmlns:p14="http://schemas.microsoft.com/office/powerpoint/2010/main" val="414390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Key Findings: Team-Based Care</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a:xfrm>
            <a:off x="149087" y="824020"/>
            <a:ext cx="8845826" cy="5365643"/>
          </a:xfrm>
        </p:spPr>
        <p:txBody>
          <a:bodyPr>
            <a:noAutofit/>
          </a:bodyPr>
          <a:lstStyle/>
          <a:p>
            <a:pPr marL="457200" lvl="0" indent="-457200">
              <a:spcBef>
                <a:spcPts val="1800"/>
              </a:spcBef>
              <a:buFont typeface="Wingdings" panose="05000000000000000000" pitchFamily="2" charset="2"/>
              <a:buChar char="Ø"/>
            </a:pPr>
            <a:r>
              <a:rPr lang="en-US" sz="2300" dirty="0"/>
              <a:t>Challenges included fast pace of primary care (not having enough time for a family that needs a deeper dive), barriers and limitations in the system (e.g., housing, school system, emergency shelters), and families suffering and having a difficult time.</a:t>
            </a:r>
          </a:p>
          <a:p>
            <a:pPr marL="457200" indent="-457200">
              <a:spcBef>
                <a:spcPts val="1800"/>
              </a:spcBef>
              <a:buFont typeface="Wingdings" panose="05000000000000000000" pitchFamily="2" charset="2"/>
              <a:buChar char="Ø"/>
            </a:pPr>
            <a:r>
              <a:rPr lang="en-US" sz="2300" dirty="0"/>
              <a:t>Every CHW/FP had clinical and administrative supervision. Clinical supervision provided by a BHC, and each CHC had a mechanism for CHW/FPs to review difficult cases and receive peer support. </a:t>
            </a:r>
          </a:p>
          <a:p>
            <a:pPr marL="457200" indent="-457200">
              <a:spcBef>
                <a:spcPts val="1800"/>
              </a:spcBef>
              <a:buFont typeface="Wingdings" panose="05000000000000000000" pitchFamily="2" charset="2"/>
              <a:buChar char="Ø"/>
            </a:pPr>
            <a:r>
              <a:rPr lang="en-US" sz="2300" dirty="0"/>
              <a:t>There was not consistent meeting time with PCPs, but CHW/FPs did have access to PCPs through informal meetings and huddles.</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11</a:t>
            </a:fld>
            <a:endParaRPr lang="en-US"/>
          </a:p>
        </p:txBody>
      </p:sp>
    </p:spTree>
    <p:extLst>
      <p:ext uri="{BB962C8B-B14F-4D97-AF65-F5344CB8AC3E}">
        <p14:creationId xmlns:p14="http://schemas.microsoft.com/office/powerpoint/2010/main" val="162949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Key Findings: Daily Activities</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p:txBody>
          <a:bodyPr>
            <a:noAutofit/>
          </a:bodyPr>
          <a:lstStyle/>
          <a:p>
            <a:pPr marL="457200" lvl="0" indent="-457200">
              <a:spcBef>
                <a:spcPts val="1800"/>
              </a:spcBef>
              <a:buFont typeface="Wingdings" panose="05000000000000000000" pitchFamily="2" charset="2"/>
              <a:buChar char="Ø"/>
            </a:pPr>
            <a:r>
              <a:rPr lang="en-US" sz="2300" dirty="0"/>
              <a:t>CHW/FPs had 1-5 visits per day, or </a:t>
            </a:r>
            <a:r>
              <a:rPr lang="en-US" sz="2300" b="1" dirty="0"/>
              <a:t>5-25 visits per week</a:t>
            </a:r>
            <a:r>
              <a:rPr lang="en-US" sz="2300" dirty="0"/>
              <a:t>. Majority were warm hand-offs (WHOs), follow-up visits, or off-site visits at home or at a community agency. </a:t>
            </a:r>
          </a:p>
          <a:p>
            <a:pPr marL="457200" lvl="0" indent="-457200">
              <a:spcBef>
                <a:spcPts val="1800"/>
              </a:spcBef>
              <a:buFont typeface="Wingdings" panose="05000000000000000000" pitchFamily="2" charset="2"/>
              <a:buChar char="Ø"/>
            </a:pPr>
            <a:r>
              <a:rPr lang="en-US" sz="2300" dirty="0"/>
              <a:t>In addition to visits, CHW/FPs spoke to about 5-10 patients by phone or text each day, or </a:t>
            </a:r>
            <a:r>
              <a:rPr lang="en-US" sz="2300" b="1" dirty="0"/>
              <a:t>50 per week</a:t>
            </a:r>
            <a:r>
              <a:rPr lang="en-US" sz="2300" dirty="0"/>
              <a:t>; at times as high as 15-20 per day.  </a:t>
            </a:r>
          </a:p>
          <a:p>
            <a:pPr marL="457200" lvl="0" indent="-457200">
              <a:spcBef>
                <a:spcPts val="1800"/>
              </a:spcBef>
              <a:buFont typeface="Wingdings" panose="05000000000000000000" pitchFamily="2" charset="2"/>
              <a:buChar char="Ø"/>
            </a:pPr>
            <a:r>
              <a:rPr lang="en-US" sz="2300" dirty="0"/>
              <a:t>CHW/FPs received requests in a variety of ways, including WHOs, referrals in the EMR, staff messages, telephone encounters or actions in the EMR, scrubbing PCP schedules, morning huddles, and emails. CHW/FPs received about </a:t>
            </a:r>
            <a:r>
              <a:rPr lang="en-US" sz="2300" b="1" dirty="0"/>
              <a:t>10-45 new discrete requests (referrals, actions, etc.) per week</a:t>
            </a:r>
            <a:r>
              <a:rPr lang="en-US" sz="2300" dirty="0"/>
              <a:t>. </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12</a:t>
            </a:fld>
            <a:endParaRPr lang="en-US"/>
          </a:p>
        </p:txBody>
      </p:sp>
      <p:pic>
        <p:nvPicPr>
          <p:cNvPr id="5" name="Picture 4">
            <a:extLst>
              <a:ext uri="{FF2B5EF4-FFF2-40B4-BE49-F238E27FC236}">
                <a16:creationId xmlns:a16="http://schemas.microsoft.com/office/drawing/2014/main" id="{DEFF9AE6-2406-4633-B454-302AB7D72570}"/>
              </a:ext>
            </a:extLst>
          </p:cNvPr>
          <p:cNvPicPr>
            <a:picLocks noChangeAspect="1"/>
          </p:cNvPicPr>
          <p:nvPr/>
        </p:nvPicPr>
        <p:blipFill>
          <a:blip r:embed="rId3"/>
          <a:stretch>
            <a:fillRect/>
          </a:stretch>
        </p:blipFill>
        <p:spPr>
          <a:xfrm>
            <a:off x="342900" y="5050787"/>
            <a:ext cx="3377885" cy="1127402"/>
          </a:xfrm>
          <a:prstGeom prst="rect">
            <a:avLst/>
          </a:prstGeom>
        </p:spPr>
      </p:pic>
      <p:pic>
        <p:nvPicPr>
          <p:cNvPr id="6" name="Picture 5">
            <a:extLst>
              <a:ext uri="{FF2B5EF4-FFF2-40B4-BE49-F238E27FC236}">
                <a16:creationId xmlns:a16="http://schemas.microsoft.com/office/drawing/2014/main" id="{151ED21C-5D69-4EFD-90BE-80C1FBE17C32}"/>
              </a:ext>
            </a:extLst>
          </p:cNvPr>
          <p:cNvPicPr>
            <a:picLocks noChangeAspect="1"/>
          </p:cNvPicPr>
          <p:nvPr/>
        </p:nvPicPr>
        <p:blipFill rotWithShape="1">
          <a:blip r:embed="rId4"/>
          <a:srcRect t="6176" b="1"/>
          <a:stretch/>
        </p:blipFill>
        <p:spPr>
          <a:xfrm>
            <a:off x="6610894" y="5050787"/>
            <a:ext cx="2190206" cy="1284336"/>
          </a:xfrm>
          <a:prstGeom prst="rect">
            <a:avLst/>
          </a:prstGeom>
        </p:spPr>
      </p:pic>
      <p:pic>
        <p:nvPicPr>
          <p:cNvPr id="7" name="Picture 6">
            <a:extLst>
              <a:ext uri="{FF2B5EF4-FFF2-40B4-BE49-F238E27FC236}">
                <a16:creationId xmlns:a16="http://schemas.microsoft.com/office/drawing/2014/main" id="{813C1913-4B2D-4234-B296-D90DBB148D9A}"/>
              </a:ext>
            </a:extLst>
          </p:cNvPr>
          <p:cNvPicPr>
            <a:picLocks noChangeAspect="1"/>
          </p:cNvPicPr>
          <p:nvPr/>
        </p:nvPicPr>
        <p:blipFill>
          <a:blip r:embed="rId5"/>
          <a:stretch>
            <a:fillRect/>
          </a:stretch>
        </p:blipFill>
        <p:spPr>
          <a:xfrm>
            <a:off x="3452948" y="5050787"/>
            <a:ext cx="3161212" cy="1270571"/>
          </a:xfrm>
          <a:prstGeom prst="rect">
            <a:avLst/>
          </a:prstGeom>
        </p:spPr>
      </p:pic>
    </p:spTree>
    <p:extLst>
      <p:ext uri="{BB962C8B-B14F-4D97-AF65-F5344CB8AC3E}">
        <p14:creationId xmlns:p14="http://schemas.microsoft.com/office/powerpoint/2010/main" val="197361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Key Findings: Daily Activities</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p:txBody>
          <a:bodyPr>
            <a:noAutofit/>
          </a:bodyPr>
          <a:lstStyle/>
          <a:p>
            <a:pPr marL="457200" lvl="0" indent="-457200">
              <a:spcBef>
                <a:spcPts val="1800"/>
              </a:spcBef>
              <a:buFont typeface="Wingdings" panose="05000000000000000000" pitchFamily="2" charset="2"/>
              <a:buChar char="Ø"/>
            </a:pPr>
            <a:r>
              <a:rPr lang="en-US" sz="2300" dirty="0"/>
              <a:t>CHW/FPs estimated </a:t>
            </a:r>
            <a:r>
              <a:rPr lang="en-US" sz="2300" b="1" dirty="0"/>
              <a:t>more than half</a:t>
            </a:r>
            <a:r>
              <a:rPr lang="en-US" sz="2300" dirty="0"/>
              <a:t> of patients and families served </a:t>
            </a:r>
            <a:r>
              <a:rPr lang="en-US" sz="2300" b="1" dirty="0"/>
              <a:t>required more than one contact or touch</a:t>
            </a:r>
            <a:r>
              <a:rPr lang="en-US" sz="2300" dirty="0"/>
              <a:t> to fully address issue at hand. On average this amounted to 2-5 touches in total per family, but complex families could require many more contacts. </a:t>
            </a:r>
          </a:p>
          <a:p>
            <a:pPr marL="457200" lvl="0" indent="-457200">
              <a:spcBef>
                <a:spcPts val="1800"/>
              </a:spcBef>
              <a:buFont typeface="Wingdings" panose="05000000000000000000" pitchFamily="2" charset="2"/>
              <a:buChar char="Ø"/>
            </a:pPr>
            <a:r>
              <a:rPr lang="en-US" sz="2300" dirty="0"/>
              <a:t>For patients who need on-going contact, the CHW/FP generally maintained regular contact until they reached a natural endpoint. On average contact was </a:t>
            </a:r>
            <a:r>
              <a:rPr lang="en-US" sz="2300" b="1" dirty="0"/>
              <a:t>on-going for 3-6 months</a:t>
            </a:r>
            <a:r>
              <a:rPr lang="en-US" sz="2300" dirty="0"/>
              <a:t>.  </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13</a:t>
            </a:fld>
            <a:endParaRPr lang="en-US"/>
          </a:p>
        </p:txBody>
      </p:sp>
      <p:pic>
        <p:nvPicPr>
          <p:cNvPr id="5" name="Picture 4">
            <a:extLst>
              <a:ext uri="{FF2B5EF4-FFF2-40B4-BE49-F238E27FC236}">
                <a16:creationId xmlns:a16="http://schemas.microsoft.com/office/drawing/2014/main" id="{BD0E5572-F695-4F2F-9E16-180EE64F293C}"/>
              </a:ext>
            </a:extLst>
          </p:cNvPr>
          <p:cNvPicPr>
            <a:picLocks noChangeAspect="1"/>
          </p:cNvPicPr>
          <p:nvPr/>
        </p:nvPicPr>
        <p:blipFill rotWithShape="1">
          <a:blip r:embed="rId3"/>
          <a:srcRect t="25623" b="23869"/>
          <a:stretch/>
        </p:blipFill>
        <p:spPr>
          <a:xfrm>
            <a:off x="1555888" y="4295911"/>
            <a:ext cx="5962650" cy="1881052"/>
          </a:xfrm>
          <a:prstGeom prst="rect">
            <a:avLst/>
          </a:prstGeom>
        </p:spPr>
      </p:pic>
    </p:spTree>
    <p:extLst>
      <p:ext uri="{BB962C8B-B14F-4D97-AF65-F5344CB8AC3E}">
        <p14:creationId xmlns:p14="http://schemas.microsoft.com/office/powerpoint/2010/main" val="79145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Key Findings: Daily Activities</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p:txBody>
          <a:bodyPr>
            <a:noAutofit/>
          </a:bodyPr>
          <a:lstStyle/>
          <a:p>
            <a:pPr marL="457200" lvl="0" indent="-457200">
              <a:spcBef>
                <a:spcPts val="1800"/>
              </a:spcBef>
              <a:buFont typeface="Wingdings" panose="05000000000000000000" pitchFamily="2" charset="2"/>
              <a:buChar char="Ø"/>
            </a:pPr>
            <a:r>
              <a:rPr lang="en-US" sz="2300" dirty="0"/>
              <a:t>CHW/FPs estimated that </a:t>
            </a:r>
            <a:r>
              <a:rPr lang="en-US" sz="2300" b="1" dirty="0"/>
              <a:t>more than half</a:t>
            </a:r>
            <a:r>
              <a:rPr lang="en-US" sz="2300" dirty="0"/>
              <a:t> of their patients were </a:t>
            </a:r>
            <a:r>
              <a:rPr lang="en-US" sz="2300" b="1" dirty="0"/>
              <a:t>high-risk</a:t>
            </a:r>
            <a:r>
              <a:rPr lang="en-US" sz="2300" dirty="0"/>
              <a:t>, as defined by having multiple complex needs, more social and behavioral health issues, co-morbid chronic medical health issues, DCF involvement, and urgent risk for homelessness. </a:t>
            </a:r>
          </a:p>
          <a:p>
            <a:pPr marL="457200" indent="-457200">
              <a:spcBef>
                <a:spcPts val="1800"/>
              </a:spcBef>
              <a:buFont typeface="Wingdings" panose="05000000000000000000" pitchFamily="2" charset="2"/>
              <a:buChar char="Ø"/>
            </a:pPr>
            <a:r>
              <a:rPr lang="en-US" sz="2300" dirty="0"/>
              <a:t>On average, CHW/FPs carried about </a:t>
            </a:r>
            <a:r>
              <a:rPr lang="en-US" sz="2300" b="1" dirty="0"/>
              <a:t>25-50 active patients</a:t>
            </a:r>
            <a:r>
              <a:rPr lang="en-US" sz="2300" dirty="0"/>
              <a:t> at a time. The CHW/FP might additionally be monitoring 20-25 patients after more intense support had wrapped up.  When covering for a vacant position, the CHW/FP could carry up to 80 active patients at a time. </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14</a:t>
            </a:fld>
            <a:endParaRPr lang="en-US"/>
          </a:p>
        </p:txBody>
      </p:sp>
    </p:spTree>
    <p:extLst>
      <p:ext uri="{BB962C8B-B14F-4D97-AF65-F5344CB8AC3E}">
        <p14:creationId xmlns:p14="http://schemas.microsoft.com/office/powerpoint/2010/main" val="352084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Key Findings: How You Organize Your Work</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p:txBody>
          <a:bodyPr>
            <a:noAutofit/>
          </a:bodyPr>
          <a:lstStyle/>
          <a:p>
            <a:pPr marL="342900" lvl="0" indent="-342900">
              <a:spcBef>
                <a:spcPts val="1800"/>
              </a:spcBef>
              <a:buFont typeface="Wingdings" panose="05000000000000000000" pitchFamily="2" charset="2"/>
              <a:buChar char="Ø"/>
            </a:pPr>
            <a:r>
              <a:rPr lang="en-US" sz="2300" dirty="0"/>
              <a:t>2 of 3 CHCs used the EMR to track daily visits. This was in part used to document how the CHW/FP spent their time.  </a:t>
            </a:r>
          </a:p>
          <a:p>
            <a:pPr marL="342900" lvl="0" indent="-342900">
              <a:spcBef>
                <a:spcPts val="1800"/>
              </a:spcBef>
              <a:buFont typeface="Wingdings" panose="05000000000000000000" pitchFamily="2" charset="2"/>
              <a:buChar char="Ø"/>
            </a:pPr>
            <a:r>
              <a:rPr lang="en-US" sz="2300" dirty="0"/>
              <a:t>CHW/FPs at every CHC had some mechanism to track daily work and remind themselves about follow-up activities (EMR in-basket or Reach, with duplicate documentation in the EMR.  Reach shows all active patients, and actions can be set – to email, text, call, etc. – within a defined timeframe.) </a:t>
            </a:r>
          </a:p>
          <a:p>
            <a:pPr marL="342900" lvl="0" indent="-342900">
              <a:spcBef>
                <a:spcPts val="1800"/>
              </a:spcBef>
              <a:buFont typeface="Wingdings" panose="05000000000000000000" pitchFamily="2" charset="2"/>
              <a:buChar char="Ø"/>
            </a:pPr>
            <a:r>
              <a:rPr lang="en-US" sz="2300" dirty="0"/>
              <a:t>Each CHW/FP had a mechanism to track their active patient panel, however there was variability both within and between CHCs – some used a personal tracking system; others used functionality built into the EMR, such as assigning themselves to the care team. </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15</a:t>
            </a:fld>
            <a:endParaRPr lang="en-US"/>
          </a:p>
        </p:txBody>
      </p:sp>
      <p:pic>
        <p:nvPicPr>
          <p:cNvPr id="7" name="Picture 6">
            <a:extLst>
              <a:ext uri="{FF2B5EF4-FFF2-40B4-BE49-F238E27FC236}">
                <a16:creationId xmlns:a16="http://schemas.microsoft.com/office/drawing/2014/main" id="{CABC51C7-A963-402E-829F-246122D175EE}"/>
              </a:ext>
            </a:extLst>
          </p:cNvPr>
          <p:cNvPicPr>
            <a:picLocks noChangeAspect="1"/>
          </p:cNvPicPr>
          <p:nvPr/>
        </p:nvPicPr>
        <p:blipFill rotWithShape="1">
          <a:blip r:embed="rId3"/>
          <a:srcRect t="79612"/>
          <a:stretch/>
        </p:blipFill>
        <p:spPr>
          <a:xfrm>
            <a:off x="0" y="5421085"/>
            <a:ext cx="9144000" cy="975836"/>
          </a:xfrm>
          <a:prstGeom prst="rect">
            <a:avLst/>
          </a:prstGeom>
        </p:spPr>
      </p:pic>
    </p:spTree>
    <p:extLst>
      <p:ext uri="{BB962C8B-B14F-4D97-AF65-F5344CB8AC3E}">
        <p14:creationId xmlns:p14="http://schemas.microsoft.com/office/powerpoint/2010/main" val="95886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Key Findings: How You Organize Your Work</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p:txBody>
          <a:bodyPr>
            <a:noAutofit/>
          </a:bodyPr>
          <a:lstStyle/>
          <a:p>
            <a:pPr marL="342900" lvl="0" indent="-342900">
              <a:spcBef>
                <a:spcPts val="1800"/>
              </a:spcBef>
              <a:buFont typeface="Wingdings" panose="05000000000000000000" pitchFamily="2" charset="2"/>
              <a:buChar char="Ø"/>
            </a:pPr>
            <a:r>
              <a:rPr lang="en-US" sz="2300" dirty="0"/>
              <a:t>All CHW/FPs documented in the EMR, both in visits and telephone encounters in the patient’s record and through staff messages. </a:t>
            </a:r>
          </a:p>
          <a:p>
            <a:pPr marL="342900" lvl="0" indent="-342900">
              <a:spcBef>
                <a:spcPts val="1800"/>
              </a:spcBef>
              <a:buFont typeface="Wingdings" panose="05000000000000000000" pitchFamily="2" charset="2"/>
              <a:buChar char="Ø"/>
            </a:pPr>
            <a:r>
              <a:rPr lang="en-US" sz="2300" dirty="0"/>
              <a:t>All CHW/FPs had multiple avenues to communicate with other members of the care team, including through the EMR, staff meetings and clinical supervision, verbal updates, huddles, etc.  </a:t>
            </a:r>
          </a:p>
          <a:p>
            <a:pPr marL="342900" indent="-342900">
              <a:spcBef>
                <a:spcPts val="1800"/>
              </a:spcBef>
              <a:buFont typeface="Wingdings" panose="05000000000000000000" pitchFamily="2" charset="2"/>
              <a:buChar char="Ø"/>
            </a:pPr>
            <a:r>
              <a:rPr lang="en-US" sz="2300" dirty="0"/>
              <a:t>All CHW/FPs had multiple weekly meetings, including but not limited to clinical supervision, clinical department meetings (e.g., Pedi dept.), discipline meetings (e.g., BH meeting), and care team meetings.  Some also attended meetings within the community to stay abreast of community issues.</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16</a:t>
            </a:fld>
            <a:endParaRPr lang="en-US"/>
          </a:p>
        </p:txBody>
      </p:sp>
    </p:spTree>
    <p:extLst>
      <p:ext uri="{BB962C8B-B14F-4D97-AF65-F5344CB8AC3E}">
        <p14:creationId xmlns:p14="http://schemas.microsoft.com/office/powerpoint/2010/main" val="145773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7752B1-2992-4DFF-B598-947609857BE9}"/>
              </a:ext>
            </a:extLst>
          </p:cNvPr>
          <p:cNvPicPr>
            <a:picLocks noChangeAspect="1"/>
          </p:cNvPicPr>
          <p:nvPr/>
        </p:nvPicPr>
        <p:blipFill rotWithShape="1">
          <a:blip r:embed="rId3">
            <a:alphaModFix amt="35000"/>
          </a:blip>
          <a:srcRect t="46141"/>
          <a:stretch/>
        </p:blipFill>
        <p:spPr>
          <a:xfrm>
            <a:off x="634711" y="3749040"/>
            <a:ext cx="7874577" cy="2427923"/>
          </a:xfrm>
          <a:prstGeom prst="rect">
            <a:avLst/>
          </a:prstGeom>
        </p:spPr>
      </p:pic>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Key Findings: Population Health Management</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p:txBody>
          <a:bodyPr>
            <a:noAutofit/>
          </a:bodyPr>
          <a:lstStyle/>
          <a:p>
            <a:pPr marL="342900" lvl="0" indent="-342900">
              <a:spcBef>
                <a:spcPts val="1800"/>
              </a:spcBef>
              <a:buFont typeface="Wingdings" panose="05000000000000000000" pitchFamily="2" charset="2"/>
              <a:buChar char="Ø"/>
            </a:pPr>
            <a:r>
              <a:rPr lang="en-US" sz="2300" dirty="0"/>
              <a:t>Emerging activities geared towards the entire population included preventive touches at 2 weeks and 18 months, and as part of universal screening. </a:t>
            </a:r>
          </a:p>
          <a:p>
            <a:pPr marL="342900" lvl="0" indent="-342900">
              <a:spcBef>
                <a:spcPts val="1800"/>
              </a:spcBef>
              <a:buFont typeface="Wingdings" panose="05000000000000000000" pitchFamily="2" charset="2"/>
              <a:buChar char="Ø"/>
            </a:pPr>
            <a:r>
              <a:rPr lang="en-US" sz="2300" dirty="0"/>
              <a:t>There were a number of activities geared towards all members of a specific high-risk population of patients,, including families with DCF involvement, Early Intervention referrals, children with co-morbid chronic disease (asthma or diabetes) and social needs.</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17</a:t>
            </a:fld>
            <a:endParaRPr lang="en-US"/>
          </a:p>
        </p:txBody>
      </p:sp>
    </p:spTree>
    <p:extLst>
      <p:ext uri="{BB962C8B-B14F-4D97-AF65-F5344CB8AC3E}">
        <p14:creationId xmlns:p14="http://schemas.microsoft.com/office/powerpoint/2010/main" val="285832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62903-4540-7042-9796-D0735979D9A7}"/>
              </a:ext>
            </a:extLst>
          </p:cNvPr>
          <p:cNvSpPr>
            <a:spLocks noGrp="1"/>
          </p:cNvSpPr>
          <p:nvPr>
            <p:ph type="title"/>
          </p:nvPr>
        </p:nvSpPr>
        <p:spPr/>
        <p:txBody>
          <a:bodyPr/>
          <a:lstStyle/>
          <a:p>
            <a:r>
              <a:rPr lang="en-US" dirty="0"/>
              <a:t>What Do You Think?</a:t>
            </a:r>
          </a:p>
        </p:txBody>
      </p:sp>
      <p:sp>
        <p:nvSpPr>
          <p:cNvPr id="4" name="Slide Number Placeholder 3">
            <a:extLst>
              <a:ext uri="{FF2B5EF4-FFF2-40B4-BE49-F238E27FC236}">
                <a16:creationId xmlns:a16="http://schemas.microsoft.com/office/drawing/2014/main" id="{635F7E90-65E5-A24E-8622-A9EAAF0925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A1D67B-7CA1-334D-A44F-A5E3B87A6587}" type="slidenum">
              <a:rPr kumimoji="0" 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0761E233-3CE1-401E-883E-3CE73A43F24C}"/>
              </a:ext>
            </a:extLst>
          </p:cNvPr>
          <p:cNvSpPr>
            <a:spLocks noGrp="1"/>
          </p:cNvSpPr>
          <p:nvPr>
            <p:ph idx="1"/>
          </p:nvPr>
        </p:nvSpPr>
        <p:spPr/>
        <p:txBody>
          <a:bodyPr/>
          <a:lstStyle/>
          <a:p>
            <a:pPr marL="457200" indent="-457200">
              <a:spcBef>
                <a:spcPts val="1800"/>
              </a:spcBef>
              <a:buFont typeface="Wingdings" panose="05000000000000000000" pitchFamily="2" charset="2"/>
              <a:buChar char="§"/>
            </a:pPr>
            <a:r>
              <a:rPr lang="en-US" dirty="0"/>
              <a:t>Do you see yourself, the work that you do, your experience represented in these summaries?</a:t>
            </a:r>
          </a:p>
          <a:p>
            <a:pPr marL="457200" indent="-457200">
              <a:spcBef>
                <a:spcPts val="1800"/>
              </a:spcBef>
              <a:buFont typeface="Wingdings" panose="05000000000000000000" pitchFamily="2" charset="2"/>
              <a:buChar char="§"/>
            </a:pPr>
            <a:r>
              <a:rPr lang="en-US" dirty="0"/>
              <a:t>What is missing or needs updating, revising?</a:t>
            </a:r>
          </a:p>
          <a:p>
            <a:pPr marL="457200" indent="-457200">
              <a:spcBef>
                <a:spcPts val="1800"/>
              </a:spcBef>
              <a:buFont typeface="Wingdings" panose="05000000000000000000" pitchFamily="2" charset="2"/>
              <a:buChar char="§"/>
            </a:pPr>
            <a:r>
              <a:rPr lang="en-US" dirty="0"/>
              <a:t>How has your work been impacted or evolved through the pandemic?</a:t>
            </a:r>
          </a:p>
          <a:p>
            <a:pPr marL="457200" indent="-457200">
              <a:spcBef>
                <a:spcPts val="1800"/>
              </a:spcBef>
              <a:buFont typeface="Wingdings" panose="05000000000000000000" pitchFamily="2" charset="2"/>
              <a:buChar char="§"/>
            </a:pPr>
            <a:r>
              <a:rPr lang="en-US" dirty="0"/>
              <a:t>What are the most important elements of your work? How can we better capture or represent the CHW/FP role?</a:t>
            </a:r>
          </a:p>
        </p:txBody>
      </p:sp>
    </p:spTree>
    <p:extLst>
      <p:ext uri="{BB962C8B-B14F-4D97-AF65-F5344CB8AC3E}">
        <p14:creationId xmlns:p14="http://schemas.microsoft.com/office/powerpoint/2010/main" val="274474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62903-4540-7042-9796-D0735979D9A7}"/>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35F7E90-65E5-A24E-8622-A9EAAF0925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A1D67B-7CA1-334D-A44F-A5E3B87A6587}" type="slidenum">
              <a:rPr kumimoji="0" 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Content Placeholder 2"/>
          <p:cNvSpPr>
            <a:spLocks noGrp="1"/>
          </p:cNvSpPr>
          <p:nvPr>
            <p:ph idx="1"/>
          </p:nvPr>
        </p:nvSpPr>
        <p:spPr>
          <a:xfrm>
            <a:off x="458993" y="1058502"/>
            <a:ext cx="8226015" cy="4357688"/>
          </a:xfrm>
        </p:spPr>
        <p:txBody>
          <a:bodyPr>
            <a:noAutofit/>
          </a:bodyPr>
          <a:lstStyle/>
          <a:p>
            <a:pPr marL="0" indent="0">
              <a:lnSpc>
                <a:spcPct val="100000"/>
              </a:lnSpc>
              <a:spcBef>
                <a:spcPts val="600"/>
              </a:spcBef>
              <a:buNone/>
            </a:pPr>
            <a:r>
              <a:rPr lang="en-US" sz="2200" i="1" dirty="0"/>
              <a:t>We want to hear more from you!</a:t>
            </a:r>
          </a:p>
          <a:p>
            <a:pPr>
              <a:lnSpc>
                <a:spcPct val="100000"/>
              </a:lnSpc>
              <a:spcBef>
                <a:spcPts val="600"/>
              </a:spcBef>
            </a:pPr>
            <a:endParaRPr lang="en-US" sz="1500" dirty="0"/>
          </a:p>
          <a:p>
            <a:pPr marL="457200" indent="-457200">
              <a:lnSpc>
                <a:spcPct val="100000"/>
              </a:lnSpc>
              <a:spcBef>
                <a:spcPts val="600"/>
              </a:spcBef>
              <a:buFont typeface="+mj-lt"/>
              <a:buAutoNum type="arabicPeriod"/>
            </a:pPr>
            <a:r>
              <a:rPr lang="en-US" sz="2300" dirty="0"/>
              <a:t>Revise and expand Cohort 1 data gathering questions </a:t>
            </a:r>
          </a:p>
          <a:p>
            <a:pPr marL="457200" indent="-457200">
              <a:lnSpc>
                <a:spcPct val="100000"/>
              </a:lnSpc>
              <a:spcBef>
                <a:spcPts val="600"/>
              </a:spcBef>
              <a:buFont typeface="+mj-lt"/>
              <a:buAutoNum type="arabicPeriod"/>
            </a:pPr>
            <a:r>
              <a:rPr lang="en-US" sz="2300" dirty="0"/>
              <a:t>Coordinate time to meet with each team of CHW/FPs</a:t>
            </a:r>
          </a:p>
          <a:p>
            <a:pPr marL="457200" indent="-457200">
              <a:lnSpc>
                <a:spcPct val="100000"/>
              </a:lnSpc>
              <a:spcBef>
                <a:spcPts val="600"/>
              </a:spcBef>
              <a:buFont typeface="+mj-lt"/>
              <a:buAutoNum type="arabicPeriod"/>
            </a:pPr>
            <a:r>
              <a:rPr lang="en-US" sz="2300" dirty="0"/>
              <a:t>Utilize feedback to further CHW/FP role development</a:t>
            </a:r>
          </a:p>
          <a:p>
            <a:pPr marL="457200" indent="-457200">
              <a:lnSpc>
                <a:spcPct val="100000"/>
              </a:lnSpc>
              <a:spcBef>
                <a:spcPts val="600"/>
              </a:spcBef>
              <a:buFont typeface="+mj-lt"/>
              <a:buAutoNum type="arabicPeriod"/>
            </a:pPr>
            <a:endParaRPr lang="en-US" sz="2300" dirty="0"/>
          </a:p>
          <a:p>
            <a:pPr marL="800100" lvl="1" indent="-342900">
              <a:lnSpc>
                <a:spcPct val="100000"/>
              </a:lnSpc>
              <a:spcBef>
                <a:spcPts val="600"/>
              </a:spcBef>
              <a:buFont typeface="Arial" panose="020B0604020202020204" pitchFamily="34" charset="0"/>
              <a:buChar char="•"/>
            </a:pPr>
            <a:endParaRPr lang="en-US" sz="2200" dirty="0"/>
          </a:p>
        </p:txBody>
      </p:sp>
    </p:spTree>
    <p:extLst>
      <p:ext uri="{BB962C8B-B14F-4D97-AF65-F5344CB8AC3E}">
        <p14:creationId xmlns:p14="http://schemas.microsoft.com/office/powerpoint/2010/main" val="237763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Disclosure and Acknowledgements</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1055901"/>
            <a:ext cx="8845826" cy="5020045"/>
          </a:xfrm>
        </p:spPr>
        <p:txBody>
          <a:bodyPr>
            <a:normAutofit/>
          </a:bodyPr>
          <a:lstStyle/>
          <a:p>
            <a:endParaRPr lang="en-US" sz="2300" dirty="0"/>
          </a:p>
          <a:p>
            <a:pPr algn="ctr"/>
            <a:r>
              <a:rPr lang="en-US" sz="2300" dirty="0"/>
              <a:t>The presenters do not have anything to disclose regarding commercial interests and do not plan on discussing unlabeled/investigational uses of a commercial product.</a:t>
            </a:r>
          </a:p>
          <a:p>
            <a:pPr algn="ctr"/>
            <a:endParaRPr lang="en-US" sz="2300" dirty="0"/>
          </a:p>
          <a:p>
            <a:pPr algn="ctr"/>
            <a:r>
              <a:rPr lang="en-US" sz="2300" dirty="0"/>
              <a:t>Funding for the TEAM UP for Children initiative was provided by the Richard and Susan Smith Family Foundation and the Klarman Family Foundation. </a:t>
            </a:r>
          </a:p>
          <a:p>
            <a:pPr>
              <a:lnSpc>
                <a:spcPct val="150000"/>
              </a:lnSpc>
            </a:pPr>
            <a:endParaRPr lang="en-US" sz="2300" b="1" i="1" dirty="0">
              <a:highlight>
                <a:srgbClr val="FFFF00"/>
              </a:highlight>
            </a:endParaRPr>
          </a:p>
          <a:p>
            <a:pPr>
              <a:lnSpc>
                <a:spcPct val="150000"/>
              </a:lnSpc>
            </a:pPr>
            <a:endParaRPr lang="en-US" sz="2300" dirty="0"/>
          </a:p>
          <a:p>
            <a:pPr>
              <a:lnSpc>
                <a:spcPct val="150000"/>
              </a:lnSpc>
            </a:pPr>
            <a:endParaRPr lang="en-US" sz="2300" dirty="0"/>
          </a:p>
          <a:p>
            <a:endParaRPr lang="en-US" sz="2300" dirty="0"/>
          </a:p>
          <a:p>
            <a:endParaRPr lang="en-US" sz="2300"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A1D67B-7CA1-334D-A44F-A5E3B87A6587}" type="slidenum">
              <a:rPr kumimoji="0" 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54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2688-C16F-3E4E-9327-BFCD08E615F4}"/>
              </a:ext>
            </a:extLst>
          </p:cNvPr>
          <p:cNvSpPr>
            <a:spLocks noGrp="1"/>
          </p:cNvSpPr>
          <p:nvPr>
            <p:ph type="title"/>
          </p:nvPr>
        </p:nvSpPr>
        <p:spPr>
          <a:xfrm>
            <a:off x="79513" y="117010"/>
            <a:ext cx="8915400" cy="443124"/>
          </a:xfrm>
        </p:spPr>
        <p:txBody>
          <a:bodyPr>
            <a:normAutofit/>
          </a:bodyPr>
          <a:lstStyle/>
          <a:p>
            <a:r>
              <a:rPr lang="en-US" sz="2000" dirty="0"/>
              <a:t>Logistics</a:t>
            </a:r>
          </a:p>
        </p:txBody>
      </p:sp>
      <p:sp>
        <p:nvSpPr>
          <p:cNvPr id="3" name="Content Placeholder 2">
            <a:extLst>
              <a:ext uri="{FF2B5EF4-FFF2-40B4-BE49-F238E27FC236}">
                <a16:creationId xmlns:a16="http://schemas.microsoft.com/office/drawing/2014/main" id="{EBF4519E-588F-754E-BB6D-0F10E09156E9}"/>
              </a:ext>
            </a:extLst>
          </p:cNvPr>
          <p:cNvSpPr>
            <a:spLocks noGrp="1"/>
          </p:cNvSpPr>
          <p:nvPr>
            <p:ph idx="1"/>
          </p:nvPr>
        </p:nvSpPr>
        <p:spPr>
          <a:xfrm>
            <a:off x="412044" y="864226"/>
            <a:ext cx="8319912" cy="5392270"/>
          </a:xfrm>
        </p:spPr>
        <p:txBody>
          <a:bodyPr>
            <a:normAutofit fontScale="77500" lnSpcReduction="20000"/>
          </a:bodyPr>
          <a:lstStyle/>
          <a:p>
            <a:pPr marL="457200" indent="-457200">
              <a:spcBef>
                <a:spcPts val="600"/>
              </a:spcBef>
              <a:buFont typeface="Wingdings" pitchFamily="2" charset="2"/>
              <a:buChar char="ü"/>
            </a:pPr>
            <a:r>
              <a:rPr lang="en-US" dirty="0"/>
              <a:t>Please add your CHC to your Zoom ID and if you would like, your preferred pronouns.</a:t>
            </a:r>
          </a:p>
          <a:p>
            <a:pPr marL="457200" indent="-457200">
              <a:spcBef>
                <a:spcPts val="600"/>
              </a:spcBef>
              <a:buFont typeface="Wingdings" pitchFamily="2" charset="2"/>
              <a:buChar char="ü"/>
            </a:pPr>
            <a:endParaRPr lang="en-US" dirty="0"/>
          </a:p>
          <a:p>
            <a:pPr marL="457200" indent="-457200">
              <a:spcBef>
                <a:spcPts val="600"/>
              </a:spcBef>
              <a:buFont typeface="Wingdings" pitchFamily="2" charset="2"/>
              <a:buChar char="ü"/>
            </a:pPr>
            <a:r>
              <a:rPr lang="en-US" dirty="0"/>
              <a:t>Please remember to mute if you are not speaking.</a:t>
            </a:r>
          </a:p>
          <a:p>
            <a:pPr marL="457200" indent="-457200">
              <a:spcBef>
                <a:spcPts val="600"/>
              </a:spcBef>
              <a:buFont typeface="Wingdings" pitchFamily="2" charset="2"/>
              <a:buChar char="ü"/>
            </a:pPr>
            <a:endParaRPr lang="en-US" dirty="0"/>
          </a:p>
          <a:p>
            <a:pPr marL="457200" indent="-457200">
              <a:spcBef>
                <a:spcPts val="600"/>
              </a:spcBef>
              <a:buFont typeface="Wingdings" pitchFamily="2" charset="2"/>
              <a:buChar char="ü"/>
            </a:pPr>
            <a:r>
              <a:rPr lang="en-US" dirty="0"/>
              <a:t>Feel free to use the chat function for ongoing comments and questions. We will keep a record.</a:t>
            </a:r>
          </a:p>
          <a:p>
            <a:pPr marL="457200" indent="-457200">
              <a:spcBef>
                <a:spcPts val="600"/>
              </a:spcBef>
              <a:buFont typeface="Wingdings" pitchFamily="2" charset="2"/>
              <a:buChar char="ü"/>
            </a:pPr>
            <a:endParaRPr lang="en-US" dirty="0"/>
          </a:p>
          <a:p>
            <a:pPr marL="457200" indent="-457200">
              <a:spcBef>
                <a:spcPts val="600"/>
              </a:spcBef>
              <a:buFont typeface="Wingdings" pitchFamily="2" charset="2"/>
              <a:buChar char="ü"/>
            </a:pPr>
            <a:r>
              <a:rPr lang="en-US" dirty="0"/>
              <a:t>Do what you need to take care of yourself throughout the session.</a:t>
            </a:r>
          </a:p>
          <a:p>
            <a:pPr marL="457200" indent="-457200">
              <a:spcBef>
                <a:spcPts val="600"/>
              </a:spcBef>
              <a:buFont typeface="Wingdings" pitchFamily="2" charset="2"/>
              <a:buChar char="ü"/>
            </a:pPr>
            <a:endParaRPr lang="en-US" dirty="0"/>
          </a:p>
          <a:p>
            <a:pPr marL="457200" indent="-457200">
              <a:spcBef>
                <a:spcPts val="600"/>
              </a:spcBef>
              <a:buFont typeface="Wingdings" pitchFamily="2" charset="2"/>
              <a:buChar char="ü"/>
            </a:pPr>
            <a:r>
              <a:rPr lang="en-US" dirty="0"/>
              <a:t>Being on camera makes for a more interactive experience together!</a:t>
            </a:r>
          </a:p>
          <a:p>
            <a:pPr marL="457200" indent="-457200">
              <a:spcBef>
                <a:spcPts val="600"/>
              </a:spcBef>
              <a:buFont typeface="Wingdings" pitchFamily="2" charset="2"/>
              <a:buChar char="ü"/>
            </a:pPr>
            <a:endParaRPr lang="en-US" dirty="0"/>
          </a:p>
          <a:p>
            <a:pPr marL="457200" indent="-457200">
              <a:spcBef>
                <a:spcPts val="600"/>
              </a:spcBef>
              <a:buFont typeface="Wingdings" pitchFamily="2" charset="2"/>
              <a:buChar char="ü"/>
            </a:pPr>
            <a:r>
              <a:rPr lang="en-US" dirty="0"/>
              <a:t>Put a note in the chat if you are stepping away, and thanks. </a:t>
            </a:r>
          </a:p>
          <a:p>
            <a:pPr algn="ctr">
              <a:spcBef>
                <a:spcPts val="600"/>
              </a:spcBef>
            </a:pPr>
            <a:endParaRPr lang="en-US" dirty="0">
              <a:highlight>
                <a:srgbClr val="FFFF00"/>
              </a:highlight>
            </a:endParaRPr>
          </a:p>
          <a:p>
            <a:pPr algn="ctr">
              <a:spcBef>
                <a:spcPts val="600"/>
              </a:spcBef>
            </a:pPr>
            <a:r>
              <a:rPr lang="en-US" dirty="0">
                <a:highlight>
                  <a:srgbClr val="FFFF00"/>
                </a:highlight>
              </a:rPr>
              <a:t>This training (and all future trainings) will be recorded.</a:t>
            </a:r>
          </a:p>
        </p:txBody>
      </p:sp>
      <p:sp>
        <p:nvSpPr>
          <p:cNvPr id="4" name="Slide Number Placeholder 3">
            <a:extLst>
              <a:ext uri="{FF2B5EF4-FFF2-40B4-BE49-F238E27FC236}">
                <a16:creationId xmlns:a16="http://schemas.microsoft.com/office/drawing/2014/main" id="{CB9D5168-4B3F-8C46-9FA7-A4F0606BAC32}"/>
              </a:ext>
            </a:extLst>
          </p:cNvPr>
          <p:cNvSpPr>
            <a:spLocks noGrp="1"/>
          </p:cNvSpPr>
          <p:nvPr>
            <p:ph type="sldNum" sz="quarter" idx="12"/>
          </p:nvPr>
        </p:nvSpPr>
        <p:spPr/>
        <p:txBody>
          <a:bodyPr/>
          <a:lstStyle/>
          <a:p>
            <a:fld id="{93A1D67B-7CA1-334D-A44F-A5E3B87A6587}" type="slidenum">
              <a:rPr lang="en-US" smtClean="0"/>
              <a:t>3</a:t>
            </a:fld>
            <a:endParaRPr lang="en-US"/>
          </a:p>
        </p:txBody>
      </p:sp>
    </p:spTree>
    <p:extLst>
      <p:ext uri="{BB962C8B-B14F-4D97-AF65-F5344CB8AC3E}">
        <p14:creationId xmlns:p14="http://schemas.microsoft.com/office/powerpoint/2010/main" val="384205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2688-C16F-3E4E-9327-BFCD08E615F4}"/>
              </a:ext>
            </a:extLst>
          </p:cNvPr>
          <p:cNvSpPr>
            <a:spLocks noGrp="1"/>
          </p:cNvSpPr>
          <p:nvPr>
            <p:ph type="title"/>
          </p:nvPr>
        </p:nvSpPr>
        <p:spPr>
          <a:xfrm>
            <a:off x="79513" y="117010"/>
            <a:ext cx="8915400" cy="443124"/>
          </a:xfrm>
        </p:spPr>
        <p:txBody>
          <a:bodyPr>
            <a:normAutofit/>
          </a:bodyPr>
          <a:lstStyle/>
          <a:p>
            <a:r>
              <a:rPr lang="en-US" sz="2000" dirty="0"/>
              <a:t>Agenda</a:t>
            </a:r>
          </a:p>
        </p:txBody>
      </p:sp>
      <p:sp>
        <p:nvSpPr>
          <p:cNvPr id="3" name="Content Placeholder 2">
            <a:extLst>
              <a:ext uri="{FF2B5EF4-FFF2-40B4-BE49-F238E27FC236}">
                <a16:creationId xmlns:a16="http://schemas.microsoft.com/office/drawing/2014/main" id="{EBF4519E-588F-754E-BB6D-0F10E09156E9}"/>
              </a:ext>
            </a:extLst>
          </p:cNvPr>
          <p:cNvSpPr>
            <a:spLocks noGrp="1"/>
          </p:cNvSpPr>
          <p:nvPr>
            <p:ph idx="1"/>
          </p:nvPr>
        </p:nvSpPr>
        <p:spPr>
          <a:xfrm>
            <a:off x="412044" y="915026"/>
            <a:ext cx="8319912" cy="5392270"/>
          </a:xfrm>
        </p:spPr>
        <p:txBody>
          <a:bodyPr>
            <a:normAutofit/>
          </a:bodyPr>
          <a:lstStyle/>
          <a:p>
            <a:pPr marL="457200" indent="-457200">
              <a:spcBef>
                <a:spcPts val="3000"/>
              </a:spcBef>
              <a:buFont typeface="Wingdings" panose="05000000000000000000" pitchFamily="2" charset="2"/>
              <a:buChar char="Ø"/>
            </a:pPr>
            <a:r>
              <a:rPr lang="en-US" sz="2400" dirty="0"/>
              <a:t>Review TEAM UP’s work to date to develop and define the role of the CHW/FP on the integrated team</a:t>
            </a:r>
          </a:p>
          <a:p>
            <a:pPr marL="457200" indent="-457200">
              <a:spcBef>
                <a:spcPts val="3000"/>
              </a:spcBef>
              <a:buFont typeface="Wingdings" panose="05000000000000000000" pitchFamily="2" charset="2"/>
              <a:buChar char="Ø"/>
            </a:pPr>
            <a:r>
              <a:rPr lang="en-US" sz="2400" dirty="0"/>
              <a:t>Share information and feedback gathered in interviews with Cohort 1 CHWs and FPs</a:t>
            </a:r>
          </a:p>
          <a:p>
            <a:pPr marL="457200" indent="-457200">
              <a:spcBef>
                <a:spcPts val="3000"/>
              </a:spcBef>
              <a:buFont typeface="Wingdings" panose="05000000000000000000" pitchFamily="2" charset="2"/>
              <a:buChar char="Ø"/>
            </a:pPr>
            <a:r>
              <a:rPr lang="en-US" sz="2400" dirty="0"/>
              <a:t>Gather initial input on how the CHW/FP role has evolved in Cohort 2 and introduce plans for collecting additional insights and information over the upcoming months</a:t>
            </a:r>
          </a:p>
          <a:p>
            <a:endParaRPr lang="en-US" dirty="0">
              <a:highlight>
                <a:srgbClr val="FFFF00"/>
              </a:highlight>
              <a:latin typeface="+mn-lt"/>
            </a:endParaRPr>
          </a:p>
        </p:txBody>
      </p:sp>
      <p:sp>
        <p:nvSpPr>
          <p:cNvPr id="4" name="Slide Number Placeholder 3">
            <a:extLst>
              <a:ext uri="{FF2B5EF4-FFF2-40B4-BE49-F238E27FC236}">
                <a16:creationId xmlns:a16="http://schemas.microsoft.com/office/drawing/2014/main" id="{CB9D5168-4B3F-8C46-9FA7-A4F0606BAC32}"/>
              </a:ext>
            </a:extLst>
          </p:cNvPr>
          <p:cNvSpPr>
            <a:spLocks noGrp="1"/>
          </p:cNvSpPr>
          <p:nvPr>
            <p:ph type="sldNum" sz="quarter" idx="12"/>
          </p:nvPr>
        </p:nvSpPr>
        <p:spPr/>
        <p:txBody>
          <a:bodyPr/>
          <a:lstStyle/>
          <a:p>
            <a:fld id="{93A1D67B-7CA1-334D-A44F-A5E3B87A6587}" type="slidenum">
              <a:rPr lang="en-US" smtClean="0"/>
              <a:t>4</a:t>
            </a:fld>
            <a:endParaRPr lang="en-US"/>
          </a:p>
        </p:txBody>
      </p:sp>
      <p:pic>
        <p:nvPicPr>
          <p:cNvPr id="5" name="Picture 4">
            <a:extLst>
              <a:ext uri="{FF2B5EF4-FFF2-40B4-BE49-F238E27FC236}">
                <a16:creationId xmlns:a16="http://schemas.microsoft.com/office/drawing/2014/main" id="{D04FD4FC-A550-4025-82A5-1EA6DBBEAA3D}"/>
              </a:ext>
            </a:extLst>
          </p:cNvPr>
          <p:cNvPicPr>
            <a:picLocks noChangeAspect="1"/>
          </p:cNvPicPr>
          <p:nvPr/>
        </p:nvPicPr>
        <p:blipFill rotWithShape="1">
          <a:blip r:embed="rId3"/>
          <a:srcRect t="28712"/>
          <a:stretch/>
        </p:blipFill>
        <p:spPr>
          <a:xfrm>
            <a:off x="2155371" y="4097263"/>
            <a:ext cx="4833257" cy="2297481"/>
          </a:xfrm>
          <a:prstGeom prst="rect">
            <a:avLst/>
          </a:prstGeom>
        </p:spPr>
      </p:pic>
    </p:spTree>
    <p:extLst>
      <p:ext uri="{BB962C8B-B14F-4D97-AF65-F5344CB8AC3E}">
        <p14:creationId xmlns:p14="http://schemas.microsoft.com/office/powerpoint/2010/main" val="268451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TEAM UP CHW/FP: Scope of Work</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p:txBody>
          <a:bodyPr>
            <a:normAutofit fontScale="85000" lnSpcReduction="20000"/>
          </a:bodyPr>
          <a:lstStyle/>
          <a:p>
            <a:pPr marL="457200" indent="-457200">
              <a:spcBef>
                <a:spcPts val="1800"/>
              </a:spcBef>
              <a:buClr>
                <a:schemeClr val="tx1"/>
              </a:buClr>
              <a:buFont typeface="Wingdings" panose="05000000000000000000" pitchFamily="2" charset="2"/>
              <a:buChar char="§"/>
            </a:pPr>
            <a:endParaRPr lang="en-US" sz="2200" b="1" dirty="0">
              <a:solidFill>
                <a:srgbClr val="36B727"/>
              </a:solidFill>
            </a:endParaRPr>
          </a:p>
          <a:p>
            <a:pPr marL="457200" indent="-457200">
              <a:spcBef>
                <a:spcPts val="1800"/>
              </a:spcBef>
              <a:buClr>
                <a:schemeClr val="tx1"/>
              </a:buClr>
              <a:buFont typeface="Wingdings" panose="05000000000000000000" pitchFamily="2" charset="2"/>
              <a:buChar char="§"/>
            </a:pPr>
            <a:endParaRPr lang="en-US" sz="2200" b="1" dirty="0">
              <a:solidFill>
                <a:srgbClr val="36B727"/>
              </a:solidFill>
            </a:endParaRPr>
          </a:p>
          <a:p>
            <a:pPr marL="457200" indent="-457200">
              <a:spcBef>
                <a:spcPts val="1800"/>
              </a:spcBef>
              <a:buClr>
                <a:schemeClr val="tx1"/>
              </a:buClr>
              <a:buFont typeface="Wingdings" panose="05000000000000000000" pitchFamily="2" charset="2"/>
              <a:buChar char="§"/>
            </a:pPr>
            <a:endParaRPr lang="en-US" sz="2200" b="1" dirty="0">
              <a:solidFill>
                <a:srgbClr val="36B727"/>
              </a:solidFill>
            </a:endParaRPr>
          </a:p>
          <a:p>
            <a:pPr marL="457200" indent="-457200">
              <a:spcBef>
                <a:spcPts val="1800"/>
              </a:spcBef>
              <a:buClr>
                <a:schemeClr val="tx1"/>
              </a:buClr>
              <a:buFont typeface="Wingdings" panose="05000000000000000000" pitchFamily="2" charset="2"/>
              <a:buChar char="§"/>
            </a:pPr>
            <a:r>
              <a:rPr lang="en-US" sz="2600" b="1" dirty="0">
                <a:solidFill>
                  <a:srgbClr val="36B727"/>
                </a:solidFill>
              </a:rPr>
              <a:t>Parent coaching and support, </a:t>
            </a:r>
            <a:r>
              <a:rPr lang="en-US" sz="2600" dirty="0"/>
              <a:t>including outreach to and engagement with families to promote healthy development and access to care and services</a:t>
            </a:r>
          </a:p>
          <a:p>
            <a:pPr marL="457200" indent="-457200">
              <a:spcBef>
                <a:spcPts val="1800"/>
              </a:spcBef>
              <a:buClr>
                <a:schemeClr val="tx1"/>
              </a:buClr>
              <a:buFont typeface="Wingdings" panose="05000000000000000000" pitchFamily="2" charset="2"/>
              <a:buChar char="§"/>
            </a:pPr>
            <a:r>
              <a:rPr lang="en-US" sz="2600" b="1" dirty="0">
                <a:solidFill>
                  <a:srgbClr val="36B727"/>
                </a:solidFill>
              </a:rPr>
              <a:t>Linkage</a:t>
            </a:r>
            <a:r>
              <a:rPr lang="en-US" sz="2600" b="1" dirty="0"/>
              <a:t> </a:t>
            </a:r>
            <a:r>
              <a:rPr lang="en-US" sz="2600" dirty="0"/>
              <a:t>to basic needs resources and community services</a:t>
            </a:r>
          </a:p>
          <a:p>
            <a:pPr marL="457200" indent="-457200">
              <a:spcBef>
                <a:spcPts val="1800"/>
              </a:spcBef>
              <a:buClr>
                <a:schemeClr val="tx1"/>
              </a:buClr>
              <a:buFont typeface="Wingdings" panose="05000000000000000000" pitchFamily="2" charset="2"/>
              <a:buChar char="§"/>
            </a:pPr>
            <a:r>
              <a:rPr lang="en-US" sz="2600" b="1" dirty="0">
                <a:solidFill>
                  <a:srgbClr val="36B727"/>
                </a:solidFill>
              </a:rPr>
              <a:t>Care coordination </a:t>
            </a:r>
            <a:r>
              <a:rPr lang="en-US" sz="2600" dirty="0"/>
              <a:t>to help with multiple appointments, different sites of care, etc. </a:t>
            </a:r>
          </a:p>
          <a:p>
            <a:pPr marL="457200" indent="-457200">
              <a:spcBef>
                <a:spcPts val="1800"/>
              </a:spcBef>
              <a:buClr>
                <a:schemeClr val="tx1"/>
              </a:buClr>
              <a:buFont typeface="Wingdings" panose="05000000000000000000" pitchFamily="2" charset="2"/>
              <a:buChar char="§"/>
            </a:pPr>
            <a:r>
              <a:rPr lang="en-US" sz="2600" b="1" dirty="0">
                <a:solidFill>
                  <a:srgbClr val="36B727"/>
                </a:solidFill>
              </a:rPr>
              <a:t>Screening and support for referrals</a:t>
            </a:r>
            <a:r>
              <a:rPr lang="en-US" sz="2600" dirty="0"/>
              <a:t>, such as Early Intervention, stepped up care, etc. </a:t>
            </a:r>
          </a:p>
          <a:p>
            <a:pPr marL="457200" indent="-457200">
              <a:spcBef>
                <a:spcPts val="1800"/>
              </a:spcBef>
              <a:buClr>
                <a:schemeClr val="tx1"/>
              </a:buClr>
              <a:buFont typeface="Wingdings" panose="05000000000000000000" pitchFamily="2" charset="2"/>
              <a:buChar char="§"/>
            </a:pPr>
            <a:r>
              <a:rPr lang="en-US" sz="2600" b="1" dirty="0">
                <a:solidFill>
                  <a:srgbClr val="36B727"/>
                </a:solidFill>
              </a:rPr>
              <a:t>Population Health Management</a:t>
            </a:r>
            <a:r>
              <a:rPr lang="en-US" sz="2600" dirty="0"/>
              <a:t>,</a:t>
            </a:r>
            <a:r>
              <a:rPr lang="en-US" sz="2600" dirty="0">
                <a:solidFill>
                  <a:srgbClr val="36B727"/>
                </a:solidFill>
              </a:rPr>
              <a:t> </a:t>
            </a:r>
            <a:r>
              <a:rPr lang="en-US" sz="2600" dirty="0"/>
              <a:t>such as outreach to families lost to care or with care gaps</a:t>
            </a:r>
          </a:p>
          <a:p>
            <a:pPr marL="457200" indent="-457200">
              <a:spcBef>
                <a:spcPts val="1800"/>
              </a:spcBef>
              <a:buClr>
                <a:schemeClr val="tx1"/>
              </a:buClr>
              <a:buFont typeface="Wingdings" panose="05000000000000000000" pitchFamily="2" charset="2"/>
              <a:buChar char="§"/>
            </a:pPr>
            <a:r>
              <a:rPr lang="en-US" sz="2600" b="1" dirty="0">
                <a:solidFill>
                  <a:srgbClr val="36B727"/>
                </a:solidFill>
              </a:rPr>
              <a:t>Engagement in community outreach </a:t>
            </a:r>
            <a:r>
              <a:rPr lang="en-US" sz="2600" dirty="0"/>
              <a:t>events to promote public health messages and describe services available in Pediatrics</a:t>
            </a:r>
          </a:p>
          <a:p>
            <a:endParaRPr lang="en-US" dirty="0"/>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5</a:t>
            </a:fld>
            <a:endParaRPr lang="en-US"/>
          </a:p>
        </p:txBody>
      </p:sp>
      <p:pic>
        <p:nvPicPr>
          <p:cNvPr id="5" name="Picture 4">
            <a:extLst>
              <a:ext uri="{FF2B5EF4-FFF2-40B4-BE49-F238E27FC236}">
                <a16:creationId xmlns:a16="http://schemas.microsoft.com/office/drawing/2014/main" id="{4D8E90C9-FBE1-4C65-9166-D21696BFC93A}"/>
              </a:ext>
            </a:extLst>
          </p:cNvPr>
          <p:cNvPicPr>
            <a:picLocks noChangeAspect="1"/>
          </p:cNvPicPr>
          <p:nvPr/>
        </p:nvPicPr>
        <p:blipFill rotWithShape="1">
          <a:blip r:embed="rId3"/>
          <a:srcRect t="58138" b="25225"/>
          <a:stretch/>
        </p:blipFill>
        <p:spPr>
          <a:xfrm>
            <a:off x="873081" y="940526"/>
            <a:ext cx="7328263" cy="914400"/>
          </a:xfrm>
          <a:prstGeom prst="rect">
            <a:avLst/>
          </a:prstGeom>
        </p:spPr>
      </p:pic>
    </p:spTree>
    <p:extLst>
      <p:ext uri="{BB962C8B-B14F-4D97-AF65-F5344CB8AC3E}">
        <p14:creationId xmlns:p14="http://schemas.microsoft.com/office/powerpoint/2010/main" val="426867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Cohort 1 Role Development</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p:txBody>
          <a:bodyPr>
            <a:normAutofit/>
          </a:bodyPr>
          <a:lstStyle/>
          <a:p>
            <a:r>
              <a:rPr lang="en-US" sz="2400" dirty="0"/>
              <a:t>Guiding Principles:</a:t>
            </a:r>
          </a:p>
          <a:p>
            <a:pPr marL="914400" lvl="1" indent="-457200">
              <a:buFont typeface="Wingdings" panose="05000000000000000000" pitchFamily="2" charset="2"/>
              <a:buChar char="ü"/>
            </a:pPr>
            <a:r>
              <a:rPr lang="en-US" dirty="0"/>
              <a:t>The role works well for the CHW/FPs and is rewarding and fulfilling</a:t>
            </a:r>
          </a:p>
          <a:p>
            <a:pPr marL="914400" lvl="1" indent="-457200">
              <a:buFont typeface="Wingdings" panose="05000000000000000000" pitchFamily="2" charset="2"/>
              <a:buChar char="ü"/>
            </a:pPr>
            <a:r>
              <a:rPr lang="en-US" dirty="0"/>
              <a:t>The role works well for patients, the care team, and the health center</a:t>
            </a:r>
          </a:p>
          <a:p>
            <a:pPr marL="914400" lvl="1" indent="-457200">
              <a:buFont typeface="Wingdings" panose="05000000000000000000" pitchFamily="2" charset="2"/>
              <a:buChar char="ü"/>
            </a:pPr>
            <a:r>
              <a:rPr lang="en-US" dirty="0"/>
              <a:t>The role is sustainable long term</a:t>
            </a:r>
          </a:p>
          <a:p>
            <a:pPr marL="914400" lvl="1" indent="-457200">
              <a:buFont typeface="Wingdings" panose="05000000000000000000" pitchFamily="2" charset="2"/>
              <a:buChar char="§"/>
            </a:pPr>
            <a:endParaRPr lang="en-US" dirty="0"/>
          </a:p>
          <a:p>
            <a:r>
              <a:rPr lang="en-US" sz="2400" dirty="0"/>
              <a:t>Two primary steps identified:</a:t>
            </a:r>
          </a:p>
          <a:p>
            <a:pPr marL="514350" indent="-514350">
              <a:buFont typeface="+mj-lt"/>
              <a:buAutoNum type="arabicPeriod"/>
            </a:pPr>
            <a:r>
              <a:rPr lang="en-US" sz="2400" b="1" dirty="0"/>
              <a:t>Skills support</a:t>
            </a:r>
            <a:r>
              <a:rPr lang="en-US" sz="2400" dirty="0"/>
              <a:t>: Integrate training into CHW/FP work</a:t>
            </a:r>
          </a:p>
          <a:p>
            <a:pPr marL="514350" indent="-514350">
              <a:buFont typeface="+mj-lt"/>
              <a:buAutoNum type="arabicPeriod"/>
            </a:pPr>
            <a:r>
              <a:rPr lang="en-US" sz="2400" b="1" dirty="0"/>
              <a:t>Role development</a:t>
            </a:r>
            <a:r>
              <a:rPr lang="en-US" sz="2400" dirty="0"/>
              <a:t>: Data gathering to understand current status of role development</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6</a:t>
            </a:fld>
            <a:endParaRPr lang="en-US"/>
          </a:p>
        </p:txBody>
      </p:sp>
    </p:spTree>
    <p:extLst>
      <p:ext uri="{BB962C8B-B14F-4D97-AF65-F5344CB8AC3E}">
        <p14:creationId xmlns:p14="http://schemas.microsoft.com/office/powerpoint/2010/main" val="73369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Cohort 1 Role Development</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p:txBody>
          <a:bodyPr>
            <a:normAutofit/>
          </a:bodyPr>
          <a:lstStyle/>
          <a:p>
            <a:r>
              <a:rPr lang="en-US" sz="2400" dirty="0"/>
              <a:t>Role development data gathering occurred during a meeting with CHW/FPs at each CHC and focused on five key areas:</a:t>
            </a:r>
          </a:p>
          <a:p>
            <a:pPr marL="457200" indent="-457200">
              <a:spcBef>
                <a:spcPts val="1800"/>
              </a:spcBef>
              <a:buFont typeface="Wingdings" panose="05000000000000000000" pitchFamily="2" charset="2"/>
              <a:buChar char="§"/>
            </a:pPr>
            <a:r>
              <a:rPr lang="en-US" sz="2000" b="1" i="1" dirty="0"/>
              <a:t>Integrating training into your work </a:t>
            </a:r>
            <a:r>
              <a:rPr lang="en-US" sz="2000" dirty="0"/>
              <a:t>– preparing you with the tools and skills to be successful in your work</a:t>
            </a:r>
          </a:p>
          <a:p>
            <a:pPr marL="457200" indent="-457200">
              <a:spcBef>
                <a:spcPts val="1800"/>
              </a:spcBef>
              <a:buFont typeface="Wingdings" panose="05000000000000000000" pitchFamily="2" charset="2"/>
              <a:buChar char="§"/>
            </a:pPr>
            <a:r>
              <a:rPr lang="en-US" sz="2000" b="1" i="1" dirty="0"/>
              <a:t>Team-based care </a:t>
            </a:r>
            <a:r>
              <a:rPr lang="en-US" sz="2000" dirty="0"/>
              <a:t>– understanding everyone’s role on the team</a:t>
            </a:r>
          </a:p>
          <a:p>
            <a:pPr marL="457200" indent="-457200">
              <a:spcBef>
                <a:spcPts val="1800"/>
              </a:spcBef>
              <a:buFont typeface="Wingdings" panose="05000000000000000000" pitchFamily="2" charset="2"/>
              <a:buChar char="§"/>
            </a:pPr>
            <a:r>
              <a:rPr lang="en-US" sz="2000" b="1" i="1" dirty="0"/>
              <a:t>Daily activities </a:t>
            </a:r>
            <a:r>
              <a:rPr lang="en-US" sz="2000" dirty="0"/>
              <a:t>– how you do your work each day</a:t>
            </a:r>
          </a:p>
          <a:p>
            <a:pPr marL="457200" indent="-457200">
              <a:spcBef>
                <a:spcPts val="1800"/>
              </a:spcBef>
              <a:buFont typeface="Wingdings" panose="05000000000000000000" pitchFamily="2" charset="2"/>
              <a:buChar char="§"/>
            </a:pPr>
            <a:r>
              <a:rPr lang="en-US" sz="2000" b="1" i="1" dirty="0"/>
              <a:t>How you organize your work </a:t>
            </a:r>
            <a:r>
              <a:rPr lang="en-US" sz="2000" dirty="0"/>
              <a:t>– tracking your work and the families you serve</a:t>
            </a:r>
          </a:p>
          <a:p>
            <a:pPr marL="457200" indent="-457200">
              <a:spcBef>
                <a:spcPts val="1800"/>
              </a:spcBef>
              <a:buFont typeface="Wingdings" panose="05000000000000000000" pitchFamily="2" charset="2"/>
              <a:buChar char="§"/>
            </a:pPr>
            <a:r>
              <a:rPr lang="en-US" sz="2000" b="1" i="1" dirty="0"/>
              <a:t>Population health management </a:t>
            </a:r>
            <a:r>
              <a:rPr lang="en-US" sz="2000" dirty="0"/>
              <a:t>– services for the whole population that your health center serves</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7</a:t>
            </a:fld>
            <a:endParaRPr lang="en-US"/>
          </a:p>
        </p:txBody>
      </p:sp>
      <p:pic>
        <p:nvPicPr>
          <p:cNvPr id="6" name="Picture 5">
            <a:extLst>
              <a:ext uri="{FF2B5EF4-FFF2-40B4-BE49-F238E27FC236}">
                <a16:creationId xmlns:a16="http://schemas.microsoft.com/office/drawing/2014/main" id="{745640FF-8913-4D4C-9D13-44F3F4E6E61D}"/>
              </a:ext>
            </a:extLst>
          </p:cNvPr>
          <p:cNvPicPr>
            <a:picLocks noChangeAspect="1"/>
          </p:cNvPicPr>
          <p:nvPr/>
        </p:nvPicPr>
        <p:blipFill rotWithShape="1">
          <a:blip r:embed="rId3"/>
          <a:srcRect l="-475" t="22578" r="475" b="61736"/>
          <a:stretch/>
        </p:blipFill>
        <p:spPr>
          <a:xfrm>
            <a:off x="873081" y="5184531"/>
            <a:ext cx="7328263" cy="862149"/>
          </a:xfrm>
          <a:prstGeom prst="rect">
            <a:avLst/>
          </a:prstGeom>
        </p:spPr>
      </p:pic>
    </p:spTree>
    <p:extLst>
      <p:ext uri="{BB962C8B-B14F-4D97-AF65-F5344CB8AC3E}">
        <p14:creationId xmlns:p14="http://schemas.microsoft.com/office/powerpoint/2010/main" val="104559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Key Findings: Integrating Training Into Your Work</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p:txBody>
          <a:bodyPr>
            <a:normAutofit/>
          </a:bodyPr>
          <a:lstStyle/>
          <a:p>
            <a:pPr marL="457200" lvl="0" indent="-457200">
              <a:spcBef>
                <a:spcPts val="1800"/>
              </a:spcBef>
              <a:buFont typeface="Wingdings" panose="05000000000000000000" pitchFamily="2" charset="2"/>
              <a:buChar char="§"/>
            </a:pPr>
            <a:r>
              <a:rPr lang="en-US" sz="2300" dirty="0"/>
              <a:t>Universal interest in using a </a:t>
            </a:r>
            <a:r>
              <a:rPr lang="en-US" sz="2300" b="1" dirty="0"/>
              <a:t>Problem-Solving</a:t>
            </a:r>
            <a:r>
              <a:rPr lang="en-US" sz="2300" dirty="0"/>
              <a:t> intervention. Problem solving focus was a perfect fit for the role, especially for navigation within a set workflow, like IEPs. Interest in developing care planning skills in a manualized approach: e.g., assessment, action plan, reassessment, etc. </a:t>
            </a:r>
          </a:p>
          <a:p>
            <a:pPr marL="457200" lvl="0" indent="-457200">
              <a:spcBef>
                <a:spcPts val="1800"/>
              </a:spcBef>
              <a:buFont typeface="Wingdings" panose="05000000000000000000" pitchFamily="2" charset="2"/>
              <a:buChar char="§"/>
            </a:pPr>
            <a:r>
              <a:rPr lang="en-US" sz="2300" dirty="0"/>
              <a:t>CHW/FPs used </a:t>
            </a:r>
            <a:r>
              <a:rPr lang="en-US" sz="2300" b="1" dirty="0"/>
              <a:t>Motivational Interviewing </a:t>
            </a:r>
            <a:r>
              <a:rPr lang="en-US" sz="2300" dirty="0"/>
              <a:t>and found training to be immediately helpful, particularly in the fast-paced environment of primary care.</a:t>
            </a:r>
          </a:p>
          <a:p>
            <a:pPr marL="457200" indent="-457200">
              <a:spcBef>
                <a:spcPts val="1800"/>
              </a:spcBef>
              <a:buFont typeface="Wingdings" panose="05000000000000000000" pitchFamily="2" charset="2"/>
              <a:buChar char="§"/>
            </a:pPr>
            <a:r>
              <a:rPr lang="en-US" sz="2300" dirty="0"/>
              <a:t>Opportunities for </a:t>
            </a:r>
            <a:r>
              <a:rPr lang="en-US" sz="2300" b="1" dirty="0"/>
              <a:t>meeting other CHWs to network for resources</a:t>
            </a:r>
            <a:r>
              <a:rPr lang="en-US" sz="2300" dirty="0"/>
              <a:t> were very helpful.</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8</a:t>
            </a:fld>
            <a:endParaRPr lang="en-US"/>
          </a:p>
        </p:txBody>
      </p:sp>
      <p:pic>
        <p:nvPicPr>
          <p:cNvPr id="5" name="Picture 4">
            <a:extLst>
              <a:ext uri="{FF2B5EF4-FFF2-40B4-BE49-F238E27FC236}">
                <a16:creationId xmlns:a16="http://schemas.microsoft.com/office/drawing/2014/main" id="{6CDFD4B3-96F5-4C3E-A52B-E8F4F6C929F8}"/>
              </a:ext>
            </a:extLst>
          </p:cNvPr>
          <p:cNvPicPr>
            <a:picLocks noChangeAspect="1"/>
          </p:cNvPicPr>
          <p:nvPr/>
        </p:nvPicPr>
        <p:blipFill rotWithShape="1">
          <a:blip r:embed="rId3"/>
          <a:srcRect b="10389"/>
          <a:stretch/>
        </p:blipFill>
        <p:spPr>
          <a:xfrm>
            <a:off x="4301635" y="4966505"/>
            <a:ext cx="4745530" cy="1410790"/>
          </a:xfrm>
          <a:prstGeom prst="rect">
            <a:avLst/>
          </a:prstGeom>
        </p:spPr>
      </p:pic>
    </p:spTree>
    <p:extLst>
      <p:ext uri="{BB962C8B-B14F-4D97-AF65-F5344CB8AC3E}">
        <p14:creationId xmlns:p14="http://schemas.microsoft.com/office/powerpoint/2010/main" val="295338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F1DD-3B45-A746-A09D-B6473244AC5F}"/>
              </a:ext>
            </a:extLst>
          </p:cNvPr>
          <p:cNvSpPr>
            <a:spLocks noGrp="1"/>
          </p:cNvSpPr>
          <p:nvPr>
            <p:ph type="title"/>
          </p:nvPr>
        </p:nvSpPr>
        <p:spPr/>
        <p:txBody>
          <a:bodyPr>
            <a:normAutofit/>
          </a:bodyPr>
          <a:lstStyle/>
          <a:p>
            <a:r>
              <a:rPr lang="en-US" sz="2000" dirty="0"/>
              <a:t>Key Findings: Team-Based Care</a:t>
            </a:r>
          </a:p>
        </p:txBody>
      </p:sp>
      <p:sp>
        <p:nvSpPr>
          <p:cNvPr id="3" name="Content Placeholder 2">
            <a:extLst>
              <a:ext uri="{FF2B5EF4-FFF2-40B4-BE49-F238E27FC236}">
                <a16:creationId xmlns:a16="http://schemas.microsoft.com/office/drawing/2014/main" id="{290B2105-CC39-9341-8CCE-46B165006C60}"/>
              </a:ext>
            </a:extLst>
          </p:cNvPr>
          <p:cNvSpPr>
            <a:spLocks noGrp="1"/>
          </p:cNvSpPr>
          <p:nvPr>
            <p:ph idx="1"/>
          </p:nvPr>
        </p:nvSpPr>
        <p:spPr>
          <a:xfrm>
            <a:off x="149087" y="824020"/>
            <a:ext cx="8845826" cy="5365643"/>
          </a:xfrm>
        </p:spPr>
        <p:txBody>
          <a:bodyPr>
            <a:noAutofit/>
          </a:bodyPr>
          <a:lstStyle/>
          <a:p>
            <a:pPr marL="457200" lvl="0" indent="-457200">
              <a:spcBef>
                <a:spcPts val="1800"/>
              </a:spcBef>
              <a:buFont typeface="Wingdings" panose="05000000000000000000" pitchFamily="2" charset="2"/>
              <a:buChar char="Ø"/>
            </a:pPr>
            <a:r>
              <a:rPr lang="en-US" sz="2300" dirty="0"/>
              <a:t>CHW/FPs self-described role citing helping families </a:t>
            </a:r>
            <a:r>
              <a:rPr lang="en-US" sz="2300" b="1" dirty="0"/>
              <a:t>access basic needs resources</a:t>
            </a:r>
            <a:r>
              <a:rPr lang="en-US" sz="2300" dirty="0"/>
              <a:t>, </a:t>
            </a:r>
            <a:r>
              <a:rPr lang="en-US" sz="2300" b="1" dirty="0"/>
              <a:t>care coordination</a:t>
            </a:r>
            <a:r>
              <a:rPr lang="en-US" sz="2300" dirty="0"/>
              <a:t> to help with multiple appointments, and supporting </a:t>
            </a:r>
            <a:r>
              <a:rPr lang="en-US" sz="2300" b="1" dirty="0"/>
              <a:t>referrals</a:t>
            </a:r>
            <a:r>
              <a:rPr lang="en-US" sz="2300" dirty="0"/>
              <a:t>, such as Early Intervention. </a:t>
            </a:r>
          </a:p>
          <a:p>
            <a:pPr marL="457200" lvl="0" indent="-457200">
              <a:spcBef>
                <a:spcPts val="1800"/>
              </a:spcBef>
              <a:buFont typeface="Wingdings" panose="05000000000000000000" pitchFamily="2" charset="2"/>
              <a:buChar char="Ø"/>
            </a:pPr>
            <a:r>
              <a:rPr lang="en-US" sz="2300" dirty="0"/>
              <a:t>The unique nature of the role – integrated into pediatrics and focused on behavioral health care – took time to develop fully. CHCs did ongoing informal trainings to reinforce the role and its responsibilities. </a:t>
            </a:r>
          </a:p>
          <a:p>
            <a:pPr marL="457200" lvl="0" indent="-457200">
              <a:spcBef>
                <a:spcPts val="1800"/>
              </a:spcBef>
              <a:buFont typeface="Wingdings" panose="05000000000000000000" pitchFamily="2" charset="2"/>
              <a:buChar char="Ø"/>
            </a:pPr>
            <a:r>
              <a:rPr lang="en-US" sz="2300" dirty="0"/>
              <a:t>CHW/FPs felt care team understood role, particularly BHCs. Some variability amongst PCPs, particularly in accessing CHW/FPs for tasks that could be handled without them (e.g., written information for resource needs).</a:t>
            </a:r>
          </a:p>
        </p:txBody>
      </p:sp>
      <p:sp>
        <p:nvSpPr>
          <p:cNvPr id="4" name="Slide Number Placeholder 3">
            <a:extLst>
              <a:ext uri="{FF2B5EF4-FFF2-40B4-BE49-F238E27FC236}">
                <a16:creationId xmlns:a16="http://schemas.microsoft.com/office/drawing/2014/main" id="{63A96A78-1921-1949-90FD-B2DA0605BF3A}"/>
              </a:ext>
            </a:extLst>
          </p:cNvPr>
          <p:cNvSpPr>
            <a:spLocks noGrp="1"/>
          </p:cNvSpPr>
          <p:nvPr>
            <p:ph type="sldNum" sz="quarter" idx="12"/>
          </p:nvPr>
        </p:nvSpPr>
        <p:spPr/>
        <p:txBody>
          <a:bodyPr/>
          <a:lstStyle/>
          <a:p>
            <a:fld id="{93A1D67B-7CA1-334D-A44F-A5E3B87A6587}" type="slidenum">
              <a:rPr lang="en-US" smtClean="0"/>
              <a:t>9</a:t>
            </a:fld>
            <a:endParaRPr lang="en-US"/>
          </a:p>
        </p:txBody>
      </p:sp>
    </p:spTree>
    <p:extLst>
      <p:ext uri="{BB962C8B-B14F-4D97-AF65-F5344CB8AC3E}">
        <p14:creationId xmlns:p14="http://schemas.microsoft.com/office/powerpoint/2010/main" val="4281534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55E9DA7B-2B86-6445-B2CD-57EF2A377048}"/>
    </a:ext>
  </a:extLst>
</a:theme>
</file>

<file path=ppt/theme/theme3.xml><?xml version="1.0" encoding="utf-8"?>
<a:theme xmlns:a="http://schemas.openxmlformats.org/drawingml/2006/main" name="2_Office Theme">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55E9DA7B-2B86-6445-B2CD-57EF2A377048}"/>
    </a:ext>
  </a:extLst>
</a:theme>
</file>

<file path=ppt/theme/theme4.xml><?xml version="1.0" encoding="utf-8"?>
<a:theme xmlns:a="http://schemas.openxmlformats.org/drawingml/2006/main" name="3_Office Theme">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55E9DA7B-2B86-6445-B2CD-57EF2A377048}"/>
    </a:ext>
  </a:extLst>
</a:theme>
</file>

<file path=ppt/theme/theme5.xml><?xml version="1.0" encoding="utf-8"?>
<a:theme xmlns:a="http://schemas.openxmlformats.org/drawingml/2006/main" name="4_Office Theme">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55E9DA7B-2B86-6445-B2CD-57EF2A37704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DB80B2FD2034BBCF8A2C86D4B2DBA" ma:contentTypeVersion="25" ma:contentTypeDescription="Create a new document." ma:contentTypeScope="" ma:versionID="51ef45a29d4e9b1a2023c024027ac2fd">
  <xsd:schema xmlns:xsd="http://www.w3.org/2001/XMLSchema" xmlns:xs="http://www.w3.org/2001/XMLSchema" xmlns:p="http://schemas.microsoft.com/office/2006/metadata/properties" xmlns:ns2="6d7928bf-a193-4a81-b101-c18a1b5af782" xmlns:ns3="e937a3b4-ced8-470d-8e43-93041006c3f9" targetNamespace="http://schemas.microsoft.com/office/2006/metadata/properties" ma:root="true" ma:fieldsID="ced161fbad5ef43bb171d675d00c8f57" ns2:_="" ns3:_="">
    <xsd:import namespace="6d7928bf-a193-4a81-b101-c18a1b5af782"/>
    <xsd:import namespace="e937a3b4-ced8-470d-8e43-93041006c3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928bf-a193-4a81-b101-c18a1b5af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hidden="true" ma:internalName="MediaServiceOCR" ma:readOnly="true">
      <xsd:simpleType>
        <xsd:restriction base="dms:Note"/>
      </xsd:simpleType>
    </xsd:element>
    <xsd:element name="MediaServiceLocation" ma:index="22"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7a3b4-ced8-470d-8e43-93041006c3f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87e2f7-58d9-430b-a36c-9283b0ef4bda}" ma:internalName="TaxCatchAll" ma:readOnly="false" ma:showField="CatchAllData" ma:web="e937a3b4-ced8-470d-8e43-93041006c3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d7928bf-a193-4a81-b101-c18a1b5af782" xsi:nil="true"/>
    <SharedWithUsers xmlns="e937a3b4-ced8-470d-8e43-93041006c3f9">
      <UserInfo>
        <DisplayName/>
        <AccountId xsi:nil="true"/>
        <AccountType/>
      </UserInfo>
    </SharedWithUsers>
    <lcf76f155ced4ddcb4097134ff3c332f xmlns="6d7928bf-a193-4a81-b101-c18a1b5af782">
      <Terms xmlns="http://schemas.microsoft.com/office/infopath/2007/PartnerControls"/>
    </lcf76f155ced4ddcb4097134ff3c332f>
    <TaxCatchAll xmlns="e937a3b4-ced8-470d-8e43-93041006c3f9" xsi:nil="true"/>
  </documentManagement>
</p:properties>
</file>

<file path=customXml/itemProps1.xml><?xml version="1.0" encoding="utf-8"?>
<ds:datastoreItem xmlns:ds="http://schemas.openxmlformats.org/officeDocument/2006/customXml" ds:itemID="{190B47B1-0ACB-4F44-BE04-EDEFFDEF1E06}"/>
</file>

<file path=customXml/itemProps2.xml><?xml version="1.0" encoding="utf-8"?>
<ds:datastoreItem xmlns:ds="http://schemas.openxmlformats.org/officeDocument/2006/customXml" ds:itemID="{7CFE2B23-394D-47B5-B466-55A6F428632E}"/>
</file>

<file path=customXml/itemProps3.xml><?xml version="1.0" encoding="utf-8"?>
<ds:datastoreItem xmlns:ds="http://schemas.openxmlformats.org/officeDocument/2006/customXml" ds:itemID="{A1F12A98-5185-422A-B799-9F68FF131C45}"/>
</file>

<file path=docProps/app.xml><?xml version="1.0" encoding="utf-8"?>
<Properties xmlns="http://schemas.openxmlformats.org/officeDocument/2006/extended-properties" xmlns:vt="http://schemas.openxmlformats.org/officeDocument/2006/docPropsVTypes">
  <TotalTime>3814</TotalTime>
  <Words>1848</Words>
  <Application>Microsoft Macintosh PowerPoint</Application>
  <PresentationFormat>On-screen Show (4:3)</PresentationFormat>
  <Paragraphs>155</Paragraphs>
  <Slides>19</Slides>
  <Notes>17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Arial</vt:lpstr>
      <vt:lpstr>Arial Black</vt:lpstr>
      <vt:lpstr>Calibri</vt:lpstr>
      <vt:lpstr>Calibri Light</vt:lpstr>
      <vt:lpstr>Wingdings</vt:lpstr>
      <vt:lpstr>Office Theme</vt:lpstr>
      <vt:lpstr>1_Office Theme</vt:lpstr>
      <vt:lpstr>2_Office Theme</vt:lpstr>
      <vt:lpstr>3_Office Theme</vt:lpstr>
      <vt:lpstr>4_Office Theme</vt:lpstr>
      <vt:lpstr>PowerPoint Presentation</vt:lpstr>
      <vt:lpstr>Disclosure and Acknowledgements</vt:lpstr>
      <vt:lpstr>Logistics</vt:lpstr>
      <vt:lpstr>Agenda</vt:lpstr>
      <vt:lpstr>TEAM UP CHW/FP: Scope of Work</vt:lpstr>
      <vt:lpstr>Cohort 1 Role Development</vt:lpstr>
      <vt:lpstr>Cohort 1 Role Development</vt:lpstr>
      <vt:lpstr>Key Findings: Integrating Training Into Your Work</vt:lpstr>
      <vt:lpstr>Key Findings: Team-Based Care</vt:lpstr>
      <vt:lpstr>Key Findings: Team-Based Care</vt:lpstr>
      <vt:lpstr>Key Findings: Team-Based Care</vt:lpstr>
      <vt:lpstr>Key Findings: Daily Activities</vt:lpstr>
      <vt:lpstr>Key Findings: Daily Activities</vt:lpstr>
      <vt:lpstr>Key Findings: Daily Activities</vt:lpstr>
      <vt:lpstr>Key Findings: How You Organize Your Work</vt:lpstr>
      <vt:lpstr>Key Findings: How You Organize Your Work</vt:lpstr>
      <vt:lpstr>Key Findings: Population Health Management</vt:lpstr>
      <vt:lpstr>What Do You Think?</vt:lpstr>
      <vt:lpstr>Next Steps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Rosenberg</dc:creator>
  <cp:lastModifiedBy>Anita Morris</cp:lastModifiedBy>
  <cp:revision>123</cp:revision>
  <dcterms:created xsi:type="dcterms:W3CDTF">2021-08-19T15:28:52Z</dcterms:created>
  <dcterms:modified xsi:type="dcterms:W3CDTF">2021-12-16T15:12:28Z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0x010100EDDDB80B2FD2034BBCF8A2C86D4B2DBA</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