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Masters/notesMaster1.xml" ContentType="application/vnd.openxmlformats-officedocument.presentationml.notesMaster+xml"/>
  <Override PartName="/ppt/diagrams/drawing2.xml" ContentType="application/vnd.ms-office.drawingml.diagramDrawing+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68" r:id="rId3"/>
  </p:sldMasterIdLst>
  <p:notesMasterIdLst>
    <p:notesMasterId r:id="rId20"/>
  </p:notesMasterIdLst>
  <p:sldIdLst>
    <p:sldId id="907" r:id="rId4"/>
    <p:sldId id="1002" r:id="rId5"/>
    <p:sldId id="971" r:id="rId6"/>
    <p:sldId id="1038" r:id="rId7"/>
    <p:sldId id="1034" r:id="rId8"/>
    <p:sldId id="1032" r:id="rId9"/>
    <p:sldId id="1035" r:id="rId10"/>
    <p:sldId id="1000" r:id="rId11"/>
    <p:sldId id="1039" r:id="rId12"/>
    <p:sldId id="1036" r:id="rId13"/>
    <p:sldId id="1031" r:id="rId14"/>
    <p:sldId id="1019" r:id="rId15"/>
    <p:sldId id="1033" r:id="rId16"/>
    <p:sldId id="1037" r:id="rId17"/>
    <p:sldId id="973" r:id="rId18"/>
    <p:sldId id="1022" r:id="rId1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72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4558" autoAdjust="0"/>
  </p:normalViewPr>
  <p:slideViewPr>
    <p:cSldViewPr snapToGrid="0" snapToObjects="1">
      <p:cViewPr varScale="1">
        <p:scale>
          <a:sx n="107" d="100"/>
          <a:sy n="107" d="100"/>
        </p:scale>
        <p:origin x="1296" y="168"/>
      </p:cViewPr>
      <p:guideLst>
        <p:guide orient="horz" pos="2160"/>
        <p:guide pos="2880"/>
      </p:guideLst>
    </p:cSldViewPr>
  </p:slideViewPr>
  <p:notesTextViewPr>
    <p:cViewPr>
      <p:scale>
        <a:sx n="20" d="100"/>
        <a:sy n="2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06232-07FA-4315-A21D-E6F390215EA4}"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132B833A-D32B-4C29-81E0-EF042B68CCF6}">
      <dgm:prSet/>
      <dgm:spPr/>
      <dgm:t>
        <a:bodyPr/>
        <a:lstStyle/>
        <a:p>
          <a:pPr>
            <a:defRPr b="1"/>
          </a:pPr>
          <a:r>
            <a:rPr lang="en-US"/>
            <a:t>10:00 AM – 10:05 AM</a:t>
          </a:r>
        </a:p>
      </dgm:t>
    </dgm:pt>
    <dgm:pt modelId="{A1E6E3B5-A57E-4E7C-97A0-5F805DB4A2C9}" type="parTrans" cxnId="{5F48F502-883A-4471-975A-7EE3A2870705}">
      <dgm:prSet/>
      <dgm:spPr/>
      <dgm:t>
        <a:bodyPr/>
        <a:lstStyle/>
        <a:p>
          <a:endParaRPr lang="en-US"/>
        </a:p>
      </dgm:t>
    </dgm:pt>
    <dgm:pt modelId="{B0CD6466-2DDA-4046-ACA2-E42636C3CC48}" type="sibTrans" cxnId="{5F48F502-883A-4471-975A-7EE3A2870705}">
      <dgm:prSet/>
      <dgm:spPr/>
      <dgm:t>
        <a:bodyPr/>
        <a:lstStyle/>
        <a:p>
          <a:endParaRPr lang="en-US"/>
        </a:p>
      </dgm:t>
    </dgm:pt>
    <dgm:pt modelId="{08103C63-4365-41B1-A883-40968465D7A8}">
      <dgm:prSet/>
      <dgm:spPr/>
      <dgm:t>
        <a:bodyPr/>
        <a:lstStyle/>
        <a:p>
          <a:r>
            <a:rPr lang="en-US"/>
            <a:t>Welcome &amp; Housekeeping</a:t>
          </a:r>
        </a:p>
      </dgm:t>
    </dgm:pt>
    <dgm:pt modelId="{49B3BE38-4714-4E71-9E61-C09952909FD1}" type="parTrans" cxnId="{09982A10-AD46-49FA-9D32-D141062793C1}">
      <dgm:prSet/>
      <dgm:spPr/>
      <dgm:t>
        <a:bodyPr/>
        <a:lstStyle/>
        <a:p>
          <a:endParaRPr lang="en-US"/>
        </a:p>
      </dgm:t>
    </dgm:pt>
    <dgm:pt modelId="{F688A7A1-B4D4-45D3-94E5-9DC2376D66CE}" type="sibTrans" cxnId="{09982A10-AD46-49FA-9D32-D141062793C1}">
      <dgm:prSet/>
      <dgm:spPr/>
      <dgm:t>
        <a:bodyPr/>
        <a:lstStyle/>
        <a:p>
          <a:endParaRPr lang="en-US"/>
        </a:p>
      </dgm:t>
    </dgm:pt>
    <dgm:pt modelId="{444F32AC-F742-4E30-B96E-25DEDE7511B1}">
      <dgm:prSet/>
      <dgm:spPr/>
      <dgm:t>
        <a:bodyPr/>
        <a:lstStyle/>
        <a:p>
          <a:pPr>
            <a:defRPr b="1"/>
          </a:pPr>
          <a:r>
            <a:rPr lang="en-US"/>
            <a:t>10:05 AM – 10:40 AM</a:t>
          </a:r>
        </a:p>
      </dgm:t>
    </dgm:pt>
    <dgm:pt modelId="{6C8B9A38-B29E-4038-BE0D-BED99B2AC4DA}" type="parTrans" cxnId="{42E2A023-7077-4E69-8D30-8C5E075368C5}">
      <dgm:prSet/>
      <dgm:spPr/>
      <dgm:t>
        <a:bodyPr/>
        <a:lstStyle/>
        <a:p>
          <a:endParaRPr lang="en-US"/>
        </a:p>
      </dgm:t>
    </dgm:pt>
    <dgm:pt modelId="{67EF7BB8-4DE1-4B37-A9C2-519C8486849E}" type="sibTrans" cxnId="{42E2A023-7077-4E69-8D30-8C5E075368C5}">
      <dgm:prSet/>
      <dgm:spPr/>
      <dgm:t>
        <a:bodyPr/>
        <a:lstStyle/>
        <a:p>
          <a:endParaRPr lang="en-US"/>
        </a:p>
      </dgm:t>
    </dgm:pt>
    <dgm:pt modelId="{CF72E17B-61EF-4624-A297-1DE523EF9140}">
      <dgm:prSet/>
      <dgm:spPr/>
      <dgm:t>
        <a:bodyPr/>
        <a:lstStyle/>
        <a:p>
          <a:r>
            <a:rPr lang="en-US"/>
            <a:t>Facilitated Conversation</a:t>
          </a:r>
        </a:p>
      </dgm:t>
    </dgm:pt>
    <dgm:pt modelId="{277D06A8-964D-4D2F-8A78-3D6A28CA5C15}" type="parTrans" cxnId="{771D8A73-E35C-42DE-9A25-0CA757CB1CCD}">
      <dgm:prSet/>
      <dgm:spPr/>
      <dgm:t>
        <a:bodyPr/>
        <a:lstStyle/>
        <a:p>
          <a:endParaRPr lang="en-US"/>
        </a:p>
      </dgm:t>
    </dgm:pt>
    <dgm:pt modelId="{64791834-F378-42CF-8C50-264EB3D29CC1}" type="sibTrans" cxnId="{771D8A73-E35C-42DE-9A25-0CA757CB1CCD}">
      <dgm:prSet/>
      <dgm:spPr/>
      <dgm:t>
        <a:bodyPr/>
        <a:lstStyle/>
        <a:p>
          <a:endParaRPr lang="en-US"/>
        </a:p>
      </dgm:t>
    </dgm:pt>
    <dgm:pt modelId="{3D5D6473-73A0-45A3-8A09-B43E41A1705C}">
      <dgm:prSet/>
      <dgm:spPr/>
      <dgm:t>
        <a:bodyPr/>
        <a:lstStyle/>
        <a:p>
          <a:pPr>
            <a:defRPr b="1"/>
          </a:pPr>
          <a:r>
            <a:rPr lang="en-US"/>
            <a:t>10:40 AM – 10:50 AM</a:t>
          </a:r>
        </a:p>
      </dgm:t>
    </dgm:pt>
    <dgm:pt modelId="{D9E7EA1D-B338-4940-9CE6-D2BC388956A0}" type="parTrans" cxnId="{FAEC1277-061F-4B8C-AC7B-A365ECF9D322}">
      <dgm:prSet/>
      <dgm:spPr/>
      <dgm:t>
        <a:bodyPr/>
        <a:lstStyle/>
        <a:p>
          <a:endParaRPr lang="en-US"/>
        </a:p>
      </dgm:t>
    </dgm:pt>
    <dgm:pt modelId="{8B050F10-5D15-488B-AF7B-29C7EDF800A4}" type="sibTrans" cxnId="{FAEC1277-061F-4B8C-AC7B-A365ECF9D322}">
      <dgm:prSet/>
      <dgm:spPr/>
      <dgm:t>
        <a:bodyPr/>
        <a:lstStyle/>
        <a:p>
          <a:endParaRPr lang="en-US"/>
        </a:p>
      </dgm:t>
    </dgm:pt>
    <dgm:pt modelId="{62132A60-4929-4AEF-83A1-1A7D4E920EC4}">
      <dgm:prSet/>
      <dgm:spPr/>
      <dgm:t>
        <a:bodyPr/>
        <a:lstStyle/>
        <a:p>
          <a:r>
            <a:rPr lang="en-US" dirty="0"/>
            <a:t>Presentation by Aminata: 	</a:t>
          </a:r>
        </a:p>
        <a:p>
          <a:r>
            <a:rPr lang="en-US" i="1" dirty="0"/>
            <a:t>Resources for Supporting Youth and College Students in the Coming Year</a:t>
          </a:r>
        </a:p>
      </dgm:t>
    </dgm:pt>
    <dgm:pt modelId="{3CDEFD90-60CB-4654-998A-01B8E03F4163}" type="parTrans" cxnId="{DD8E4A75-CB8A-4EC5-80FD-B25A5D0B70F2}">
      <dgm:prSet/>
      <dgm:spPr/>
      <dgm:t>
        <a:bodyPr/>
        <a:lstStyle/>
        <a:p>
          <a:endParaRPr lang="en-US"/>
        </a:p>
      </dgm:t>
    </dgm:pt>
    <dgm:pt modelId="{0C16676F-0E3A-4744-8151-75266965B525}" type="sibTrans" cxnId="{DD8E4A75-CB8A-4EC5-80FD-B25A5D0B70F2}">
      <dgm:prSet/>
      <dgm:spPr/>
      <dgm:t>
        <a:bodyPr/>
        <a:lstStyle/>
        <a:p>
          <a:endParaRPr lang="en-US"/>
        </a:p>
      </dgm:t>
    </dgm:pt>
    <dgm:pt modelId="{2906D147-DA3D-4399-832A-B177B6FDA46E}">
      <dgm:prSet/>
      <dgm:spPr/>
      <dgm:t>
        <a:bodyPr/>
        <a:lstStyle/>
        <a:p>
          <a:pPr>
            <a:defRPr b="1"/>
          </a:pPr>
          <a:r>
            <a:rPr lang="en-US"/>
            <a:t>10:50 AM – 11:00 AM</a:t>
          </a:r>
        </a:p>
      </dgm:t>
    </dgm:pt>
    <dgm:pt modelId="{A194D0A6-CE9E-41E3-A22F-4F6DAEA206AD}" type="parTrans" cxnId="{2D604B44-5F86-42AE-A075-8ED2B0B0E2AD}">
      <dgm:prSet/>
      <dgm:spPr/>
      <dgm:t>
        <a:bodyPr/>
        <a:lstStyle/>
        <a:p>
          <a:endParaRPr lang="en-US"/>
        </a:p>
      </dgm:t>
    </dgm:pt>
    <dgm:pt modelId="{6F9E3E8B-67E2-47F6-B1E1-F9604D4177E8}" type="sibTrans" cxnId="{2D604B44-5F86-42AE-A075-8ED2B0B0E2AD}">
      <dgm:prSet/>
      <dgm:spPr/>
      <dgm:t>
        <a:bodyPr/>
        <a:lstStyle/>
        <a:p>
          <a:endParaRPr lang="en-US"/>
        </a:p>
      </dgm:t>
    </dgm:pt>
    <dgm:pt modelId="{C4AE3F33-F9F9-49A4-81BD-B98BECEA6E15}">
      <dgm:prSet/>
      <dgm:spPr/>
      <dgm:t>
        <a:bodyPr/>
        <a:lstStyle/>
        <a:p>
          <a:r>
            <a:rPr lang="en-US"/>
            <a:t>Next Steps</a:t>
          </a:r>
        </a:p>
      </dgm:t>
    </dgm:pt>
    <dgm:pt modelId="{7496DBC6-F91D-4C13-BCC1-0B9D1B56090C}" type="parTrans" cxnId="{7B8F2786-CF96-4EEA-8807-15CB8C572F36}">
      <dgm:prSet/>
      <dgm:spPr/>
      <dgm:t>
        <a:bodyPr/>
        <a:lstStyle/>
        <a:p>
          <a:endParaRPr lang="en-US"/>
        </a:p>
      </dgm:t>
    </dgm:pt>
    <dgm:pt modelId="{BADD2141-BE24-4E50-BCCC-A5573C02BC10}" type="sibTrans" cxnId="{7B8F2786-CF96-4EEA-8807-15CB8C572F36}">
      <dgm:prSet/>
      <dgm:spPr/>
      <dgm:t>
        <a:bodyPr/>
        <a:lstStyle/>
        <a:p>
          <a:endParaRPr lang="en-US"/>
        </a:p>
      </dgm:t>
    </dgm:pt>
    <dgm:pt modelId="{9049881E-BA77-4941-AB71-658000B49F10}" type="pres">
      <dgm:prSet presAssocID="{1CE06232-07FA-4315-A21D-E6F390215EA4}" presName="root" presStyleCnt="0">
        <dgm:presLayoutVars>
          <dgm:chMax/>
          <dgm:chPref/>
          <dgm:animLvl val="lvl"/>
        </dgm:presLayoutVars>
      </dgm:prSet>
      <dgm:spPr/>
    </dgm:pt>
    <dgm:pt modelId="{BD899E14-EDE1-1A4D-82C8-E2CBBAF43C4F}" type="pres">
      <dgm:prSet presAssocID="{1CE06232-07FA-4315-A21D-E6F390215EA4}" presName="divider" presStyleLbl="fgAcc1" presStyleIdx="0" presStyleCnt="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8203BB64-8671-054E-9D28-2C2008D7F217}" type="pres">
      <dgm:prSet presAssocID="{1CE06232-07FA-4315-A21D-E6F390215EA4}" presName="nodes" presStyleCnt="0">
        <dgm:presLayoutVars>
          <dgm:chMax/>
          <dgm:chPref/>
          <dgm:animLvl val="lvl"/>
        </dgm:presLayoutVars>
      </dgm:prSet>
      <dgm:spPr/>
    </dgm:pt>
    <dgm:pt modelId="{4944173A-F2A9-754F-8BC4-6B32DF099520}" type="pres">
      <dgm:prSet presAssocID="{132B833A-D32B-4C29-81E0-EF042B68CCF6}" presName="composite" presStyleCnt="0"/>
      <dgm:spPr/>
    </dgm:pt>
    <dgm:pt modelId="{6F97EA13-4BAE-3A4B-BA56-9BE78ACA6E70}" type="pres">
      <dgm:prSet presAssocID="{132B833A-D32B-4C29-81E0-EF042B68CCF6}" presName="ConnectorPoint" presStyleLbl="ln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A7B9E15-DFF7-B74B-BE6A-8B4055F9E5A5}" type="pres">
      <dgm:prSet presAssocID="{132B833A-D32B-4C29-81E0-EF042B68CCF6}" presName="DropPinPlaceHolder" presStyleCnt="0"/>
      <dgm:spPr/>
    </dgm:pt>
    <dgm:pt modelId="{CF136242-13E2-7048-B16B-519170F3051F}" type="pres">
      <dgm:prSet presAssocID="{132B833A-D32B-4C29-81E0-EF042B68CCF6}" presName="DropPin" presStyleLbl="alignNode1" presStyleIdx="0" presStyleCnt="4"/>
      <dgm:spPr/>
    </dgm:pt>
    <dgm:pt modelId="{CDB28137-012B-2342-98C7-1CCC476560DA}" type="pres">
      <dgm:prSet presAssocID="{132B833A-D32B-4C29-81E0-EF042B68CCF6}"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21C6910E-240B-1649-93FF-896C78D521FB}" type="pres">
      <dgm:prSet presAssocID="{132B833A-D32B-4C29-81E0-EF042B68CCF6}" presName="L2TextContainer" presStyleLbl="revTx" presStyleIdx="0" presStyleCnt="8">
        <dgm:presLayoutVars>
          <dgm:bulletEnabled val="1"/>
        </dgm:presLayoutVars>
      </dgm:prSet>
      <dgm:spPr/>
    </dgm:pt>
    <dgm:pt modelId="{9542E18C-A818-1A4D-837E-5F08DEC89D99}" type="pres">
      <dgm:prSet presAssocID="{132B833A-D32B-4C29-81E0-EF042B68CCF6}" presName="L1TextContainer" presStyleLbl="revTx" presStyleIdx="1" presStyleCnt="8">
        <dgm:presLayoutVars>
          <dgm:chMax val="1"/>
          <dgm:chPref val="1"/>
          <dgm:bulletEnabled val="1"/>
        </dgm:presLayoutVars>
      </dgm:prSet>
      <dgm:spPr/>
    </dgm:pt>
    <dgm:pt modelId="{4D8F7F53-07B0-C744-9595-E4FE7698A6BD}" type="pres">
      <dgm:prSet presAssocID="{132B833A-D32B-4C29-81E0-EF042B68CCF6}"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D26A4C99-66A1-264C-A756-8571B6433C62}" type="pres">
      <dgm:prSet presAssocID="{132B833A-D32B-4C29-81E0-EF042B68CCF6}" presName="EmptyPlaceHolder" presStyleCnt="0"/>
      <dgm:spPr/>
    </dgm:pt>
    <dgm:pt modelId="{E9E99DA2-88E4-A547-AA06-F9619CB1F629}" type="pres">
      <dgm:prSet presAssocID="{B0CD6466-2DDA-4046-ACA2-E42636C3CC48}" presName="spaceBetweenRectangles" presStyleCnt="0"/>
      <dgm:spPr/>
    </dgm:pt>
    <dgm:pt modelId="{C39A82B8-533C-E04F-B594-352FEEAD9D67}" type="pres">
      <dgm:prSet presAssocID="{444F32AC-F742-4E30-B96E-25DEDE7511B1}" presName="composite" presStyleCnt="0"/>
      <dgm:spPr/>
    </dgm:pt>
    <dgm:pt modelId="{70DD158D-7151-0347-A2B3-2BF6C59FDE21}" type="pres">
      <dgm:prSet presAssocID="{444F32AC-F742-4E30-B96E-25DEDE7511B1}" presName="ConnectorPoint" presStyleLbl="ln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0F7A86E-67E9-AB48-90EA-AC9116C1AECD}" type="pres">
      <dgm:prSet presAssocID="{444F32AC-F742-4E30-B96E-25DEDE7511B1}" presName="DropPinPlaceHolder" presStyleCnt="0"/>
      <dgm:spPr/>
    </dgm:pt>
    <dgm:pt modelId="{B7CCACD3-A08D-AE40-9679-C88CA1756763}" type="pres">
      <dgm:prSet presAssocID="{444F32AC-F742-4E30-B96E-25DEDE7511B1}" presName="DropPin" presStyleLbl="alignNode1" presStyleIdx="1" presStyleCnt="4"/>
      <dgm:spPr/>
    </dgm:pt>
    <dgm:pt modelId="{98589C46-6658-A64D-BD82-2CC5B8161659}" type="pres">
      <dgm:prSet presAssocID="{444F32AC-F742-4E30-B96E-25DEDE7511B1}"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62043FA-7995-BD4B-875A-E4DE30A2D223}" type="pres">
      <dgm:prSet presAssocID="{444F32AC-F742-4E30-B96E-25DEDE7511B1}" presName="L2TextContainer" presStyleLbl="revTx" presStyleIdx="2" presStyleCnt="8">
        <dgm:presLayoutVars>
          <dgm:bulletEnabled val="1"/>
        </dgm:presLayoutVars>
      </dgm:prSet>
      <dgm:spPr/>
    </dgm:pt>
    <dgm:pt modelId="{B32DCB8D-2A41-7D4C-BEE0-380B3A65FA73}" type="pres">
      <dgm:prSet presAssocID="{444F32AC-F742-4E30-B96E-25DEDE7511B1}" presName="L1TextContainer" presStyleLbl="revTx" presStyleIdx="3" presStyleCnt="8">
        <dgm:presLayoutVars>
          <dgm:chMax val="1"/>
          <dgm:chPref val="1"/>
          <dgm:bulletEnabled val="1"/>
        </dgm:presLayoutVars>
      </dgm:prSet>
      <dgm:spPr/>
    </dgm:pt>
    <dgm:pt modelId="{F80A6494-D1E0-4A4E-A6A6-E4CFD95E6711}" type="pres">
      <dgm:prSet presAssocID="{444F32AC-F742-4E30-B96E-25DEDE7511B1}"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0E935F15-2474-D847-A48B-F5C4E04CAF09}" type="pres">
      <dgm:prSet presAssocID="{444F32AC-F742-4E30-B96E-25DEDE7511B1}" presName="EmptyPlaceHolder" presStyleCnt="0"/>
      <dgm:spPr/>
    </dgm:pt>
    <dgm:pt modelId="{3924B9E8-60EF-FC47-A59E-3D502E1278BD}" type="pres">
      <dgm:prSet presAssocID="{67EF7BB8-4DE1-4B37-A9C2-519C8486849E}" presName="spaceBetweenRectangles" presStyleCnt="0"/>
      <dgm:spPr/>
    </dgm:pt>
    <dgm:pt modelId="{14C507FD-246D-EF48-A2FC-81511C4E0AFC}" type="pres">
      <dgm:prSet presAssocID="{3D5D6473-73A0-45A3-8A09-B43E41A1705C}" presName="composite" presStyleCnt="0"/>
      <dgm:spPr/>
    </dgm:pt>
    <dgm:pt modelId="{939F84B4-CDD9-7546-8A1A-D5A5E89980A9}" type="pres">
      <dgm:prSet presAssocID="{3D5D6473-73A0-45A3-8A09-B43E41A1705C}" presName="ConnectorPoint" presStyleLbl="ln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151DE6E-6D21-CE40-89EF-386B29916F2C}" type="pres">
      <dgm:prSet presAssocID="{3D5D6473-73A0-45A3-8A09-B43E41A1705C}" presName="DropPinPlaceHolder" presStyleCnt="0"/>
      <dgm:spPr/>
    </dgm:pt>
    <dgm:pt modelId="{A01A514F-055A-FD45-A689-070D8C014049}" type="pres">
      <dgm:prSet presAssocID="{3D5D6473-73A0-45A3-8A09-B43E41A1705C}" presName="DropPin" presStyleLbl="alignNode1" presStyleIdx="2" presStyleCnt="4"/>
      <dgm:spPr/>
    </dgm:pt>
    <dgm:pt modelId="{C59EA36F-32A9-5946-8143-547187606542}" type="pres">
      <dgm:prSet presAssocID="{3D5D6473-73A0-45A3-8A09-B43E41A1705C}"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CEA43E5D-5A2B-D341-AB9E-ECEC07D2922C}" type="pres">
      <dgm:prSet presAssocID="{3D5D6473-73A0-45A3-8A09-B43E41A1705C}" presName="L2TextContainer" presStyleLbl="revTx" presStyleIdx="4" presStyleCnt="8">
        <dgm:presLayoutVars>
          <dgm:bulletEnabled val="1"/>
        </dgm:presLayoutVars>
      </dgm:prSet>
      <dgm:spPr/>
    </dgm:pt>
    <dgm:pt modelId="{ED776533-F4B0-A54B-8FA7-2C9561DB5589}" type="pres">
      <dgm:prSet presAssocID="{3D5D6473-73A0-45A3-8A09-B43E41A1705C}" presName="L1TextContainer" presStyleLbl="revTx" presStyleIdx="5" presStyleCnt="8">
        <dgm:presLayoutVars>
          <dgm:chMax val="1"/>
          <dgm:chPref val="1"/>
          <dgm:bulletEnabled val="1"/>
        </dgm:presLayoutVars>
      </dgm:prSet>
      <dgm:spPr/>
    </dgm:pt>
    <dgm:pt modelId="{D8C84DB4-FA9F-A94A-9FE5-5855A4ADB2C7}" type="pres">
      <dgm:prSet presAssocID="{3D5D6473-73A0-45A3-8A09-B43E41A1705C}"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A3012239-347A-0649-875D-9248434D6155}" type="pres">
      <dgm:prSet presAssocID="{3D5D6473-73A0-45A3-8A09-B43E41A1705C}" presName="EmptyPlaceHolder" presStyleCnt="0"/>
      <dgm:spPr/>
    </dgm:pt>
    <dgm:pt modelId="{A767D0D2-28A3-2C44-8707-AC24D1A4505F}" type="pres">
      <dgm:prSet presAssocID="{8B050F10-5D15-488B-AF7B-29C7EDF800A4}" presName="spaceBetweenRectangles" presStyleCnt="0"/>
      <dgm:spPr/>
    </dgm:pt>
    <dgm:pt modelId="{8C13585D-C0AF-1248-BC73-8618058780B5}" type="pres">
      <dgm:prSet presAssocID="{2906D147-DA3D-4399-832A-B177B6FDA46E}" presName="composite" presStyleCnt="0"/>
      <dgm:spPr/>
    </dgm:pt>
    <dgm:pt modelId="{2370BBEC-78FF-B64E-8AB3-452D2E7B9E54}" type="pres">
      <dgm:prSet presAssocID="{2906D147-DA3D-4399-832A-B177B6FDA46E}" presName="ConnectorPoint" presStyleLbl="ln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F9223BF-CE41-404F-8544-7C7373C1F3C6}" type="pres">
      <dgm:prSet presAssocID="{2906D147-DA3D-4399-832A-B177B6FDA46E}" presName="DropPinPlaceHolder" presStyleCnt="0"/>
      <dgm:spPr/>
    </dgm:pt>
    <dgm:pt modelId="{411F5CA9-8B50-4B4A-B478-6744BECBA6BE}" type="pres">
      <dgm:prSet presAssocID="{2906D147-DA3D-4399-832A-B177B6FDA46E}" presName="DropPin" presStyleLbl="alignNode1" presStyleIdx="3" presStyleCnt="4"/>
      <dgm:spPr/>
    </dgm:pt>
    <dgm:pt modelId="{E9CB51F1-C37A-414A-9834-F7526D7EADA5}" type="pres">
      <dgm:prSet presAssocID="{2906D147-DA3D-4399-832A-B177B6FDA46E}"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BC39ADEC-5CD2-3C46-8F09-31053C078BDC}" type="pres">
      <dgm:prSet presAssocID="{2906D147-DA3D-4399-832A-B177B6FDA46E}" presName="L2TextContainer" presStyleLbl="revTx" presStyleIdx="6" presStyleCnt="8">
        <dgm:presLayoutVars>
          <dgm:bulletEnabled val="1"/>
        </dgm:presLayoutVars>
      </dgm:prSet>
      <dgm:spPr/>
    </dgm:pt>
    <dgm:pt modelId="{DA4A9A49-9746-4541-9583-0677BDFE1B85}" type="pres">
      <dgm:prSet presAssocID="{2906D147-DA3D-4399-832A-B177B6FDA46E}" presName="L1TextContainer" presStyleLbl="revTx" presStyleIdx="7" presStyleCnt="8">
        <dgm:presLayoutVars>
          <dgm:chMax val="1"/>
          <dgm:chPref val="1"/>
          <dgm:bulletEnabled val="1"/>
        </dgm:presLayoutVars>
      </dgm:prSet>
      <dgm:spPr/>
    </dgm:pt>
    <dgm:pt modelId="{C44965D5-0F36-444A-862F-F4C3DFF6CEEE}" type="pres">
      <dgm:prSet presAssocID="{2906D147-DA3D-4399-832A-B177B6FDA46E}"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12B186B8-D3BA-9249-813B-4CFCE28279FD}" type="pres">
      <dgm:prSet presAssocID="{2906D147-DA3D-4399-832A-B177B6FDA46E}" presName="EmptyPlaceHolder" presStyleCnt="0"/>
      <dgm:spPr/>
    </dgm:pt>
  </dgm:ptLst>
  <dgm:cxnLst>
    <dgm:cxn modelId="{5F48F502-883A-4471-975A-7EE3A2870705}" srcId="{1CE06232-07FA-4315-A21D-E6F390215EA4}" destId="{132B833A-D32B-4C29-81E0-EF042B68CCF6}" srcOrd="0" destOrd="0" parTransId="{A1E6E3B5-A57E-4E7C-97A0-5F805DB4A2C9}" sibTransId="{B0CD6466-2DDA-4046-ACA2-E42636C3CC48}"/>
    <dgm:cxn modelId="{23110D04-93FC-4442-8D50-EF367232F4DE}" type="presOf" srcId="{08103C63-4365-41B1-A883-40968465D7A8}" destId="{21C6910E-240B-1649-93FF-896C78D521FB}" srcOrd="0" destOrd="0" presId="urn:microsoft.com/office/officeart/2017/3/layout/DropPinTimeline"/>
    <dgm:cxn modelId="{FD571F05-4CB5-B947-B580-B23C1A634A29}" type="presOf" srcId="{C4AE3F33-F9F9-49A4-81BD-B98BECEA6E15}" destId="{BC39ADEC-5CD2-3C46-8F09-31053C078BDC}" srcOrd="0" destOrd="0" presId="urn:microsoft.com/office/officeart/2017/3/layout/DropPinTimeline"/>
    <dgm:cxn modelId="{FFC21810-B2C8-7146-A4DC-605777CBC41D}" type="presOf" srcId="{444F32AC-F742-4E30-B96E-25DEDE7511B1}" destId="{B32DCB8D-2A41-7D4C-BEE0-380B3A65FA73}" srcOrd="0" destOrd="0" presId="urn:microsoft.com/office/officeart/2017/3/layout/DropPinTimeline"/>
    <dgm:cxn modelId="{09982A10-AD46-49FA-9D32-D141062793C1}" srcId="{132B833A-D32B-4C29-81E0-EF042B68CCF6}" destId="{08103C63-4365-41B1-A883-40968465D7A8}" srcOrd="0" destOrd="0" parTransId="{49B3BE38-4714-4E71-9E61-C09952909FD1}" sibTransId="{F688A7A1-B4D4-45D3-94E5-9DC2376D66CE}"/>
    <dgm:cxn modelId="{42E2A023-7077-4E69-8D30-8C5E075368C5}" srcId="{1CE06232-07FA-4315-A21D-E6F390215EA4}" destId="{444F32AC-F742-4E30-B96E-25DEDE7511B1}" srcOrd="1" destOrd="0" parTransId="{6C8B9A38-B29E-4038-BE0D-BED99B2AC4DA}" sibTransId="{67EF7BB8-4DE1-4B37-A9C2-519C8486849E}"/>
    <dgm:cxn modelId="{3DA81B35-DA2C-A843-B7D0-D8D5723EE718}" type="presOf" srcId="{132B833A-D32B-4C29-81E0-EF042B68CCF6}" destId="{9542E18C-A818-1A4D-837E-5F08DEC89D99}" srcOrd="0" destOrd="0" presId="urn:microsoft.com/office/officeart/2017/3/layout/DropPinTimeline"/>
    <dgm:cxn modelId="{2D604B44-5F86-42AE-A075-8ED2B0B0E2AD}" srcId="{1CE06232-07FA-4315-A21D-E6F390215EA4}" destId="{2906D147-DA3D-4399-832A-B177B6FDA46E}" srcOrd="3" destOrd="0" parTransId="{A194D0A6-CE9E-41E3-A22F-4F6DAEA206AD}" sibTransId="{6F9E3E8B-67E2-47F6-B1E1-F9604D4177E8}"/>
    <dgm:cxn modelId="{7733B660-607E-F046-A829-C95F5A2BE1F9}" type="presOf" srcId="{3D5D6473-73A0-45A3-8A09-B43E41A1705C}" destId="{ED776533-F4B0-A54B-8FA7-2C9561DB5589}" srcOrd="0" destOrd="0" presId="urn:microsoft.com/office/officeart/2017/3/layout/DropPinTimeline"/>
    <dgm:cxn modelId="{771D8A73-E35C-42DE-9A25-0CA757CB1CCD}" srcId="{444F32AC-F742-4E30-B96E-25DEDE7511B1}" destId="{CF72E17B-61EF-4624-A297-1DE523EF9140}" srcOrd="0" destOrd="0" parTransId="{277D06A8-964D-4D2F-8A78-3D6A28CA5C15}" sibTransId="{64791834-F378-42CF-8C50-264EB3D29CC1}"/>
    <dgm:cxn modelId="{DD8E4A75-CB8A-4EC5-80FD-B25A5D0B70F2}" srcId="{3D5D6473-73A0-45A3-8A09-B43E41A1705C}" destId="{62132A60-4929-4AEF-83A1-1A7D4E920EC4}" srcOrd="0" destOrd="0" parTransId="{3CDEFD90-60CB-4654-998A-01B8E03F4163}" sibTransId="{0C16676F-0E3A-4744-8151-75266965B525}"/>
    <dgm:cxn modelId="{FAEC1277-061F-4B8C-AC7B-A365ECF9D322}" srcId="{1CE06232-07FA-4315-A21D-E6F390215EA4}" destId="{3D5D6473-73A0-45A3-8A09-B43E41A1705C}" srcOrd="2" destOrd="0" parTransId="{D9E7EA1D-B338-4940-9CE6-D2BC388956A0}" sibTransId="{8B050F10-5D15-488B-AF7B-29C7EDF800A4}"/>
    <dgm:cxn modelId="{7B8F2786-CF96-4EEA-8807-15CB8C572F36}" srcId="{2906D147-DA3D-4399-832A-B177B6FDA46E}" destId="{C4AE3F33-F9F9-49A4-81BD-B98BECEA6E15}" srcOrd="0" destOrd="0" parTransId="{7496DBC6-F91D-4C13-BCC1-0B9D1B56090C}" sibTransId="{BADD2141-BE24-4E50-BCCC-A5573C02BC10}"/>
    <dgm:cxn modelId="{E4ADF088-884E-DE4F-8619-57A3608C48A9}" type="presOf" srcId="{1CE06232-07FA-4315-A21D-E6F390215EA4}" destId="{9049881E-BA77-4941-AB71-658000B49F10}" srcOrd="0" destOrd="0" presId="urn:microsoft.com/office/officeart/2017/3/layout/DropPinTimeline"/>
    <dgm:cxn modelId="{5DF49BA0-5046-3B44-B227-51FB9DE86C02}" type="presOf" srcId="{2906D147-DA3D-4399-832A-B177B6FDA46E}" destId="{DA4A9A49-9746-4541-9583-0677BDFE1B85}" srcOrd="0" destOrd="0" presId="urn:microsoft.com/office/officeart/2017/3/layout/DropPinTimeline"/>
    <dgm:cxn modelId="{07B7D6C1-CF9F-0B49-8BA6-9002AA06E2E9}" type="presOf" srcId="{62132A60-4929-4AEF-83A1-1A7D4E920EC4}" destId="{CEA43E5D-5A2B-D341-AB9E-ECEC07D2922C}" srcOrd="0" destOrd="0" presId="urn:microsoft.com/office/officeart/2017/3/layout/DropPinTimeline"/>
    <dgm:cxn modelId="{64223AF9-27B0-B14F-97EE-AF90DF2342C6}" type="presOf" srcId="{CF72E17B-61EF-4624-A297-1DE523EF9140}" destId="{462043FA-7995-BD4B-875A-E4DE30A2D223}" srcOrd="0" destOrd="0" presId="urn:microsoft.com/office/officeart/2017/3/layout/DropPinTimeline"/>
    <dgm:cxn modelId="{422CF061-9D73-9C4A-9AD2-F30D7FD87B72}" type="presParOf" srcId="{9049881E-BA77-4941-AB71-658000B49F10}" destId="{BD899E14-EDE1-1A4D-82C8-E2CBBAF43C4F}" srcOrd="0" destOrd="0" presId="urn:microsoft.com/office/officeart/2017/3/layout/DropPinTimeline"/>
    <dgm:cxn modelId="{1A5717E9-5FEF-444E-9929-D20338F7C972}" type="presParOf" srcId="{9049881E-BA77-4941-AB71-658000B49F10}" destId="{8203BB64-8671-054E-9D28-2C2008D7F217}" srcOrd="1" destOrd="0" presId="urn:microsoft.com/office/officeart/2017/3/layout/DropPinTimeline"/>
    <dgm:cxn modelId="{F379BC58-BEED-1842-914D-9C22699E483C}" type="presParOf" srcId="{8203BB64-8671-054E-9D28-2C2008D7F217}" destId="{4944173A-F2A9-754F-8BC4-6B32DF099520}" srcOrd="0" destOrd="0" presId="urn:microsoft.com/office/officeart/2017/3/layout/DropPinTimeline"/>
    <dgm:cxn modelId="{8EB6C3F1-2C9F-254A-8C26-081E803A0055}" type="presParOf" srcId="{4944173A-F2A9-754F-8BC4-6B32DF099520}" destId="{6F97EA13-4BAE-3A4B-BA56-9BE78ACA6E70}" srcOrd="0" destOrd="0" presId="urn:microsoft.com/office/officeart/2017/3/layout/DropPinTimeline"/>
    <dgm:cxn modelId="{7AB4DA11-B540-8044-86CF-544594880A01}" type="presParOf" srcId="{4944173A-F2A9-754F-8BC4-6B32DF099520}" destId="{6A7B9E15-DFF7-B74B-BE6A-8B4055F9E5A5}" srcOrd="1" destOrd="0" presId="urn:microsoft.com/office/officeart/2017/3/layout/DropPinTimeline"/>
    <dgm:cxn modelId="{9069A610-A412-0A41-ABC6-434B8814B52A}" type="presParOf" srcId="{6A7B9E15-DFF7-B74B-BE6A-8B4055F9E5A5}" destId="{CF136242-13E2-7048-B16B-519170F3051F}" srcOrd="0" destOrd="0" presId="urn:microsoft.com/office/officeart/2017/3/layout/DropPinTimeline"/>
    <dgm:cxn modelId="{EB2ECA04-3B1D-EB4E-A12C-9EAE149D0AFF}" type="presParOf" srcId="{6A7B9E15-DFF7-B74B-BE6A-8B4055F9E5A5}" destId="{CDB28137-012B-2342-98C7-1CCC476560DA}" srcOrd="1" destOrd="0" presId="urn:microsoft.com/office/officeart/2017/3/layout/DropPinTimeline"/>
    <dgm:cxn modelId="{4B9D60FB-0BA5-F148-9811-C4CCA688A2BF}" type="presParOf" srcId="{4944173A-F2A9-754F-8BC4-6B32DF099520}" destId="{21C6910E-240B-1649-93FF-896C78D521FB}" srcOrd="2" destOrd="0" presId="urn:microsoft.com/office/officeart/2017/3/layout/DropPinTimeline"/>
    <dgm:cxn modelId="{B4C4FC25-D397-D046-B4A4-9A8ED944D45A}" type="presParOf" srcId="{4944173A-F2A9-754F-8BC4-6B32DF099520}" destId="{9542E18C-A818-1A4D-837E-5F08DEC89D99}" srcOrd="3" destOrd="0" presId="urn:microsoft.com/office/officeart/2017/3/layout/DropPinTimeline"/>
    <dgm:cxn modelId="{EE752BBC-FFF0-1744-B8D8-735AC3AEA76B}" type="presParOf" srcId="{4944173A-F2A9-754F-8BC4-6B32DF099520}" destId="{4D8F7F53-07B0-C744-9595-E4FE7698A6BD}" srcOrd="4" destOrd="0" presId="urn:microsoft.com/office/officeart/2017/3/layout/DropPinTimeline"/>
    <dgm:cxn modelId="{71B38129-67B1-2B45-89ED-E981EAD51F90}" type="presParOf" srcId="{4944173A-F2A9-754F-8BC4-6B32DF099520}" destId="{D26A4C99-66A1-264C-A756-8571B6433C62}" srcOrd="5" destOrd="0" presId="urn:microsoft.com/office/officeart/2017/3/layout/DropPinTimeline"/>
    <dgm:cxn modelId="{D9F72B4B-62DE-264C-93C2-43ABDC6E0BC8}" type="presParOf" srcId="{8203BB64-8671-054E-9D28-2C2008D7F217}" destId="{E9E99DA2-88E4-A547-AA06-F9619CB1F629}" srcOrd="1" destOrd="0" presId="urn:microsoft.com/office/officeart/2017/3/layout/DropPinTimeline"/>
    <dgm:cxn modelId="{D89B890C-FE96-1B4B-8D03-87E15B3B1BA6}" type="presParOf" srcId="{8203BB64-8671-054E-9D28-2C2008D7F217}" destId="{C39A82B8-533C-E04F-B594-352FEEAD9D67}" srcOrd="2" destOrd="0" presId="urn:microsoft.com/office/officeart/2017/3/layout/DropPinTimeline"/>
    <dgm:cxn modelId="{3B393B7C-6783-DD40-B17B-B583BC2E703B}" type="presParOf" srcId="{C39A82B8-533C-E04F-B594-352FEEAD9D67}" destId="{70DD158D-7151-0347-A2B3-2BF6C59FDE21}" srcOrd="0" destOrd="0" presId="urn:microsoft.com/office/officeart/2017/3/layout/DropPinTimeline"/>
    <dgm:cxn modelId="{B4042002-516A-6E43-B619-38667D906CAD}" type="presParOf" srcId="{C39A82B8-533C-E04F-B594-352FEEAD9D67}" destId="{70F7A86E-67E9-AB48-90EA-AC9116C1AECD}" srcOrd="1" destOrd="0" presId="urn:microsoft.com/office/officeart/2017/3/layout/DropPinTimeline"/>
    <dgm:cxn modelId="{2D828E43-61F6-2A42-AF48-F1AEB5C880DA}" type="presParOf" srcId="{70F7A86E-67E9-AB48-90EA-AC9116C1AECD}" destId="{B7CCACD3-A08D-AE40-9679-C88CA1756763}" srcOrd="0" destOrd="0" presId="urn:microsoft.com/office/officeart/2017/3/layout/DropPinTimeline"/>
    <dgm:cxn modelId="{562BF0D1-11CA-424B-B5C7-F1ABE2443145}" type="presParOf" srcId="{70F7A86E-67E9-AB48-90EA-AC9116C1AECD}" destId="{98589C46-6658-A64D-BD82-2CC5B8161659}" srcOrd="1" destOrd="0" presId="urn:microsoft.com/office/officeart/2017/3/layout/DropPinTimeline"/>
    <dgm:cxn modelId="{940D62E5-7A56-8C4E-931D-D39BD890AC7E}" type="presParOf" srcId="{C39A82B8-533C-E04F-B594-352FEEAD9D67}" destId="{462043FA-7995-BD4B-875A-E4DE30A2D223}" srcOrd="2" destOrd="0" presId="urn:microsoft.com/office/officeart/2017/3/layout/DropPinTimeline"/>
    <dgm:cxn modelId="{67CFF7A6-F9D1-3743-9ABC-F0355EB7B772}" type="presParOf" srcId="{C39A82B8-533C-E04F-B594-352FEEAD9D67}" destId="{B32DCB8D-2A41-7D4C-BEE0-380B3A65FA73}" srcOrd="3" destOrd="0" presId="urn:microsoft.com/office/officeart/2017/3/layout/DropPinTimeline"/>
    <dgm:cxn modelId="{66C54EB7-3249-9B4B-BD19-0C42CA89AF0D}" type="presParOf" srcId="{C39A82B8-533C-E04F-B594-352FEEAD9D67}" destId="{F80A6494-D1E0-4A4E-A6A6-E4CFD95E6711}" srcOrd="4" destOrd="0" presId="urn:microsoft.com/office/officeart/2017/3/layout/DropPinTimeline"/>
    <dgm:cxn modelId="{2B1E267B-58A8-644C-BD40-98A58DC9CA62}" type="presParOf" srcId="{C39A82B8-533C-E04F-B594-352FEEAD9D67}" destId="{0E935F15-2474-D847-A48B-F5C4E04CAF09}" srcOrd="5" destOrd="0" presId="urn:microsoft.com/office/officeart/2017/3/layout/DropPinTimeline"/>
    <dgm:cxn modelId="{6AC82E48-DDB1-5944-B156-38D7E6B115E7}" type="presParOf" srcId="{8203BB64-8671-054E-9D28-2C2008D7F217}" destId="{3924B9E8-60EF-FC47-A59E-3D502E1278BD}" srcOrd="3" destOrd="0" presId="urn:microsoft.com/office/officeart/2017/3/layout/DropPinTimeline"/>
    <dgm:cxn modelId="{72909077-C48C-6E43-B9B7-B29D7DD11186}" type="presParOf" srcId="{8203BB64-8671-054E-9D28-2C2008D7F217}" destId="{14C507FD-246D-EF48-A2FC-81511C4E0AFC}" srcOrd="4" destOrd="0" presId="urn:microsoft.com/office/officeart/2017/3/layout/DropPinTimeline"/>
    <dgm:cxn modelId="{0C2EB145-309A-B945-8839-39A67FC50493}" type="presParOf" srcId="{14C507FD-246D-EF48-A2FC-81511C4E0AFC}" destId="{939F84B4-CDD9-7546-8A1A-D5A5E89980A9}" srcOrd="0" destOrd="0" presId="urn:microsoft.com/office/officeart/2017/3/layout/DropPinTimeline"/>
    <dgm:cxn modelId="{267EA3AF-8DFB-8243-AE58-2920F36B3D5E}" type="presParOf" srcId="{14C507FD-246D-EF48-A2FC-81511C4E0AFC}" destId="{B151DE6E-6D21-CE40-89EF-386B29916F2C}" srcOrd="1" destOrd="0" presId="urn:microsoft.com/office/officeart/2017/3/layout/DropPinTimeline"/>
    <dgm:cxn modelId="{E290A33F-EA27-0F4F-BDC3-087363D8CE1A}" type="presParOf" srcId="{B151DE6E-6D21-CE40-89EF-386B29916F2C}" destId="{A01A514F-055A-FD45-A689-070D8C014049}" srcOrd="0" destOrd="0" presId="urn:microsoft.com/office/officeart/2017/3/layout/DropPinTimeline"/>
    <dgm:cxn modelId="{D90A7651-DB9B-364A-8B71-B03D5D4E6FA2}" type="presParOf" srcId="{B151DE6E-6D21-CE40-89EF-386B29916F2C}" destId="{C59EA36F-32A9-5946-8143-547187606542}" srcOrd="1" destOrd="0" presId="urn:microsoft.com/office/officeart/2017/3/layout/DropPinTimeline"/>
    <dgm:cxn modelId="{5CF70AE6-091D-7C4B-ABEC-988DC1FEE1B2}" type="presParOf" srcId="{14C507FD-246D-EF48-A2FC-81511C4E0AFC}" destId="{CEA43E5D-5A2B-D341-AB9E-ECEC07D2922C}" srcOrd="2" destOrd="0" presId="urn:microsoft.com/office/officeart/2017/3/layout/DropPinTimeline"/>
    <dgm:cxn modelId="{9D5EFECD-CF47-6841-826E-954DBCD80391}" type="presParOf" srcId="{14C507FD-246D-EF48-A2FC-81511C4E0AFC}" destId="{ED776533-F4B0-A54B-8FA7-2C9561DB5589}" srcOrd="3" destOrd="0" presId="urn:microsoft.com/office/officeart/2017/3/layout/DropPinTimeline"/>
    <dgm:cxn modelId="{C884EC5B-7910-2B4B-A0A2-4E38D4B86810}" type="presParOf" srcId="{14C507FD-246D-EF48-A2FC-81511C4E0AFC}" destId="{D8C84DB4-FA9F-A94A-9FE5-5855A4ADB2C7}" srcOrd="4" destOrd="0" presId="urn:microsoft.com/office/officeart/2017/3/layout/DropPinTimeline"/>
    <dgm:cxn modelId="{8061FFC8-00E0-594F-9DCA-6C77042E3E8D}" type="presParOf" srcId="{14C507FD-246D-EF48-A2FC-81511C4E0AFC}" destId="{A3012239-347A-0649-875D-9248434D6155}" srcOrd="5" destOrd="0" presId="urn:microsoft.com/office/officeart/2017/3/layout/DropPinTimeline"/>
    <dgm:cxn modelId="{DF3BAC2A-E046-484F-9DA2-5864FA3F8C26}" type="presParOf" srcId="{8203BB64-8671-054E-9D28-2C2008D7F217}" destId="{A767D0D2-28A3-2C44-8707-AC24D1A4505F}" srcOrd="5" destOrd="0" presId="urn:microsoft.com/office/officeart/2017/3/layout/DropPinTimeline"/>
    <dgm:cxn modelId="{3CED242D-7409-2E40-A475-84BB1ED29CFD}" type="presParOf" srcId="{8203BB64-8671-054E-9D28-2C2008D7F217}" destId="{8C13585D-C0AF-1248-BC73-8618058780B5}" srcOrd="6" destOrd="0" presId="urn:microsoft.com/office/officeart/2017/3/layout/DropPinTimeline"/>
    <dgm:cxn modelId="{49242A69-67B0-E145-8B0F-DD1021C311C7}" type="presParOf" srcId="{8C13585D-C0AF-1248-BC73-8618058780B5}" destId="{2370BBEC-78FF-B64E-8AB3-452D2E7B9E54}" srcOrd="0" destOrd="0" presId="urn:microsoft.com/office/officeart/2017/3/layout/DropPinTimeline"/>
    <dgm:cxn modelId="{897AB71E-933D-3547-8927-69F5C88C4A61}" type="presParOf" srcId="{8C13585D-C0AF-1248-BC73-8618058780B5}" destId="{CF9223BF-CE41-404F-8544-7C7373C1F3C6}" srcOrd="1" destOrd="0" presId="urn:microsoft.com/office/officeart/2017/3/layout/DropPinTimeline"/>
    <dgm:cxn modelId="{F7F08456-6133-AA49-9709-8059A84931ED}" type="presParOf" srcId="{CF9223BF-CE41-404F-8544-7C7373C1F3C6}" destId="{411F5CA9-8B50-4B4A-B478-6744BECBA6BE}" srcOrd="0" destOrd="0" presId="urn:microsoft.com/office/officeart/2017/3/layout/DropPinTimeline"/>
    <dgm:cxn modelId="{01E2B9E1-3184-AA43-9DCC-DA053BEA6CA8}" type="presParOf" srcId="{CF9223BF-CE41-404F-8544-7C7373C1F3C6}" destId="{E9CB51F1-C37A-414A-9834-F7526D7EADA5}" srcOrd="1" destOrd="0" presId="urn:microsoft.com/office/officeart/2017/3/layout/DropPinTimeline"/>
    <dgm:cxn modelId="{3D52E7D7-4F79-FF4F-A090-BE1FFDBAE49A}" type="presParOf" srcId="{8C13585D-C0AF-1248-BC73-8618058780B5}" destId="{BC39ADEC-5CD2-3C46-8F09-31053C078BDC}" srcOrd="2" destOrd="0" presId="urn:microsoft.com/office/officeart/2017/3/layout/DropPinTimeline"/>
    <dgm:cxn modelId="{4B0EF073-1D9C-A348-9250-A3FE8DC32415}" type="presParOf" srcId="{8C13585D-C0AF-1248-BC73-8618058780B5}" destId="{DA4A9A49-9746-4541-9583-0677BDFE1B85}" srcOrd="3" destOrd="0" presId="urn:microsoft.com/office/officeart/2017/3/layout/DropPinTimeline"/>
    <dgm:cxn modelId="{15862120-12C1-FE44-9EEA-21CBF161EFCD}" type="presParOf" srcId="{8C13585D-C0AF-1248-BC73-8618058780B5}" destId="{C44965D5-0F36-444A-862F-F4C3DFF6CEEE}" srcOrd="4" destOrd="0" presId="urn:microsoft.com/office/officeart/2017/3/layout/DropPinTimeline"/>
    <dgm:cxn modelId="{4D78D3E1-2D4F-0B49-AFA4-4B30F213BFBE}" type="presParOf" srcId="{8C13585D-C0AF-1248-BC73-8618058780B5}" destId="{12B186B8-D3BA-9249-813B-4CFCE28279F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FC2F1-3E97-4641-8D10-BCF681874F0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AF7EE9A-C286-4CE4-A1BC-5EB0CAB3E378}">
      <dgm:prSet custT="1"/>
      <dgm:spPr/>
      <dgm:t>
        <a:bodyPr/>
        <a:lstStyle/>
        <a:p>
          <a:r>
            <a:rPr lang="en-US" sz="2200" dirty="0"/>
            <a:t>What schools do your clients attend? </a:t>
          </a:r>
        </a:p>
        <a:p>
          <a:r>
            <a:rPr lang="en-US" sz="2200" dirty="0"/>
            <a:t>With which schools do you find yourself most frequently collaborating?</a:t>
          </a:r>
        </a:p>
      </dgm:t>
    </dgm:pt>
    <dgm:pt modelId="{5C18E7F6-DDC6-4F9E-A9F6-F7F26A89296A}" type="parTrans" cxnId="{BD23963B-E843-4274-9585-B6C904F9D5A6}">
      <dgm:prSet/>
      <dgm:spPr/>
      <dgm:t>
        <a:bodyPr/>
        <a:lstStyle/>
        <a:p>
          <a:endParaRPr lang="en-US"/>
        </a:p>
      </dgm:t>
    </dgm:pt>
    <dgm:pt modelId="{CF9DD4EB-D459-4203-A22D-77C5219A1BD8}" type="sibTrans" cxnId="{BD23963B-E843-4274-9585-B6C904F9D5A6}">
      <dgm:prSet/>
      <dgm:spPr/>
      <dgm:t>
        <a:bodyPr/>
        <a:lstStyle/>
        <a:p>
          <a:endParaRPr lang="en-US"/>
        </a:p>
      </dgm:t>
    </dgm:pt>
    <dgm:pt modelId="{B61D2CFD-FA86-484A-A90D-67567E6D9B31}">
      <dgm:prSet/>
      <dgm:spPr/>
      <dgm:t>
        <a:bodyPr/>
        <a:lstStyle/>
        <a:p>
          <a:r>
            <a:rPr lang="en-US" dirty="0"/>
            <a:t>Who are your primary contacts at the school? </a:t>
          </a:r>
        </a:p>
        <a:p>
          <a:r>
            <a:rPr lang="en-US" dirty="0"/>
            <a:t>	School social workers? Guidance counselors?	Teachers? Paraprofessionals? Administrators?</a:t>
          </a:r>
        </a:p>
      </dgm:t>
    </dgm:pt>
    <dgm:pt modelId="{7C6701EE-5E64-4C20-B176-6EEE32BB3208}" type="parTrans" cxnId="{48BE5006-142E-45CD-A9BF-635DD42C448E}">
      <dgm:prSet/>
      <dgm:spPr/>
      <dgm:t>
        <a:bodyPr/>
        <a:lstStyle/>
        <a:p>
          <a:endParaRPr lang="en-US"/>
        </a:p>
      </dgm:t>
    </dgm:pt>
    <dgm:pt modelId="{33A3203F-BBCE-4CB3-B708-462BD175AB4B}" type="sibTrans" cxnId="{48BE5006-142E-45CD-A9BF-635DD42C448E}">
      <dgm:prSet/>
      <dgm:spPr/>
      <dgm:t>
        <a:bodyPr/>
        <a:lstStyle/>
        <a:p>
          <a:endParaRPr lang="en-US"/>
        </a:p>
      </dgm:t>
    </dgm:pt>
    <dgm:pt modelId="{D3665F74-930C-4DD1-9D81-650AAA060E18}" type="pres">
      <dgm:prSet presAssocID="{291FC2F1-3E97-4641-8D10-BCF681874F0D}" presName="root" presStyleCnt="0">
        <dgm:presLayoutVars>
          <dgm:dir/>
          <dgm:resizeHandles val="exact"/>
        </dgm:presLayoutVars>
      </dgm:prSet>
      <dgm:spPr/>
    </dgm:pt>
    <dgm:pt modelId="{97F5AE37-26D1-4CB4-B68E-DED5CAD7AE0B}" type="pres">
      <dgm:prSet presAssocID="{4AF7EE9A-C286-4CE4-A1BC-5EB0CAB3E378}" presName="compNode" presStyleCnt="0"/>
      <dgm:spPr/>
    </dgm:pt>
    <dgm:pt modelId="{2DEB2C85-94E8-4B1C-B155-BD96DCCA59EB}" type="pres">
      <dgm:prSet presAssocID="{4AF7EE9A-C286-4CE4-A1BC-5EB0CAB3E378}" presName="bgRect" presStyleLbl="bgShp" presStyleIdx="0" presStyleCnt="2" custScaleY="199419"/>
      <dgm:spPr/>
    </dgm:pt>
    <dgm:pt modelId="{0CCC35A2-6CD4-4E07-BE38-917F50E3C716}" type="pres">
      <dgm:prSet presAssocID="{4AF7EE9A-C286-4CE4-A1BC-5EB0CAB3E37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glow rad="127000">
            <a:schemeClr val="tx1"/>
          </a:glow>
          <a:softEdge rad="63500"/>
        </a:effectLst>
        <a:scene3d>
          <a:camera prst="orthographicFront"/>
          <a:lightRig rig="threePt" dir="t"/>
        </a:scene3d>
        <a:sp3d contourW="12700">
          <a:contourClr>
            <a:schemeClr val="tx1"/>
          </a:contourClr>
        </a:sp3d>
      </dgm:spPr>
      <dgm:extLst>
        <a:ext uri="{E40237B7-FDA0-4F09-8148-C483321AD2D9}">
          <dgm14:cNvPr xmlns:dgm14="http://schemas.microsoft.com/office/drawing/2010/diagram" id="0" name="" descr="Schoolhouse"/>
        </a:ext>
      </dgm:extLst>
    </dgm:pt>
    <dgm:pt modelId="{E795021C-B0E9-4F91-A02A-18590724CAEF}" type="pres">
      <dgm:prSet presAssocID="{4AF7EE9A-C286-4CE4-A1BC-5EB0CAB3E378}" presName="spaceRect" presStyleCnt="0"/>
      <dgm:spPr/>
    </dgm:pt>
    <dgm:pt modelId="{C44E3DF6-04C4-446F-B772-185EC9EEFE49}" type="pres">
      <dgm:prSet presAssocID="{4AF7EE9A-C286-4CE4-A1BC-5EB0CAB3E378}" presName="parTx" presStyleLbl="revTx" presStyleIdx="0" presStyleCnt="2" custScaleY="128523">
        <dgm:presLayoutVars>
          <dgm:chMax val="0"/>
          <dgm:chPref val="0"/>
        </dgm:presLayoutVars>
      </dgm:prSet>
      <dgm:spPr/>
    </dgm:pt>
    <dgm:pt modelId="{4CD79E66-F963-44A4-AB40-D54007FA202C}" type="pres">
      <dgm:prSet presAssocID="{CF9DD4EB-D459-4203-A22D-77C5219A1BD8}" presName="sibTrans" presStyleCnt="0"/>
      <dgm:spPr/>
    </dgm:pt>
    <dgm:pt modelId="{E5A27230-8749-48F5-84CA-97568BF82E65}" type="pres">
      <dgm:prSet presAssocID="{B61D2CFD-FA86-484A-A90D-67567E6D9B31}" presName="compNode" presStyleCnt="0"/>
      <dgm:spPr/>
    </dgm:pt>
    <dgm:pt modelId="{4761D790-B5EF-4E86-A0B4-2708B1357DC2}" type="pres">
      <dgm:prSet presAssocID="{B61D2CFD-FA86-484A-A90D-67567E6D9B31}" presName="bgRect" presStyleLbl="bgShp" presStyleIdx="1" presStyleCnt="2" custScaleY="195430" custLinFactNeighborY="28049"/>
      <dgm:spPr/>
    </dgm:pt>
    <dgm:pt modelId="{C33918A4-5025-46EA-A5DE-575AE1F3BDB3}" type="pres">
      <dgm:prSet presAssocID="{B61D2CFD-FA86-484A-A90D-67567E6D9B31}" presName="iconRect" presStyleLbl="node1" presStyleIdx="1" presStyleCnt="2"/>
      <dgm:spPr>
        <a:ln>
          <a:noFill/>
        </a:ln>
      </dgm:spPr>
    </dgm:pt>
    <dgm:pt modelId="{363B2500-0493-4E1C-BF35-418080BD541F}" type="pres">
      <dgm:prSet presAssocID="{B61D2CFD-FA86-484A-A90D-67567E6D9B31}" presName="spaceRect" presStyleCnt="0"/>
      <dgm:spPr/>
    </dgm:pt>
    <dgm:pt modelId="{7EE7C871-772A-48DB-B490-ED30D65ACA30}" type="pres">
      <dgm:prSet presAssocID="{B61D2CFD-FA86-484A-A90D-67567E6D9B31}" presName="parTx" presStyleLbl="revTx" presStyleIdx="1" presStyleCnt="2">
        <dgm:presLayoutVars>
          <dgm:chMax val="0"/>
          <dgm:chPref val="0"/>
        </dgm:presLayoutVars>
      </dgm:prSet>
      <dgm:spPr/>
    </dgm:pt>
  </dgm:ptLst>
  <dgm:cxnLst>
    <dgm:cxn modelId="{48BE5006-142E-45CD-A9BF-635DD42C448E}" srcId="{291FC2F1-3E97-4641-8D10-BCF681874F0D}" destId="{B61D2CFD-FA86-484A-A90D-67567E6D9B31}" srcOrd="1" destOrd="0" parTransId="{7C6701EE-5E64-4C20-B176-6EEE32BB3208}" sibTransId="{33A3203F-BBCE-4CB3-B708-462BD175AB4B}"/>
    <dgm:cxn modelId="{BD23963B-E843-4274-9585-B6C904F9D5A6}" srcId="{291FC2F1-3E97-4641-8D10-BCF681874F0D}" destId="{4AF7EE9A-C286-4CE4-A1BC-5EB0CAB3E378}" srcOrd="0" destOrd="0" parTransId="{5C18E7F6-DDC6-4F9E-A9F6-F7F26A89296A}" sibTransId="{CF9DD4EB-D459-4203-A22D-77C5219A1BD8}"/>
    <dgm:cxn modelId="{36C2F05D-6ECD-44CC-9F36-D6E367F248B4}" type="presOf" srcId="{291FC2F1-3E97-4641-8D10-BCF681874F0D}" destId="{D3665F74-930C-4DD1-9D81-650AAA060E18}" srcOrd="0" destOrd="0" presId="urn:microsoft.com/office/officeart/2018/2/layout/IconVerticalSolidList"/>
    <dgm:cxn modelId="{8FC4565F-8D6F-47A4-BEEC-B1D26A117EA4}" type="presOf" srcId="{4AF7EE9A-C286-4CE4-A1BC-5EB0CAB3E378}" destId="{C44E3DF6-04C4-446F-B772-185EC9EEFE49}" srcOrd="0" destOrd="0" presId="urn:microsoft.com/office/officeart/2018/2/layout/IconVerticalSolidList"/>
    <dgm:cxn modelId="{9FCDB082-6971-407C-AF5B-180A148A6F66}" type="presOf" srcId="{B61D2CFD-FA86-484A-A90D-67567E6D9B31}" destId="{7EE7C871-772A-48DB-B490-ED30D65ACA30}" srcOrd="0" destOrd="0" presId="urn:microsoft.com/office/officeart/2018/2/layout/IconVerticalSolidList"/>
    <dgm:cxn modelId="{1DBA58C5-30E8-4210-8DB6-0FFC9C997835}" type="presParOf" srcId="{D3665F74-930C-4DD1-9D81-650AAA060E18}" destId="{97F5AE37-26D1-4CB4-B68E-DED5CAD7AE0B}" srcOrd="0" destOrd="0" presId="urn:microsoft.com/office/officeart/2018/2/layout/IconVerticalSolidList"/>
    <dgm:cxn modelId="{294DE114-93E0-4CE6-B569-C1BF364B211C}" type="presParOf" srcId="{97F5AE37-26D1-4CB4-B68E-DED5CAD7AE0B}" destId="{2DEB2C85-94E8-4B1C-B155-BD96DCCA59EB}" srcOrd="0" destOrd="0" presId="urn:microsoft.com/office/officeart/2018/2/layout/IconVerticalSolidList"/>
    <dgm:cxn modelId="{E56A3F91-48F6-4655-B13C-76DC1C8B3A9A}" type="presParOf" srcId="{97F5AE37-26D1-4CB4-B68E-DED5CAD7AE0B}" destId="{0CCC35A2-6CD4-4E07-BE38-917F50E3C716}" srcOrd="1" destOrd="0" presId="urn:microsoft.com/office/officeart/2018/2/layout/IconVerticalSolidList"/>
    <dgm:cxn modelId="{3232F192-076C-49D3-8025-8B01E7AE164C}" type="presParOf" srcId="{97F5AE37-26D1-4CB4-B68E-DED5CAD7AE0B}" destId="{E795021C-B0E9-4F91-A02A-18590724CAEF}" srcOrd="2" destOrd="0" presId="urn:microsoft.com/office/officeart/2018/2/layout/IconVerticalSolidList"/>
    <dgm:cxn modelId="{D8D105E4-381E-4061-932B-151F122BB866}" type="presParOf" srcId="{97F5AE37-26D1-4CB4-B68E-DED5CAD7AE0B}" destId="{C44E3DF6-04C4-446F-B772-185EC9EEFE49}" srcOrd="3" destOrd="0" presId="urn:microsoft.com/office/officeart/2018/2/layout/IconVerticalSolidList"/>
    <dgm:cxn modelId="{9AED2E2A-BA95-410B-8BE5-F8A6CE104F03}" type="presParOf" srcId="{D3665F74-930C-4DD1-9D81-650AAA060E18}" destId="{4CD79E66-F963-44A4-AB40-D54007FA202C}" srcOrd="1" destOrd="0" presId="urn:microsoft.com/office/officeart/2018/2/layout/IconVerticalSolidList"/>
    <dgm:cxn modelId="{15DDC830-4D07-4894-A41A-BD1596F3F33C}" type="presParOf" srcId="{D3665F74-930C-4DD1-9D81-650AAA060E18}" destId="{E5A27230-8749-48F5-84CA-97568BF82E65}" srcOrd="2" destOrd="0" presId="urn:microsoft.com/office/officeart/2018/2/layout/IconVerticalSolidList"/>
    <dgm:cxn modelId="{5DFC45BE-674E-4B68-9CE3-7342B616617B}" type="presParOf" srcId="{E5A27230-8749-48F5-84CA-97568BF82E65}" destId="{4761D790-B5EF-4E86-A0B4-2708B1357DC2}" srcOrd="0" destOrd="0" presId="urn:microsoft.com/office/officeart/2018/2/layout/IconVerticalSolidList"/>
    <dgm:cxn modelId="{BFD8E872-E905-46C4-A14A-3D67451195DF}" type="presParOf" srcId="{E5A27230-8749-48F5-84CA-97568BF82E65}" destId="{C33918A4-5025-46EA-A5DE-575AE1F3BDB3}" srcOrd="1" destOrd="0" presId="urn:microsoft.com/office/officeart/2018/2/layout/IconVerticalSolidList"/>
    <dgm:cxn modelId="{8044E0C6-C37A-4456-AB7B-BF9B15FC03F0}" type="presParOf" srcId="{E5A27230-8749-48F5-84CA-97568BF82E65}" destId="{363B2500-0493-4E1C-BF35-418080BD541F}" srcOrd="2" destOrd="0" presId="urn:microsoft.com/office/officeart/2018/2/layout/IconVerticalSolidList"/>
    <dgm:cxn modelId="{105AD049-19C0-48CF-91AD-677E1D720B69}" type="presParOf" srcId="{E5A27230-8749-48F5-84CA-97568BF82E65}" destId="{7EE7C871-772A-48DB-B490-ED30D65ACA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99E14-EDE1-1A4D-82C8-E2CBBAF43C4F}">
      <dsp:nvSpPr>
        <dsp:cNvPr id="0" name=""/>
        <dsp:cNvSpPr/>
      </dsp:nvSpPr>
      <dsp:spPr>
        <a:xfrm>
          <a:off x="0" y="2682821"/>
          <a:ext cx="8845826"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F136242-13E2-7048-B16B-519170F3051F}">
      <dsp:nvSpPr>
        <dsp:cNvPr id="0" name=""/>
        <dsp:cNvSpPr/>
      </dsp:nvSpPr>
      <dsp:spPr>
        <a:xfrm rot="8100000">
          <a:off x="85290" y="618285"/>
          <a:ext cx="394584" cy="39458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B28137-012B-2342-98C7-1CCC476560DA}">
      <dsp:nvSpPr>
        <dsp:cNvPr id="0" name=""/>
        <dsp:cNvSpPr/>
      </dsp:nvSpPr>
      <dsp:spPr>
        <a:xfrm>
          <a:off x="129125" y="662120"/>
          <a:ext cx="306914" cy="3069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C6910E-240B-1649-93FF-896C78D521FB}">
      <dsp:nvSpPr>
        <dsp:cNvPr id="0" name=""/>
        <dsp:cNvSpPr/>
      </dsp:nvSpPr>
      <dsp:spPr>
        <a:xfrm>
          <a:off x="561595" y="1094591"/>
          <a:ext cx="2944474" cy="158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Welcome &amp; Housekeeping</a:t>
          </a:r>
        </a:p>
      </dsp:txBody>
      <dsp:txXfrm>
        <a:off x="561595" y="1094591"/>
        <a:ext cx="2944474" cy="1588230"/>
      </dsp:txXfrm>
    </dsp:sp>
    <dsp:sp modelId="{9542E18C-A818-1A4D-837E-5F08DEC89D99}">
      <dsp:nvSpPr>
        <dsp:cNvPr id="0" name=""/>
        <dsp:cNvSpPr/>
      </dsp:nvSpPr>
      <dsp:spPr>
        <a:xfrm>
          <a:off x="561595" y="536564"/>
          <a:ext cx="2944474" cy="5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10:00 AM – 10:05 AM</a:t>
          </a:r>
        </a:p>
      </dsp:txBody>
      <dsp:txXfrm>
        <a:off x="561595" y="536564"/>
        <a:ext cx="2944474" cy="558026"/>
      </dsp:txXfrm>
    </dsp:sp>
    <dsp:sp modelId="{4D8F7F53-07B0-C744-9595-E4FE7698A6BD}">
      <dsp:nvSpPr>
        <dsp:cNvPr id="0" name=""/>
        <dsp:cNvSpPr/>
      </dsp:nvSpPr>
      <dsp:spPr>
        <a:xfrm>
          <a:off x="282582" y="1094591"/>
          <a:ext cx="0" cy="15882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97EA13-4BAE-3A4B-BA56-9BE78ACA6E70}">
      <dsp:nvSpPr>
        <dsp:cNvPr id="0" name=""/>
        <dsp:cNvSpPr/>
      </dsp:nvSpPr>
      <dsp:spPr>
        <a:xfrm>
          <a:off x="230784" y="2632599"/>
          <a:ext cx="100444" cy="1004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7CCACD3-A08D-AE40-9679-C88CA1756763}">
      <dsp:nvSpPr>
        <dsp:cNvPr id="0" name=""/>
        <dsp:cNvSpPr/>
      </dsp:nvSpPr>
      <dsp:spPr>
        <a:xfrm rot="18900000">
          <a:off x="1848999" y="4352772"/>
          <a:ext cx="394584" cy="39458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8589C46-6658-A64D-BD82-2CC5B8161659}">
      <dsp:nvSpPr>
        <dsp:cNvPr id="0" name=""/>
        <dsp:cNvSpPr/>
      </dsp:nvSpPr>
      <dsp:spPr>
        <a:xfrm>
          <a:off x="1892834" y="4396607"/>
          <a:ext cx="306914" cy="3069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2043FA-7995-BD4B-875A-E4DE30A2D223}">
      <dsp:nvSpPr>
        <dsp:cNvPr id="0" name=""/>
        <dsp:cNvSpPr/>
      </dsp:nvSpPr>
      <dsp:spPr>
        <a:xfrm>
          <a:off x="2325305" y="2682821"/>
          <a:ext cx="2944474" cy="158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Facilitated Conversation</a:t>
          </a:r>
        </a:p>
      </dsp:txBody>
      <dsp:txXfrm>
        <a:off x="2325305" y="2682821"/>
        <a:ext cx="2944474" cy="1588230"/>
      </dsp:txXfrm>
    </dsp:sp>
    <dsp:sp modelId="{B32DCB8D-2A41-7D4C-BEE0-380B3A65FA73}">
      <dsp:nvSpPr>
        <dsp:cNvPr id="0" name=""/>
        <dsp:cNvSpPr/>
      </dsp:nvSpPr>
      <dsp:spPr>
        <a:xfrm>
          <a:off x="2325305" y="4271051"/>
          <a:ext cx="2944474" cy="5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10:05 AM – 10:40 AM</a:t>
          </a:r>
        </a:p>
      </dsp:txBody>
      <dsp:txXfrm>
        <a:off x="2325305" y="4271051"/>
        <a:ext cx="2944474" cy="558026"/>
      </dsp:txXfrm>
    </dsp:sp>
    <dsp:sp modelId="{F80A6494-D1E0-4A4E-A6A6-E4CFD95E6711}">
      <dsp:nvSpPr>
        <dsp:cNvPr id="0" name=""/>
        <dsp:cNvSpPr/>
      </dsp:nvSpPr>
      <dsp:spPr>
        <a:xfrm>
          <a:off x="2046291" y="2682821"/>
          <a:ext cx="0" cy="15882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0DD158D-7151-0347-A2B3-2BF6C59FDE21}">
      <dsp:nvSpPr>
        <dsp:cNvPr id="0" name=""/>
        <dsp:cNvSpPr/>
      </dsp:nvSpPr>
      <dsp:spPr>
        <a:xfrm>
          <a:off x="1994494" y="2632599"/>
          <a:ext cx="100444" cy="1004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1A514F-055A-FD45-A689-070D8C014049}">
      <dsp:nvSpPr>
        <dsp:cNvPr id="0" name=""/>
        <dsp:cNvSpPr/>
      </dsp:nvSpPr>
      <dsp:spPr>
        <a:xfrm rot="8100000">
          <a:off x="3612708" y="618285"/>
          <a:ext cx="394584" cy="39458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9EA36F-32A9-5946-8143-547187606542}">
      <dsp:nvSpPr>
        <dsp:cNvPr id="0" name=""/>
        <dsp:cNvSpPr/>
      </dsp:nvSpPr>
      <dsp:spPr>
        <a:xfrm>
          <a:off x="3656543" y="662120"/>
          <a:ext cx="306914" cy="3069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EA43E5D-5A2B-D341-AB9E-ECEC07D2922C}">
      <dsp:nvSpPr>
        <dsp:cNvPr id="0" name=""/>
        <dsp:cNvSpPr/>
      </dsp:nvSpPr>
      <dsp:spPr>
        <a:xfrm>
          <a:off x="4089014" y="1094591"/>
          <a:ext cx="2944474" cy="158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Presentation by Aminata: 	</a:t>
          </a:r>
        </a:p>
        <a:p>
          <a:pPr marL="0" lvl="0" indent="0" algn="l" defTabSz="666750">
            <a:lnSpc>
              <a:spcPct val="90000"/>
            </a:lnSpc>
            <a:spcBef>
              <a:spcPct val="0"/>
            </a:spcBef>
            <a:spcAft>
              <a:spcPct val="35000"/>
            </a:spcAft>
            <a:buNone/>
          </a:pPr>
          <a:r>
            <a:rPr lang="en-US" sz="1500" i="1" kern="1200" dirty="0"/>
            <a:t>Resources for Supporting Youth and College Students in the Coming Year</a:t>
          </a:r>
        </a:p>
      </dsp:txBody>
      <dsp:txXfrm>
        <a:off x="4089014" y="1094591"/>
        <a:ext cx="2944474" cy="1588230"/>
      </dsp:txXfrm>
    </dsp:sp>
    <dsp:sp modelId="{ED776533-F4B0-A54B-8FA7-2C9561DB5589}">
      <dsp:nvSpPr>
        <dsp:cNvPr id="0" name=""/>
        <dsp:cNvSpPr/>
      </dsp:nvSpPr>
      <dsp:spPr>
        <a:xfrm>
          <a:off x="4089014" y="536564"/>
          <a:ext cx="2944474" cy="5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10:40 AM – 10:50 AM</a:t>
          </a:r>
        </a:p>
      </dsp:txBody>
      <dsp:txXfrm>
        <a:off x="4089014" y="536564"/>
        <a:ext cx="2944474" cy="558026"/>
      </dsp:txXfrm>
    </dsp:sp>
    <dsp:sp modelId="{D8C84DB4-FA9F-A94A-9FE5-5855A4ADB2C7}">
      <dsp:nvSpPr>
        <dsp:cNvPr id="0" name=""/>
        <dsp:cNvSpPr/>
      </dsp:nvSpPr>
      <dsp:spPr>
        <a:xfrm>
          <a:off x="3810001" y="1094591"/>
          <a:ext cx="0" cy="15882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9F84B4-CDD9-7546-8A1A-D5A5E89980A9}">
      <dsp:nvSpPr>
        <dsp:cNvPr id="0" name=""/>
        <dsp:cNvSpPr/>
      </dsp:nvSpPr>
      <dsp:spPr>
        <a:xfrm>
          <a:off x="3758203" y="2632599"/>
          <a:ext cx="100444" cy="1004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11F5CA9-8B50-4B4A-B478-6744BECBA6BE}">
      <dsp:nvSpPr>
        <dsp:cNvPr id="0" name=""/>
        <dsp:cNvSpPr/>
      </dsp:nvSpPr>
      <dsp:spPr>
        <a:xfrm rot="18900000">
          <a:off x="5376418" y="4352772"/>
          <a:ext cx="394584" cy="39458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9CB51F1-C37A-414A-9834-F7526D7EADA5}">
      <dsp:nvSpPr>
        <dsp:cNvPr id="0" name=""/>
        <dsp:cNvSpPr/>
      </dsp:nvSpPr>
      <dsp:spPr>
        <a:xfrm>
          <a:off x="5420253" y="4396607"/>
          <a:ext cx="306914" cy="30691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C39ADEC-5CD2-3C46-8F09-31053C078BDC}">
      <dsp:nvSpPr>
        <dsp:cNvPr id="0" name=""/>
        <dsp:cNvSpPr/>
      </dsp:nvSpPr>
      <dsp:spPr>
        <a:xfrm>
          <a:off x="5852723" y="2682821"/>
          <a:ext cx="2944474" cy="158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Next Steps</a:t>
          </a:r>
        </a:p>
      </dsp:txBody>
      <dsp:txXfrm>
        <a:off x="5852723" y="2682821"/>
        <a:ext cx="2944474" cy="1588230"/>
      </dsp:txXfrm>
    </dsp:sp>
    <dsp:sp modelId="{DA4A9A49-9746-4541-9583-0677BDFE1B85}">
      <dsp:nvSpPr>
        <dsp:cNvPr id="0" name=""/>
        <dsp:cNvSpPr/>
      </dsp:nvSpPr>
      <dsp:spPr>
        <a:xfrm>
          <a:off x="5852723" y="4271051"/>
          <a:ext cx="2944474" cy="5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10:50 AM – 11:00 AM</a:t>
          </a:r>
        </a:p>
      </dsp:txBody>
      <dsp:txXfrm>
        <a:off x="5852723" y="4271051"/>
        <a:ext cx="2944474" cy="558026"/>
      </dsp:txXfrm>
    </dsp:sp>
    <dsp:sp modelId="{C44965D5-0F36-444A-862F-F4C3DFF6CEEE}">
      <dsp:nvSpPr>
        <dsp:cNvPr id="0" name=""/>
        <dsp:cNvSpPr/>
      </dsp:nvSpPr>
      <dsp:spPr>
        <a:xfrm>
          <a:off x="5573710" y="2682821"/>
          <a:ext cx="0" cy="158823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70BBEC-78FF-B64E-8AB3-452D2E7B9E54}">
      <dsp:nvSpPr>
        <dsp:cNvPr id="0" name=""/>
        <dsp:cNvSpPr/>
      </dsp:nvSpPr>
      <dsp:spPr>
        <a:xfrm>
          <a:off x="5521912" y="2632599"/>
          <a:ext cx="100444" cy="1004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B2C85-94E8-4B1C-B155-BD96DCCA59EB}">
      <dsp:nvSpPr>
        <dsp:cNvPr id="0" name=""/>
        <dsp:cNvSpPr/>
      </dsp:nvSpPr>
      <dsp:spPr>
        <a:xfrm>
          <a:off x="0" y="233155"/>
          <a:ext cx="8845826" cy="231324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C35A2-6CD4-4E07-BE38-917F50E3C716}">
      <dsp:nvSpPr>
        <dsp:cNvPr id="0" name=""/>
        <dsp:cNvSpPr/>
      </dsp:nvSpPr>
      <dsp:spPr>
        <a:xfrm>
          <a:off x="350898" y="1070781"/>
          <a:ext cx="637996" cy="6379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a:glow rad="127000">
            <a:schemeClr val="tx1"/>
          </a:glow>
          <a:softEdge rad="63500"/>
        </a:effectLst>
        <a:scene3d>
          <a:camera prst="orthographicFront"/>
          <a:lightRig rig="threePt" dir="t"/>
        </a:scene3d>
        <a:sp3d contourW="12700">
          <a:contourClr>
            <a:schemeClr val="tx1"/>
          </a:contourClr>
        </a:sp3d>
      </dsp:spPr>
      <dsp:style>
        <a:lnRef idx="2">
          <a:scrgbClr r="0" g="0" b="0"/>
        </a:lnRef>
        <a:fillRef idx="1">
          <a:scrgbClr r="0" g="0" b="0"/>
        </a:fillRef>
        <a:effectRef idx="0">
          <a:scrgbClr r="0" g="0" b="0"/>
        </a:effectRef>
        <a:fontRef idx="minor">
          <a:schemeClr val="lt1"/>
        </a:fontRef>
      </dsp:style>
    </dsp:sp>
    <dsp:sp modelId="{C44E3DF6-04C4-446F-B772-185EC9EEFE49}">
      <dsp:nvSpPr>
        <dsp:cNvPr id="0" name=""/>
        <dsp:cNvSpPr/>
      </dsp:nvSpPr>
      <dsp:spPr>
        <a:xfrm>
          <a:off x="1339792" y="627743"/>
          <a:ext cx="7441990" cy="1640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89" tIns="135089" rIns="135089" bIns="135089" numCol="1" spcCol="1270" anchor="ctr" anchorCtr="0">
          <a:noAutofit/>
        </a:bodyPr>
        <a:lstStyle/>
        <a:p>
          <a:pPr marL="0" lvl="0" indent="0" algn="l" defTabSz="977900">
            <a:lnSpc>
              <a:spcPct val="90000"/>
            </a:lnSpc>
            <a:spcBef>
              <a:spcPct val="0"/>
            </a:spcBef>
            <a:spcAft>
              <a:spcPct val="35000"/>
            </a:spcAft>
            <a:buNone/>
          </a:pPr>
          <a:r>
            <a:rPr lang="en-US" sz="2200" kern="1200" dirty="0"/>
            <a:t>What schools do your clients attend? </a:t>
          </a:r>
        </a:p>
        <a:p>
          <a:pPr marL="0" lvl="0" indent="0" algn="l" defTabSz="977900">
            <a:lnSpc>
              <a:spcPct val="90000"/>
            </a:lnSpc>
            <a:spcBef>
              <a:spcPct val="0"/>
            </a:spcBef>
            <a:spcAft>
              <a:spcPct val="35000"/>
            </a:spcAft>
            <a:buNone/>
          </a:pPr>
          <a:r>
            <a:rPr lang="en-US" sz="2200" kern="1200" dirty="0"/>
            <a:t>With which schools do you find yourself most frequently collaborating?</a:t>
          </a:r>
        </a:p>
      </dsp:txBody>
      <dsp:txXfrm>
        <a:off x="1339792" y="627743"/>
        <a:ext cx="7441990" cy="1640514"/>
      </dsp:txXfrm>
    </dsp:sp>
    <dsp:sp modelId="{4761D790-B5EF-4E86-A0B4-2708B1357DC2}">
      <dsp:nvSpPr>
        <dsp:cNvPr id="0" name=""/>
        <dsp:cNvSpPr/>
      </dsp:nvSpPr>
      <dsp:spPr>
        <a:xfrm>
          <a:off x="0" y="3098667"/>
          <a:ext cx="8845826" cy="22669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918A4-5025-46EA-A5DE-575AE1F3BDB3}">
      <dsp:nvSpPr>
        <dsp:cNvPr id="0" name=""/>
        <dsp:cNvSpPr/>
      </dsp:nvSpPr>
      <dsp:spPr>
        <a:xfrm>
          <a:off x="350898" y="3680001"/>
          <a:ext cx="637996" cy="637996"/>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7C871-772A-48DB-B490-ED30D65ACA30}">
      <dsp:nvSpPr>
        <dsp:cNvPr id="0" name=""/>
        <dsp:cNvSpPr/>
      </dsp:nvSpPr>
      <dsp:spPr>
        <a:xfrm>
          <a:off x="1339792" y="3419003"/>
          <a:ext cx="7441990" cy="12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89" tIns="135089" rIns="135089" bIns="135089" numCol="1" spcCol="1270" anchor="ctr" anchorCtr="0">
          <a:noAutofit/>
        </a:bodyPr>
        <a:lstStyle/>
        <a:p>
          <a:pPr marL="0" lvl="0" indent="0" algn="l" defTabSz="933450">
            <a:lnSpc>
              <a:spcPct val="90000"/>
            </a:lnSpc>
            <a:spcBef>
              <a:spcPct val="0"/>
            </a:spcBef>
            <a:spcAft>
              <a:spcPct val="35000"/>
            </a:spcAft>
            <a:buNone/>
          </a:pPr>
          <a:r>
            <a:rPr lang="en-US" sz="2100" kern="1200" dirty="0"/>
            <a:t>Who are your primary contacts at the school? </a:t>
          </a:r>
        </a:p>
        <a:p>
          <a:pPr marL="0" lvl="0" indent="0" algn="l" defTabSz="933450">
            <a:lnSpc>
              <a:spcPct val="90000"/>
            </a:lnSpc>
            <a:spcBef>
              <a:spcPct val="0"/>
            </a:spcBef>
            <a:spcAft>
              <a:spcPct val="35000"/>
            </a:spcAft>
            <a:buNone/>
          </a:pPr>
          <a:r>
            <a:rPr lang="en-US" sz="2100" kern="1200" dirty="0"/>
            <a:t>	School social workers? Guidance counselors?	Teachers? Paraprofessionals? Administrators?</a:t>
          </a:r>
        </a:p>
      </dsp:txBody>
      <dsp:txXfrm>
        <a:off x="1339792" y="3419003"/>
        <a:ext cx="7441990" cy="1276436"/>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7A725-1D93-BA4C-BA73-2F0CA097A97E}" type="datetimeFigureOut">
              <a:rPr lang="en-US" smtClean="0"/>
              <a:t>8/11/20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14193-C234-9146-80F4-FE4308AB464B}" type="slidenum">
              <a:rPr lang="en-US" smtClean="0"/>
              <a:t>‹#›</a:t>
            </a:fld>
            <a:endParaRPr lang="en-US"/>
          </a:p>
        </p:txBody>
      </p:sp>
    </p:spTree>
    <p:extLst>
      <p:ext uri="{BB962C8B-B14F-4D97-AF65-F5344CB8AC3E}">
        <p14:creationId xmlns:p14="http://schemas.microsoft.com/office/powerpoint/2010/main" val="424458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team members on the line</a:t>
            </a:r>
          </a:p>
          <a:p>
            <a:r>
              <a:rPr lang="en-US" dirty="0"/>
              <a:t>Remind everyone that this will be recorded for educational purposes</a:t>
            </a:r>
          </a:p>
        </p:txBody>
      </p:sp>
      <p:sp>
        <p:nvSpPr>
          <p:cNvPr id="4" name="Slide Number Placeholder 3"/>
          <p:cNvSpPr>
            <a:spLocks noGrp="1"/>
          </p:cNvSpPr>
          <p:nvPr>
            <p:ph type="sldNum" sz="quarter" idx="5"/>
          </p:nvPr>
        </p:nvSpPr>
        <p:spPr/>
        <p:txBody>
          <a:bodyPr/>
          <a:lstStyle/>
          <a:p>
            <a:fld id="{FF714193-C234-9146-80F4-FE4308AB464B}" type="slidenum">
              <a:rPr lang="en-US" smtClean="0"/>
              <a:t>1</a:t>
            </a:fld>
            <a:endParaRPr lang="en-US"/>
          </a:p>
        </p:txBody>
      </p:sp>
    </p:spTree>
    <p:extLst>
      <p:ext uri="{BB962C8B-B14F-4D97-AF65-F5344CB8AC3E}">
        <p14:creationId xmlns:p14="http://schemas.microsoft.com/office/powerpoint/2010/main" val="369344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11</a:t>
            </a:fld>
            <a:endParaRPr lang="en-US"/>
          </a:p>
        </p:txBody>
      </p:sp>
    </p:spTree>
    <p:extLst>
      <p:ext uri="{BB962C8B-B14F-4D97-AF65-F5344CB8AC3E}">
        <p14:creationId xmlns:p14="http://schemas.microsoft.com/office/powerpoint/2010/main" val="377829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12</a:t>
            </a:fld>
            <a:endParaRPr lang="en-US"/>
          </a:p>
        </p:txBody>
      </p:sp>
    </p:spTree>
    <p:extLst>
      <p:ext uri="{BB962C8B-B14F-4D97-AF65-F5344CB8AC3E}">
        <p14:creationId xmlns:p14="http://schemas.microsoft.com/office/powerpoint/2010/main" val="382891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13</a:t>
            </a:fld>
            <a:endParaRPr lang="en-US"/>
          </a:p>
        </p:txBody>
      </p:sp>
    </p:spTree>
    <p:extLst>
      <p:ext uri="{BB962C8B-B14F-4D97-AF65-F5344CB8AC3E}">
        <p14:creationId xmlns:p14="http://schemas.microsoft.com/office/powerpoint/2010/main" val="606462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14</a:t>
            </a:fld>
            <a:endParaRPr lang="en-US"/>
          </a:p>
        </p:txBody>
      </p:sp>
    </p:spTree>
    <p:extLst>
      <p:ext uri="{BB962C8B-B14F-4D97-AF65-F5344CB8AC3E}">
        <p14:creationId xmlns:p14="http://schemas.microsoft.com/office/powerpoint/2010/main" val="283379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15</a:t>
            </a:fld>
            <a:endParaRPr lang="en-US"/>
          </a:p>
        </p:txBody>
      </p:sp>
    </p:spTree>
    <p:extLst>
      <p:ext uri="{BB962C8B-B14F-4D97-AF65-F5344CB8AC3E}">
        <p14:creationId xmlns:p14="http://schemas.microsoft.com/office/powerpoint/2010/main" val="261324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2</a:t>
            </a:fld>
            <a:endParaRPr lang="en-US"/>
          </a:p>
        </p:txBody>
      </p:sp>
    </p:spTree>
    <p:extLst>
      <p:ext uri="{BB962C8B-B14F-4D97-AF65-F5344CB8AC3E}">
        <p14:creationId xmlns:p14="http://schemas.microsoft.com/office/powerpoint/2010/main" val="166910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rename yourself on your Zoom ID with your CHC and if you like, your preferred pronoun</a:t>
            </a:r>
          </a:p>
          <a:p>
            <a:pPr marL="171450" indent="-171450">
              <a:buFont typeface="Arial" panose="020B0604020202020204" pitchFamily="34" charset="0"/>
              <a:buChar char="•"/>
            </a:pPr>
            <a:r>
              <a:rPr lang="en-US" dirty="0"/>
              <a:t>Use chat for ongoing comments/questions. We will keep a record. </a:t>
            </a:r>
          </a:p>
        </p:txBody>
      </p:sp>
      <p:sp>
        <p:nvSpPr>
          <p:cNvPr id="4" name="Slide Number Placeholder 3"/>
          <p:cNvSpPr>
            <a:spLocks noGrp="1"/>
          </p:cNvSpPr>
          <p:nvPr>
            <p:ph type="sldNum" sz="quarter" idx="5"/>
          </p:nvPr>
        </p:nvSpPr>
        <p:spPr/>
        <p:txBody>
          <a:bodyPr/>
          <a:lstStyle/>
          <a:p>
            <a:fld id="{FF714193-C234-9146-80F4-FE4308AB464B}" type="slidenum">
              <a:rPr lang="en-US" smtClean="0"/>
              <a:t>3</a:t>
            </a:fld>
            <a:endParaRPr lang="en-US"/>
          </a:p>
        </p:txBody>
      </p:sp>
    </p:spTree>
    <p:extLst>
      <p:ext uri="{BB962C8B-B14F-4D97-AF65-F5344CB8AC3E}">
        <p14:creationId xmlns:p14="http://schemas.microsoft.com/office/powerpoint/2010/main" val="384628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5</a:t>
            </a:fld>
            <a:endParaRPr lang="en-US"/>
          </a:p>
        </p:txBody>
      </p:sp>
    </p:spTree>
    <p:extLst>
      <p:ext uri="{BB962C8B-B14F-4D97-AF65-F5344CB8AC3E}">
        <p14:creationId xmlns:p14="http://schemas.microsoft.com/office/powerpoint/2010/main" val="100193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6</a:t>
            </a:fld>
            <a:endParaRPr lang="en-US"/>
          </a:p>
        </p:txBody>
      </p:sp>
    </p:spTree>
    <p:extLst>
      <p:ext uri="{BB962C8B-B14F-4D97-AF65-F5344CB8AC3E}">
        <p14:creationId xmlns:p14="http://schemas.microsoft.com/office/powerpoint/2010/main" val="8778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7</a:t>
            </a:fld>
            <a:endParaRPr lang="en-US"/>
          </a:p>
        </p:txBody>
      </p:sp>
    </p:spTree>
    <p:extLst>
      <p:ext uri="{BB962C8B-B14F-4D97-AF65-F5344CB8AC3E}">
        <p14:creationId xmlns:p14="http://schemas.microsoft.com/office/powerpoint/2010/main" val="58787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8</a:t>
            </a:fld>
            <a:endParaRPr lang="en-US"/>
          </a:p>
        </p:txBody>
      </p:sp>
    </p:spTree>
    <p:extLst>
      <p:ext uri="{BB962C8B-B14F-4D97-AF65-F5344CB8AC3E}">
        <p14:creationId xmlns:p14="http://schemas.microsoft.com/office/powerpoint/2010/main" val="8913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9</a:t>
            </a:fld>
            <a:endParaRPr lang="en-US"/>
          </a:p>
        </p:txBody>
      </p:sp>
    </p:spTree>
    <p:extLst>
      <p:ext uri="{BB962C8B-B14F-4D97-AF65-F5344CB8AC3E}">
        <p14:creationId xmlns:p14="http://schemas.microsoft.com/office/powerpoint/2010/main" val="34045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714193-C234-9146-80F4-FE4308AB464B}" type="slidenum">
              <a:rPr lang="en-US" smtClean="0"/>
              <a:t>10</a:t>
            </a:fld>
            <a:endParaRPr lang="en-US"/>
          </a:p>
        </p:txBody>
      </p:sp>
    </p:spTree>
    <p:extLst>
      <p:ext uri="{BB962C8B-B14F-4D97-AF65-F5344CB8AC3E}">
        <p14:creationId xmlns:p14="http://schemas.microsoft.com/office/powerpoint/2010/main" val="18852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r>
              <a:rPr lang="en-US"/>
              <a:t>Click icon to add picture</a:t>
            </a:r>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0A6AABE-02C9-5540-80AA-5431230908BB}"/>
              </a:ext>
            </a:extLst>
          </p:cNvPr>
          <p:cNvPicPr>
            <a:picLocks noChangeAspect="1"/>
          </p:cNvPicPr>
          <p:nvPr userDrawn="1"/>
        </p:nvPicPr>
        <p:blipFill>
          <a:blip r:embed="rId2"/>
          <a:stretch>
            <a:fillRect/>
          </a:stretch>
        </p:blipFill>
        <p:spPr>
          <a:xfrm>
            <a:off x="7741835" y="6460711"/>
            <a:ext cx="749315" cy="320040"/>
          </a:xfrm>
          <a:prstGeom prst="rect">
            <a:avLst/>
          </a:prstGeom>
        </p:spPr>
      </p:pic>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6996"/>
            <a:ext cx="387626" cy="365125"/>
          </a:xfrm>
        </p:spPr>
        <p:txBody>
          <a:bodyPr/>
          <a:lstStyle/>
          <a:p>
            <a:fld id="{93A1D67B-7CA1-334D-A44F-A5E3B87A6587}" type="slidenum">
              <a:rPr lang="en-US" smtClean="0"/>
              <a:t>‹#›</a:t>
            </a:fld>
            <a:endParaRPr lang="en-US"/>
          </a:p>
        </p:txBody>
      </p:sp>
      <p:pic>
        <p:nvPicPr>
          <p:cNvPr id="11" name="Picture 10">
            <a:extLst>
              <a:ext uri="{FF2B5EF4-FFF2-40B4-BE49-F238E27FC236}">
                <a16:creationId xmlns:a16="http://schemas.microsoft.com/office/drawing/2014/main" id="{3BC25DFF-B743-7B4E-922F-B35CAB36A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7665" y="815029"/>
            <a:ext cx="2854537" cy="904028"/>
          </a:xfrm>
          <a:prstGeom prst="rect">
            <a:avLst/>
          </a:prstGeom>
        </p:spPr>
      </p:pic>
    </p:spTree>
    <p:extLst>
      <p:ext uri="{BB962C8B-B14F-4D97-AF65-F5344CB8AC3E}">
        <p14:creationId xmlns:p14="http://schemas.microsoft.com/office/powerpoint/2010/main" val="324174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Health Centers)">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4921C829-94D8-4A4C-AC46-8D59AF79289D}"/>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FECE2A30-BCE1-2C40-94E7-A951DD255FD8}"/>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Picture Placeholder 7">
            <a:extLst>
              <a:ext uri="{FF2B5EF4-FFF2-40B4-BE49-F238E27FC236}">
                <a16:creationId xmlns:a16="http://schemas.microsoft.com/office/drawing/2014/main" id="{632F84BD-287D-4848-9DE4-6AE1D8E46A44}"/>
              </a:ext>
            </a:extLst>
          </p:cNvPr>
          <p:cNvSpPr>
            <a:spLocks noGrp="1"/>
          </p:cNvSpPr>
          <p:nvPr>
            <p:ph type="pic" sz="quarter" idx="10" hasCustomPrompt="1"/>
          </p:nvPr>
        </p:nvSpPr>
        <p:spPr>
          <a:xfrm>
            <a:off x="4956724" y="2971800"/>
            <a:ext cx="2286000" cy="914400"/>
          </a:xfrm>
        </p:spPr>
        <p:txBody>
          <a:bodyPr/>
          <a:lstStyle/>
          <a:p>
            <a:r>
              <a:rPr lang="en-US" dirty="0"/>
              <a:t>Logo</a:t>
            </a:r>
          </a:p>
        </p:txBody>
      </p:sp>
      <p:pic>
        <p:nvPicPr>
          <p:cNvPr id="6" name="Picture 5">
            <a:extLst>
              <a:ext uri="{FF2B5EF4-FFF2-40B4-BE49-F238E27FC236}">
                <a16:creationId xmlns:a16="http://schemas.microsoft.com/office/drawing/2014/main" id="{B3B255CD-7328-7448-B100-A1068E31F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1766" y="3120252"/>
            <a:ext cx="1949788" cy="617495"/>
          </a:xfrm>
          <a:prstGeom prst="rect">
            <a:avLst/>
          </a:prstGeom>
        </p:spPr>
      </p:pic>
    </p:spTree>
    <p:extLst>
      <p:ext uri="{BB962C8B-B14F-4D97-AF65-F5344CB8AC3E}">
        <p14:creationId xmlns:p14="http://schemas.microsoft.com/office/powerpoint/2010/main" val="205761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0B37E35B-4025-8C4E-AC96-670C720C85FD}"/>
              </a:ext>
            </a:extLst>
          </p:cNvPr>
          <p:cNvSpPr/>
          <p:nvPr userDrawn="1"/>
        </p:nvSpPr>
        <p:spPr>
          <a:xfrm>
            <a:off x="0" y="0"/>
            <a:ext cx="9144000" cy="6400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0E7C03D-6E57-9448-9531-6720ECEC6F8E}"/>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344BE549-0CD5-EC45-9D06-BEEA9BEC147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74013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C64DAAD-D7D6-1D49-9EB1-CD80AFBDF5FF}"/>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3" name="Rectangle 2">
            <a:extLst>
              <a:ext uri="{FF2B5EF4-FFF2-40B4-BE49-F238E27FC236}">
                <a16:creationId xmlns:a16="http://schemas.microsoft.com/office/drawing/2014/main" id="{FBD80AF2-FDE9-434E-A883-09E310306812}"/>
              </a:ext>
            </a:extLst>
          </p:cNvPr>
          <p:cNvSpPr/>
          <p:nvPr userDrawn="1"/>
        </p:nvSpPr>
        <p:spPr>
          <a:xfrm>
            <a:off x="0" y="0"/>
            <a:ext cx="9144000" cy="6400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9">
            <a:extLst>
              <a:ext uri="{FF2B5EF4-FFF2-40B4-BE49-F238E27FC236}">
                <a16:creationId xmlns:a16="http://schemas.microsoft.com/office/drawing/2014/main" id="{14C123FE-6E2D-1642-B974-770C399F08D1}"/>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58E4E3BF-ED69-B046-A4BA-8F2A0597CF4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14442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CE06768-5329-E64D-A30B-A0D200D3F629}"/>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B9BEC7E6-7B82-0143-9237-D5EC59B12B46}"/>
              </a:ext>
            </a:extLst>
          </p:cNvPr>
          <p:cNvSpPr/>
          <p:nvPr userDrawn="1"/>
        </p:nvSpPr>
        <p:spPr>
          <a:xfrm>
            <a:off x="0" y="0"/>
            <a:ext cx="9144000" cy="6400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BD7BA812-378F-B74A-89CA-94CB0532AA4A}"/>
              </a:ext>
            </a:extLst>
          </p:cNvPr>
          <p:cNvSpPr>
            <a:spLocks noGrp="1"/>
          </p:cNvSpPr>
          <p:nvPr>
            <p:ph type="body" sz="quarter" idx="10" hasCustomPrompt="1"/>
          </p:nvPr>
        </p:nvSpPr>
        <p:spPr>
          <a:xfrm>
            <a:off x="1587910" y="2960335"/>
            <a:ext cx="5968181" cy="480131"/>
          </a:xfrm>
          <a:prstGeom prst="rect">
            <a:avLst/>
          </a:prstGeom>
        </p:spPr>
        <p:txBody>
          <a:bodyPr>
            <a:spAutoFit/>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Section Title</a:t>
            </a:r>
          </a:p>
        </p:txBody>
      </p:sp>
      <p:sp>
        <p:nvSpPr>
          <p:cNvPr id="5" name="Picture Placeholder 4">
            <a:extLst>
              <a:ext uri="{FF2B5EF4-FFF2-40B4-BE49-F238E27FC236}">
                <a16:creationId xmlns:a16="http://schemas.microsoft.com/office/drawing/2014/main" id="{9CFC1159-0751-904B-BE14-0609EEED5D9E}"/>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376223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lide 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75942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F3B048-CB72-2F45-AA18-411578D8A940}" type="datetime1">
              <a:rPr lang="en-US" smtClean="0"/>
              <a:t>8/11/20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11744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Tree>
    <p:extLst>
      <p:ext uri="{BB962C8B-B14F-4D97-AF65-F5344CB8AC3E}">
        <p14:creationId xmlns:p14="http://schemas.microsoft.com/office/powerpoint/2010/main" val="32326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CH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43829C-1123-574A-9978-D272BF0E2B91}"/>
              </a:ext>
            </a:extLst>
          </p:cNvPr>
          <p:cNvSpPr>
            <a:spLocks noGrp="1"/>
          </p:cNvSpPr>
          <p:nvPr>
            <p:ph type="pic" sz="quarter" idx="10"/>
          </p:nvPr>
        </p:nvSpPr>
        <p:spPr>
          <a:xfrm>
            <a:off x="0" y="-1"/>
            <a:ext cx="3598606" cy="6401117"/>
          </a:xfrm>
        </p:spPr>
        <p:txBody>
          <a:bodyPr/>
          <a:lstStyle/>
          <a:p>
            <a:endParaRPr lang="en-US"/>
          </a:p>
        </p:txBody>
      </p:sp>
      <p:sp>
        <p:nvSpPr>
          <p:cNvPr id="6" name="Rectangle 5">
            <a:extLst>
              <a:ext uri="{FF2B5EF4-FFF2-40B4-BE49-F238E27FC236}">
                <a16:creationId xmlns:a16="http://schemas.microsoft.com/office/drawing/2014/main" id="{C9BC2AE3-015E-1D4B-BD88-11F3CF77B7ED}"/>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Text Placeholder 13">
            <a:extLst>
              <a:ext uri="{FF2B5EF4-FFF2-40B4-BE49-F238E27FC236}">
                <a16:creationId xmlns:a16="http://schemas.microsoft.com/office/drawing/2014/main" id="{17A84572-A17C-8749-9383-26CE690FBC28}"/>
              </a:ext>
            </a:extLst>
          </p:cNvPr>
          <p:cNvSpPr>
            <a:spLocks noGrp="1"/>
          </p:cNvSpPr>
          <p:nvPr>
            <p:ph type="body" sz="quarter" idx="11" hasCustomPrompt="1"/>
          </p:nvPr>
        </p:nvSpPr>
        <p:spPr>
          <a:xfrm>
            <a:off x="4326551" y="4618839"/>
            <a:ext cx="4188184" cy="480131"/>
          </a:xfrm>
        </p:spPr>
        <p:txBody>
          <a:bodyPr wrap="square">
            <a:spAutoFit/>
          </a:bodyPr>
          <a:lstStyle/>
          <a:p>
            <a:pPr lvl="0"/>
            <a:r>
              <a:rPr lang="en-US" dirty="0"/>
              <a:t>Presentation Title</a:t>
            </a:r>
          </a:p>
        </p:txBody>
      </p:sp>
      <p:sp>
        <p:nvSpPr>
          <p:cNvPr id="15" name="Text Placeholder 13">
            <a:extLst>
              <a:ext uri="{FF2B5EF4-FFF2-40B4-BE49-F238E27FC236}">
                <a16:creationId xmlns:a16="http://schemas.microsoft.com/office/drawing/2014/main" id="{F39EB222-6F06-2B40-B944-E12B6E6BC1B9}"/>
              </a:ext>
            </a:extLst>
          </p:cNvPr>
          <p:cNvSpPr>
            <a:spLocks noGrp="1"/>
          </p:cNvSpPr>
          <p:nvPr>
            <p:ph type="body" sz="quarter" idx="12" hasCustomPrompt="1"/>
          </p:nvPr>
        </p:nvSpPr>
        <p:spPr>
          <a:xfrm>
            <a:off x="4326551" y="5328546"/>
            <a:ext cx="4188184" cy="480131"/>
          </a:xfrm>
        </p:spPr>
        <p:txBody>
          <a:bodyPr wrap="square">
            <a:spAutoFit/>
          </a:bodyPr>
          <a:lstStyle/>
          <a:p>
            <a:pPr lvl="0"/>
            <a:r>
              <a:rPr lang="en-US" dirty="0"/>
              <a:t>Date</a:t>
            </a:r>
          </a:p>
        </p:txBody>
      </p:sp>
      <p:sp>
        <p:nvSpPr>
          <p:cNvPr id="2" name="TextBox 1">
            <a:extLst>
              <a:ext uri="{FF2B5EF4-FFF2-40B4-BE49-F238E27FC236}">
                <a16:creationId xmlns:a16="http://schemas.microsoft.com/office/drawing/2014/main" id="{D48F667F-E7FA-3A48-B58D-853F6A87C68A}"/>
              </a:ext>
            </a:extLst>
          </p:cNvPr>
          <p:cNvSpPr txBox="1"/>
          <p:nvPr userDrawn="1"/>
        </p:nvSpPr>
        <p:spPr>
          <a:xfrm>
            <a:off x="4326551" y="2015277"/>
            <a:ext cx="2845651" cy="2185214"/>
          </a:xfrm>
          <a:prstGeom prst="rect">
            <a:avLst/>
          </a:prstGeom>
          <a:noFill/>
        </p:spPr>
        <p:txBody>
          <a:bodyPr wrap="none" rtlCol="0">
            <a:spAutoFit/>
          </a:bodyPr>
          <a:lstStyle/>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T</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ransforming and</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E</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xpanding</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A</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ccess to</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M</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ental Health Care in</a:t>
            </a:r>
          </a:p>
          <a:p>
            <a:pPr>
              <a:spcAft>
                <a:spcPts val="200"/>
              </a:spcAft>
            </a:pPr>
            <a:endPar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endParaRP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U</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rban</a:t>
            </a:r>
          </a:p>
          <a:p>
            <a:pPr>
              <a:spcAft>
                <a:spcPts val="200"/>
              </a:spcAft>
            </a:pPr>
            <a:r>
              <a:rPr lang="en-US" sz="1800" b="1" i="0" u="none" strike="noStrike" kern="1200" spc="150" baseline="0" dirty="0">
                <a:solidFill>
                  <a:schemeClr val="tx1"/>
                </a:solidFill>
                <a:effectLst/>
                <a:latin typeface="Arial Black" panose="020B0604020202020204" pitchFamily="34" charset="0"/>
                <a:ea typeface="+mn-ea"/>
                <a:cs typeface="Arial Black" panose="020B0604020202020204" pitchFamily="34" charset="0"/>
              </a:rPr>
              <a:t>P</a:t>
            </a:r>
            <a:r>
              <a:rPr lang="en-US" sz="1800" b="0" i="0" u="none" strike="noStrike" kern="1200" spc="150" baseline="0" dirty="0">
                <a:solidFill>
                  <a:schemeClr val="tx1"/>
                </a:solidFill>
                <a:effectLst/>
                <a:latin typeface="Arial" panose="020B0604020202020204" pitchFamily="34" charset="0"/>
                <a:ea typeface="+mn-ea"/>
                <a:cs typeface="Arial" panose="020B0604020202020204" pitchFamily="34" charset="0"/>
              </a:rPr>
              <a:t>ediatrics</a:t>
            </a:r>
            <a:endParaRPr lang="en-US" b="0" i="0" spc="150" baseline="0" dirty="0">
              <a:latin typeface="Arial" panose="020B0604020202020204" pitchFamily="34" charset="0"/>
              <a:cs typeface="Arial" panose="020B0604020202020204" pitchFamily="34" charset="0"/>
            </a:endParaRPr>
          </a:p>
        </p:txBody>
      </p:sp>
      <p:sp>
        <p:nvSpPr>
          <p:cNvPr id="10" name="Slide Number Placeholder 4">
            <a:extLst>
              <a:ext uri="{FF2B5EF4-FFF2-40B4-BE49-F238E27FC236}">
                <a16:creationId xmlns:a16="http://schemas.microsoft.com/office/drawing/2014/main" id="{0EB561AC-9A48-8043-94D8-7942CB430EBA}"/>
              </a:ext>
            </a:extLst>
          </p:cNvPr>
          <p:cNvSpPr>
            <a:spLocks noGrp="1"/>
          </p:cNvSpPr>
          <p:nvPr>
            <p:ph type="sldNum" sz="quarter" idx="13"/>
          </p:nvPr>
        </p:nvSpPr>
        <p:spPr>
          <a:xfrm>
            <a:off x="8607287" y="6447314"/>
            <a:ext cx="387626" cy="365125"/>
          </a:xfrm>
        </p:spPr>
        <p:txBody>
          <a:bodyPr/>
          <a:lstStyle/>
          <a:p>
            <a:fld id="{93A1D67B-7CA1-334D-A44F-A5E3B87A6587}" type="slidenum">
              <a:rPr lang="en-US" smtClean="0"/>
              <a:t>‹#›</a:t>
            </a:fld>
            <a:endParaRPr lang="en-US"/>
          </a:p>
        </p:txBody>
      </p:sp>
      <p:sp>
        <p:nvSpPr>
          <p:cNvPr id="5" name="Picture Placeholder 4">
            <a:extLst>
              <a:ext uri="{FF2B5EF4-FFF2-40B4-BE49-F238E27FC236}">
                <a16:creationId xmlns:a16="http://schemas.microsoft.com/office/drawing/2014/main" id="{283E7B51-30E1-D346-B2F6-AB048E10C08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pic>
        <p:nvPicPr>
          <p:cNvPr id="12" name="Picture 11">
            <a:extLst>
              <a:ext uri="{FF2B5EF4-FFF2-40B4-BE49-F238E27FC236}">
                <a16:creationId xmlns:a16="http://schemas.microsoft.com/office/drawing/2014/main" id="{FB1BEA36-25A6-E14D-8E64-EB7EB82A3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6551" y="860099"/>
            <a:ext cx="2922659" cy="925602"/>
          </a:xfrm>
          <a:prstGeom prst="rect">
            <a:avLst/>
          </a:prstGeom>
        </p:spPr>
      </p:pic>
    </p:spTree>
    <p:extLst>
      <p:ext uri="{BB962C8B-B14F-4D97-AF65-F5344CB8AC3E}">
        <p14:creationId xmlns:p14="http://schemas.microsoft.com/office/powerpoint/2010/main" val="354852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Only (Blank)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3A1D67B-7CA1-334D-A44F-A5E3B87A6587}" type="slidenum">
              <a:rPr lang="en-US" smtClean="0"/>
              <a:t>‹#›</a:t>
            </a:fld>
            <a:endParaRPr lang="en-US"/>
          </a:p>
        </p:txBody>
      </p:sp>
      <p:sp>
        <p:nvSpPr>
          <p:cNvPr id="4" name="Picture Placeholder 4">
            <a:extLst>
              <a:ext uri="{FF2B5EF4-FFF2-40B4-BE49-F238E27FC236}">
                <a16:creationId xmlns:a16="http://schemas.microsoft.com/office/drawing/2014/main" id="{6DC248B6-82EF-4E4F-A429-0C3E8F19B385}"/>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50853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3A1D67B-7CA1-334D-A44F-A5E3B87A6587}" type="slidenum">
              <a:rPr lang="en-US" smtClean="0"/>
              <a:t>‹#›</a:t>
            </a:fld>
            <a:endParaRPr lang="en-US"/>
          </a:p>
        </p:txBody>
      </p:sp>
      <p:sp>
        <p:nvSpPr>
          <p:cNvPr id="7" name="Picture Placeholder 4">
            <a:extLst>
              <a:ext uri="{FF2B5EF4-FFF2-40B4-BE49-F238E27FC236}">
                <a16:creationId xmlns:a16="http://schemas.microsoft.com/office/drawing/2014/main" id="{F182F67A-D9AF-A842-8AF0-345AD7FF7E1B}"/>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101888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H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3A1D67B-7CA1-334D-A44F-A5E3B87A6587}" type="slidenum">
              <a:rPr lang="en-US" smtClean="0"/>
              <a:t>‹#›</a:t>
            </a:fld>
            <a:endParaRPr lang="en-US"/>
          </a:p>
        </p:txBody>
      </p:sp>
      <p:sp>
        <p:nvSpPr>
          <p:cNvPr id="6" name="Picture Placeholder 4">
            <a:extLst>
              <a:ext uri="{FF2B5EF4-FFF2-40B4-BE49-F238E27FC236}">
                <a16:creationId xmlns:a16="http://schemas.microsoft.com/office/drawing/2014/main" id="{2979323E-5419-764E-8CD7-F0C6C4F47E6C}"/>
              </a:ext>
            </a:extLst>
          </p:cNvPr>
          <p:cNvSpPr>
            <a:spLocks noGrp="1"/>
          </p:cNvSpPr>
          <p:nvPr>
            <p:ph type="pic" sz="quarter" idx="14" hasCustomPrompt="1"/>
          </p:nvPr>
        </p:nvSpPr>
        <p:spPr>
          <a:xfrm>
            <a:off x="7299113" y="6446996"/>
            <a:ext cx="1198446" cy="365760"/>
          </a:xfrm>
        </p:spPr>
        <p:txBody>
          <a:bodyPr anchor="ctr" anchorCtr="0">
            <a:normAutofit/>
          </a:bodyPr>
          <a:lstStyle>
            <a:lvl1pPr algn="ctr">
              <a:defRPr sz="1000">
                <a:solidFill>
                  <a:schemeClr val="bg1"/>
                </a:solidFill>
              </a:defRPr>
            </a:lvl1pPr>
          </a:lstStyle>
          <a:p>
            <a:r>
              <a:rPr lang="en-US" dirty="0"/>
              <a:t>Logo</a:t>
            </a:r>
          </a:p>
        </p:txBody>
      </p:sp>
    </p:spTree>
    <p:extLst>
      <p:ext uri="{BB962C8B-B14F-4D97-AF65-F5344CB8AC3E}">
        <p14:creationId xmlns:p14="http://schemas.microsoft.com/office/powerpoint/2010/main" val="26328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Health System)">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735BC4F0-81B3-C049-94B3-D4F8E01D7629}"/>
              </a:ext>
            </a:extLst>
          </p:cNvPr>
          <p:cNvSpPr/>
          <p:nvPr userDrawn="1"/>
        </p:nvSpPr>
        <p:spPr>
          <a:xfrm>
            <a:off x="0" y="0"/>
            <a:ext cx="9144000" cy="6858000"/>
          </a:xfrm>
          <a:prstGeom prst="frame">
            <a:avLst>
              <a:gd name="adj1" fmla="val 1747"/>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AC80B5FB-B8CA-0343-A1A6-15E34B0A84B0}"/>
              </a:ext>
            </a:extLst>
          </p:cNvPr>
          <p:cNvCxnSpPr/>
          <p:nvPr userDrawn="1"/>
        </p:nvCxnSpPr>
        <p:spPr>
          <a:xfrm>
            <a:off x="4572000" y="2834640"/>
            <a:ext cx="0" cy="118872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859F659-1A9C-CA45-9D9A-4DAF6C8DBA84}"/>
              </a:ext>
            </a:extLst>
          </p:cNvPr>
          <p:cNvPicPr>
            <a:picLocks noChangeAspect="1"/>
          </p:cNvPicPr>
          <p:nvPr userDrawn="1"/>
        </p:nvPicPr>
        <p:blipFill>
          <a:blip r:embed="rId2"/>
          <a:stretch>
            <a:fillRect/>
          </a:stretch>
        </p:blipFill>
        <p:spPr>
          <a:xfrm>
            <a:off x="4956723" y="2962968"/>
            <a:ext cx="1651333" cy="706453"/>
          </a:xfrm>
          <a:prstGeom prst="rect">
            <a:avLst/>
          </a:prstGeom>
        </p:spPr>
      </p:pic>
      <p:pic>
        <p:nvPicPr>
          <p:cNvPr id="7" name="Picture 6">
            <a:extLst>
              <a:ext uri="{FF2B5EF4-FFF2-40B4-BE49-F238E27FC236}">
                <a16:creationId xmlns:a16="http://schemas.microsoft.com/office/drawing/2014/main" id="{D5A12BAE-AB98-754B-AA62-40ADD30A4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7490" y="3120252"/>
            <a:ext cx="1949788" cy="617495"/>
          </a:xfrm>
          <a:prstGeom prst="rect">
            <a:avLst/>
          </a:prstGeom>
        </p:spPr>
      </p:pic>
    </p:spTree>
    <p:extLst>
      <p:ext uri="{BB962C8B-B14F-4D97-AF65-F5344CB8AC3E}">
        <p14:creationId xmlns:p14="http://schemas.microsoft.com/office/powerpoint/2010/main" val="903560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4" name="Picture 3">
            <a:extLst>
              <a:ext uri="{FF2B5EF4-FFF2-40B4-BE49-F238E27FC236}">
                <a16:creationId xmlns:a16="http://schemas.microsoft.com/office/drawing/2014/main" id="{5A9BF3ED-95B2-0B44-987B-2D18B55138CB}"/>
              </a:ext>
            </a:extLst>
          </p:cNvPr>
          <p:cNvPicPr>
            <a:picLocks noChangeAspect="1"/>
          </p:cNvPicPr>
          <p:nvPr userDrawn="1"/>
        </p:nvPicPr>
        <p:blipFill>
          <a:blip r:embed="rId6"/>
          <a:stretch>
            <a:fillRect/>
          </a:stretch>
        </p:blipFill>
        <p:spPr>
          <a:xfrm>
            <a:off x="7741835" y="6460711"/>
            <a:ext cx="749315" cy="320040"/>
          </a:xfrm>
          <a:prstGeom prst="rect">
            <a:avLst/>
          </a:prstGeom>
        </p:spPr>
      </p:pic>
      <p:pic>
        <p:nvPicPr>
          <p:cNvPr id="10" name="Picture 9">
            <a:extLst>
              <a:ext uri="{FF2B5EF4-FFF2-40B4-BE49-F238E27FC236}">
                <a16:creationId xmlns:a16="http://schemas.microsoft.com/office/drawing/2014/main" id="{2E151463-A5E4-C04A-8433-4E67D6CFDB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74835" y="77249"/>
            <a:ext cx="1620078" cy="513076"/>
          </a:xfrm>
          <a:prstGeom prst="rect">
            <a:avLst/>
          </a:prstGeom>
        </p:spPr>
      </p:pic>
    </p:spTree>
    <p:extLst>
      <p:ext uri="{BB962C8B-B14F-4D97-AF65-F5344CB8AC3E}">
        <p14:creationId xmlns:p14="http://schemas.microsoft.com/office/powerpoint/2010/main" val="263614645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49EF34-9141-B349-9A06-63082E21CB65}"/>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Placeholder 1"/>
          <p:cNvSpPr>
            <a:spLocks noGrp="1"/>
          </p:cNvSpPr>
          <p:nvPr>
            <p:ph type="title"/>
          </p:nvPr>
        </p:nvSpPr>
        <p:spPr>
          <a:xfrm>
            <a:off x="79513" y="117010"/>
            <a:ext cx="8915400" cy="4431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8" name="Rectangle 7">
            <a:extLst>
              <a:ext uri="{FF2B5EF4-FFF2-40B4-BE49-F238E27FC236}">
                <a16:creationId xmlns:a16="http://schemas.microsoft.com/office/drawing/2014/main" id="{50B5A9C7-DF24-3B40-9FBA-AA6768E4BFAD}"/>
              </a:ext>
            </a:extLst>
          </p:cNvPr>
          <p:cNvSpPr>
            <a:spLocks noChangeArrowheads="1"/>
          </p:cNvSpPr>
          <p:nvPr userDrawn="1"/>
        </p:nvSpPr>
        <p:spPr bwMode="auto">
          <a:xfrm>
            <a:off x="0" y="658295"/>
            <a:ext cx="9144000" cy="54864"/>
          </a:xfrm>
          <a:prstGeom prst="rect">
            <a:avLst/>
          </a:prstGeom>
          <a:solidFill>
            <a:srgbClr val="36B727"/>
          </a:solidFill>
          <a:ln>
            <a:noFill/>
          </a:ln>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cs typeface="+mn-cs"/>
            </a:endParaRPr>
          </a:p>
        </p:txBody>
      </p:sp>
      <p:pic>
        <p:nvPicPr>
          <p:cNvPr id="9" name="Picture 8">
            <a:extLst>
              <a:ext uri="{FF2B5EF4-FFF2-40B4-BE49-F238E27FC236}">
                <a16:creationId xmlns:a16="http://schemas.microsoft.com/office/drawing/2014/main" id="{F0CDA231-A101-874B-9CEF-1D427FA7C3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24529" y="45880"/>
            <a:ext cx="1639957" cy="519372"/>
          </a:xfrm>
          <a:prstGeom prst="rect">
            <a:avLst/>
          </a:prstGeom>
        </p:spPr>
      </p:pic>
    </p:spTree>
    <p:extLst>
      <p:ext uri="{BB962C8B-B14F-4D97-AF65-F5344CB8AC3E}">
        <p14:creationId xmlns:p14="http://schemas.microsoft.com/office/powerpoint/2010/main" val="29641699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19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CA2950-9F6A-7044-8E8E-F966E0939248}"/>
              </a:ext>
            </a:extLst>
          </p:cNvPr>
          <p:cNvSpPr/>
          <p:nvPr userDrawn="1"/>
        </p:nvSpPr>
        <p:spPr>
          <a:xfrm>
            <a:off x="0" y="6401117"/>
            <a:ext cx="9144000" cy="4568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Slide Number Placeholder 5">
            <a:extLst>
              <a:ext uri="{FF2B5EF4-FFF2-40B4-BE49-F238E27FC236}">
                <a16:creationId xmlns:a16="http://schemas.microsoft.com/office/drawing/2014/main" id="{8F692AE5-6569-A14C-AA4A-930F0375B8D1}"/>
              </a:ext>
            </a:extLst>
          </p:cNvPr>
          <p:cNvSpPr>
            <a:spLocks noGrp="1"/>
          </p:cNvSpPr>
          <p:nvPr>
            <p:ph type="sldNum" sz="quarter" idx="4"/>
          </p:nvPr>
        </p:nvSpPr>
        <p:spPr>
          <a:xfrm>
            <a:off x="8607287" y="6446996"/>
            <a:ext cx="38762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3A1D67B-7CA1-334D-A44F-A5E3B87A6587}" type="slidenum">
              <a:rPr lang="en-US" smtClean="0"/>
              <a:pPr/>
              <a:t>‹#›</a:t>
            </a:fld>
            <a:endParaRPr lang="en-US" dirty="0"/>
          </a:p>
        </p:txBody>
      </p:sp>
      <p:sp>
        <p:nvSpPr>
          <p:cNvPr id="12" name="Text Placeholder 2">
            <a:extLst>
              <a:ext uri="{FF2B5EF4-FFF2-40B4-BE49-F238E27FC236}">
                <a16:creationId xmlns:a16="http://schemas.microsoft.com/office/drawing/2014/main" id="{50C76378-A183-584F-BE82-563899DE86DF}"/>
              </a:ext>
            </a:extLst>
          </p:cNvPr>
          <p:cNvSpPr>
            <a:spLocks noGrp="1"/>
          </p:cNvSpPr>
          <p:nvPr>
            <p:ph type="body" idx="1"/>
          </p:nvPr>
        </p:nvSpPr>
        <p:spPr>
          <a:xfrm>
            <a:off x="149087" y="811320"/>
            <a:ext cx="8845826" cy="5365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9353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72"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ostonpublicschools.org/cms/lib/MA01906464/Centricity/Domain/2894/BPS%20Fall%202020%20Reopening%20Plan%20Draft-August%203.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pri.com/health/coronavirus/school-updates/new-bedford-mayor-says-schools-will-not-fully-reopen-this-fal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bpsma.org/reopening-bps" TargetMode="External"/><Relationship Id="rId4" Type="http://schemas.openxmlformats.org/officeDocument/2006/relationships/hyperlink" Target="http://www.newbedfordschools.org/UserFiles/Servers/Server_66938/File/ReOpening/Parent%20Fall%20Reopening%20Update%20English.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6FB24B11-C7F0-4E0C-ACDB-4BDCBDF08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9602" y="2155591"/>
            <a:ext cx="1954696" cy="1954696"/>
          </a:xfrm>
          <a:prstGeom prst="rect">
            <a:avLst/>
          </a:prstGeom>
        </p:spPr>
      </p:pic>
      <p:sp>
        <p:nvSpPr>
          <p:cNvPr id="3" name="Text Placeholder 2">
            <a:extLst>
              <a:ext uri="{FF2B5EF4-FFF2-40B4-BE49-F238E27FC236}">
                <a16:creationId xmlns:a16="http://schemas.microsoft.com/office/drawing/2014/main" id="{E14A3C3A-000E-9649-9138-FCF3EA233F4D}"/>
              </a:ext>
            </a:extLst>
          </p:cNvPr>
          <p:cNvSpPr>
            <a:spLocks noGrp="1"/>
          </p:cNvSpPr>
          <p:nvPr>
            <p:ph type="body" sz="quarter" idx="11"/>
          </p:nvPr>
        </p:nvSpPr>
        <p:spPr>
          <a:xfrm>
            <a:off x="509286" y="4545572"/>
            <a:ext cx="8113853" cy="802271"/>
          </a:xfrm>
        </p:spPr>
        <p:txBody>
          <a:bodyPr/>
          <a:lstStyle/>
          <a:p>
            <a:pPr algn="ctr"/>
            <a:r>
              <a:rPr lang="en-US" sz="2400" b="1" i="1" dirty="0"/>
              <a:t>Supporting Families in the 2020-2021 School Year</a:t>
            </a:r>
            <a:endParaRPr lang="en-US" sz="1000" i="1" dirty="0"/>
          </a:p>
          <a:p>
            <a:pPr algn="ctr"/>
            <a:r>
              <a:rPr lang="en-US" sz="1800" i="1" dirty="0"/>
              <a:t>August 11</a:t>
            </a:r>
            <a:r>
              <a:rPr lang="en-US" sz="1800" i="1" baseline="30000" dirty="0"/>
              <a:t>th</a:t>
            </a:r>
            <a:r>
              <a:rPr lang="en-US" sz="1800" i="1" dirty="0"/>
              <a:t>, 2020</a:t>
            </a:r>
            <a:endParaRPr lang="en-US" sz="1000" i="1" dirty="0"/>
          </a:p>
        </p:txBody>
      </p:sp>
    </p:spTree>
    <p:extLst>
      <p:ext uri="{BB962C8B-B14F-4D97-AF65-F5344CB8AC3E}">
        <p14:creationId xmlns:p14="http://schemas.microsoft.com/office/powerpoint/2010/main" val="1264659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117010"/>
            <a:ext cx="8915400" cy="443124"/>
          </a:xfrm>
        </p:spPr>
        <p:txBody>
          <a:bodyPr>
            <a:normAutofit/>
          </a:bodyPr>
          <a:lstStyle/>
          <a:p>
            <a:r>
              <a:rPr lang="en-US" sz="2000" dirty="0">
                <a:latin typeface="+mn-lt"/>
              </a:rPr>
              <a:t>Topics/Questions from the CHCs to discuss today</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10</a:t>
            </a:fld>
            <a:endParaRPr lang="en-US"/>
          </a:p>
        </p:txBody>
      </p:sp>
      <p:sp>
        <p:nvSpPr>
          <p:cNvPr id="7" name="Content Placeholder 6">
            <a:extLst>
              <a:ext uri="{FF2B5EF4-FFF2-40B4-BE49-F238E27FC236}">
                <a16:creationId xmlns:a16="http://schemas.microsoft.com/office/drawing/2014/main" id="{A2C34203-914D-B84B-B797-9D7069BAA7C6}"/>
              </a:ext>
            </a:extLst>
          </p:cNvPr>
          <p:cNvSpPr>
            <a:spLocks noGrp="1"/>
          </p:cNvSpPr>
          <p:nvPr>
            <p:ph idx="1"/>
          </p:nvPr>
        </p:nvSpPr>
        <p:spPr>
          <a:xfrm>
            <a:off x="149087" y="811320"/>
            <a:ext cx="8845826" cy="3815271"/>
          </a:xfrm>
        </p:spPr>
        <p:txBody>
          <a:bodyPr/>
          <a:lstStyle/>
          <a:p>
            <a:pPr algn="ctr"/>
            <a:r>
              <a:rPr lang="en-US" dirty="0">
                <a:latin typeface="+mn-lt"/>
              </a:rPr>
              <a:t>Feel free to add to the queue for today’s discussion:</a:t>
            </a:r>
          </a:p>
          <a:p>
            <a:endParaRPr lang="en-US" dirty="0">
              <a:latin typeface="+mn-lt"/>
            </a:endParaRPr>
          </a:p>
          <a:p>
            <a:pPr marL="457200" indent="-457200">
              <a:buFont typeface="Arial" panose="020B0604020202020204" pitchFamily="34" charset="0"/>
              <a:buChar char="•"/>
            </a:pPr>
            <a:r>
              <a:rPr lang="en-US" dirty="0">
                <a:latin typeface="+mn-lt"/>
              </a:rPr>
              <a:t>Kira (Brockton): Children expressing concern that they will return to school become infected by COVID, then infect people in their own homes such as parents, grandparents, or others with chronic conditions</a:t>
            </a:r>
          </a:p>
          <a:p>
            <a:pPr marL="457200" indent="-457200">
              <a:buFont typeface="Arial" panose="020B0604020202020204" pitchFamily="34" charset="0"/>
              <a:buChar char="•"/>
            </a:pPr>
            <a:r>
              <a:rPr lang="en-US" dirty="0">
                <a:latin typeface="+mn-lt"/>
              </a:rPr>
              <a:t>?</a:t>
            </a:r>
          </a:p>
          <a:p>
            <a:pPr marL="457200" indent="-457200">
              <a:buFont typeface="Arial" panose="020B0604020202020204" pitchFamily="34" charset="0"/>
              <a:buChar char="•"/>
            </a:pPr>
            <a:r>
              <a:rPr lang="en-US" dirty="0">
                <a:latin typeface="+mn-lt"/>
              </a:rPr>
              <a:t>?</a:t>
            </a:r>
          </a:p>
        </p:txBody>
      </p:sp>
    </p:spTree>
    <p:extLst>
      <p:ext uri="{BB962C8B-B14F-4D97-AF65-F5344CB8AC3E}">
        <p14:creationId xmlns:p14="http://schemas.microsoft.com/office/powerpoint/2010/main" val="117183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64FF17-A15C-884D-8358-9FAEBFDA67D9}"/>
              </a:ext>
            </a:extLst>
          </p:cNvPr>
          <p:cNvSpPr txBox="1"/>
          <p:nvPr/>
        </p:nvSpPr>
        <p:spPr>
          <a:xfrm>
            <a:off x="79513" y="117010"/>
            <a:ext cx="8915400" cy="44312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1900" b="1" kern="1200" dirty="0">
                <a:latin typeface="Arial" panose="020B0604020202020204" pitchFamily="34" charset="0"/>
                <a:ea typeface="+mj-ea"/>
                <a:cs typeface="Arial" panose="020B0604020202020204" pitchFamily="34" charset="0"/>
              </a:rPr>
              <a:t>Landscape Analysis – Collaborating </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a:xfrm>
            <a:off x="8607287" y="6446996"/>
            <a:ext cx="387626" cy="365125"/>
          </a:xfrm>
        </p:spPr>
        <p:txBody>
          <a:bodyPr vert="horz" lIns="91440" tIns="45720" rIns="91440" bIns="45720" rtlCol="0" anchor="ctr">
            <a:normAutofit/>
          </a:bodyPr>
          <a:lstStyle/>
          <a:p>
            <a:pPr>
              <a:spcAft>
                <a:spcPts val="600"/>
              </a:spcAft>
            </a:pPr>
            <a:fld id="{93A1D67B-7CA1-334D-A44F-A5E3B87A6587}" type="slidenum">
              <a:rPr lang="en-US" smtClean="0"/>
              <a:pPr>
                <a:spcAft>
                  <a:spcPts val="600"/>
                </a:spcAft>
              </a:pPr>
              <a:t>11</a:t>
            </a:fld>
            <a:endParaRPr lang="en-US"/>
          </a:p>
        </p:txBody>
      </p:sp>
      <p:graphicFrame>
        <p:nvGraphicFramePr>
          <p:cNvPr id="7" name="Content Placeholder 2">
            <a:extLst>
              <a:ext uri="{FF2B5EF4-FFF2-40B4-BE49-F238E27FC236}">
                <a16:creationId xmlns:a16="http://schemas.microsoft.com/office/drawing/2014/main" id="{7BACB4FC-AAEA-402E-90B5-6E921B19E52B}"/>
              </a:ext>
            </a:extLst>
          </p:cNvPr>
          <p:cNvGraphicFramePr>
            <a:graphicFrameLocks noGrp="1"/>
          </p:cNvGraphicFramePr>
          <p:nvPr>
            <p:ph idx="1"/>
            <p:extLst>
              <p:ext uri="{D42A27DB-BD31-4B8C-83A1-F6EECF244321}">
                <p14:modId xmlns:p14="http://schemas.microsoft.com/office/powerpoint/2010/main" val="900630814"/>
              </p:ext>
            </p:extLst>
          </p:nvPr>
        </p:nvGraphicFramePr>
        <p:xfrm>
          <a:off x="149087" y="811320"/>
          <a:ext cx="8845826" cy="536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Users">
            <a:extLst>
              <a:ext uri="{FF2B5EF4-FFF2-40B4-BE49-F238E27FC236}">
                <a16:creationId xmlns:a16="http://schemas.microsoft.com/office/drawing/2014/main" id="{95E81B0A-DCCC-844D-B16A-7BEE77D9CF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622" y="4462818"/>
            <a:ext cx="614150" cy="614150"/>
          </a:xfrm>
          <a:prstGeom prst="rect">
            <a:avLst/>
          </a:prstGeom>
        </p:spPr>
      </p:pic>
    </p:spTree>
    <p:extLst>
      <p:ext uri="{BB962C8B-B14F-4D97-AF65-F5344CB8AC3E}">
        <p14:creationId xmlns:p14="http://schemas.microsoft.com/office/powerpoint/2010/main" val="252942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85FB-5BFB-6F4C-A850-2B1FB0808A52}"/>
              </a:ext>
            </a:extLst>
          </p:cNvPr>
          <p:cNvSpPr>
            <a:spLocks noGrp="1"/>
          </p:cNvSpPr>
          <p:nvPr>
            <p:ph type="title"/>
          </p:nvPr>
        </p:nvSpPr>
        <p:spPr/>
        <p:txBody>
          <a:bodyPr>
            <a:normAutofit/>
          </a:bodyPr>
          <a:lstStyle/>
          <a:p>
            <a:r>
              <a:rPr lang="en-US" sz="2000" dirty="0">
                <a:latin typeface="+mn-lt"/>
              </a:rPr>
              <a:t>What is the nature of your work in relation to schools?</a:t>
            </a:r>
          </a:p>
        </p:txBody>
      </p:sp>
      <p:sp>
        <p:nvSpPr>
          <p:cNvPr id="3" name="Content Placeholder 2">
            <a:extLst>
              <a:ext uri="{FF2B5EF4-FFF2-40B4-BE49-F238E27FC236}">
                <a16:creationId xmlns:a16="http://schemas.microsoft.com/office/drawing/2014/main" id="{C6D9078A-8F63-BB44-AD62-4F75FCD3ED19}"/>
              </a:ext>
            </a:extLst>
          </p:cNvPr>
          <p:cNvSpPr>
            <a:spLocks noGrp="1"/>
          </p:cNvSpPr>
          <p:nvPr>
            <p:ph idx="1"/>
          </p:nvPr>
        </p:nvSpPr>
        <p:spPr/>
        <p:txBody>
          <a:bodyPr>
            <a:normAutofit/>
          </a:bodyPr>
          <a:lstStyle/>
          <a:p>
            <a:pPr marL="514350"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59C02CF2-2053-F949-871E-8B839300CA08}"/>
              </a:ext>
            </a:extLst>
          </p:cNvPr>
          <p:cNvSpPr>
            <a:spLocks noGrp="1"/>
          </p:cNvSpPr>
          <p:nvPr>
            <p:ph type="sldNum" sz="quarter" idx="12"/>
          </p:nvPr>
        </p:nvSpPr>
        <p:spPr/>
        <p:txBody>
          <a:bodyPr/>
          <a:lstStyle/>
          <a:p>
            <a:fld id="{93A1D67B-7CA1-334D-A44F-A5E3B87A6587}" type="slidenum">
              <a:rPr lang="en-US" smtClean="0"/>
              <a:t>12</a:t>
            </a:fld>
            <a:endParaRPr lang="en-US"/>
          </a:p>
        </p:txBody>
      </p:sp>
      <p:sp>
        <p:nvSpPr>
          <p:cNvPr id="5" name="Oval 4">
            <a:extLst>
              <a:ext uri="{FF2B5EF4-FFF2-40B4-BE49-F238E27FC236}">
                <a16:creationId xmlns:a16="http://schemas.microsoft.com/office/drawing/2014/main" id="{5DE7C81B-1366-C942-9141-C3CF18781314}"/>
              </a:ext>
            </a:extLst>
          </p:cNvPr>
          <p:cNvSpPr/>
          <p:nvPr/>
        </p:nvSpPr>
        <p:spPr>
          <a:xfrm>
            <a:off x="750627" y="844664"/>
            <a:ext cx="2811439" cy="166502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Advising school personnel on treatment plans and special accommodations</a:t>
            </a:r>
          </a:p>
        </p:txBody>
      </p:sp>
      <p:sp>
        <p:nvSpPr>
          <p:cNvPr id="6" name="Oval 5">
            <a:extLst>
              <a:ext uri="{FF2B5EF4-FFF2-40B4-BE49-F238E27FC236}">
                <a16:creationId xmlns:a16="http://schemas.microsoft.com/office/drawing/2014/main" id="{09A67ABF-5441-D444-9453-E6C7F8A40E74}"/>
              </a:ext>
            </a:extLst>
          </p:cNvPr>
          <p:cNvSpPr/>
          <p:nvPr/>
        </p:nvSpPr>
        <p:spPr>
          <a:xfrm>
            <a:off x="3382370" y="1962028"/>
            <a:ext cx="2402006" cy="150538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Helping caregivers interpret and understand IEPs</a:t>
            </a:r>
          </a:p>
        </p:txBody>
      </p:sp>
      <p:sp>
        <p:nvSpPr>
          <p:cNvPr id="7" name="Oval 6">
            <a:extLst>
              <a:ext uri="{FF2B5EF4-FFF2-40B4-BE49-F238E27FC236}">
                <a16:creationId xmlns:a16="http://schemas.microsoft.com/office/drawing/2014/main" id="{E81BD9DB-432B-384A-A12B-4DAB8A4173E4}"/>
              </a:ext>
            </a:extLst>
          </p:cNvPr>
          <p:cNvSpPr/>
          <p:nvPr/>
        </p:nvSpPr>
        <p:spPr>
          <a:xfrm>
            <a:off x="5308978" y="3143768"/>
            <a:ext cx="3492121" cy="166502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Collaborating with clinical staff at school to align around treatment goals and approaches</a:t>
            </a:r>
          </a:p>
        </p:txBody>
      </p:sp>
      <p:sp>
        <p:nvSpPr>
          <p:cNvPr id="8" name="Oval 7">
            <a:extLst>
              <a:ext uri="{FF2B5EF4-FFF2-40B4-BE49-F238E27FC236}">
                <a16:creationId xmlns:a16="http://schemas.microsoft.com/office/drawing/2014/main" id="{6D6A1117-B164-F246-B939-9642096EBDED}"/>
              </a:ext>
            </a:extLst>
          </p:cNvPr>
          <p:cNvSpPr/>
          <p:nvPr/>
        </p:nvSpPr>
        <p:spPr>
          <a:xfrm>
            <a:off x="328783" y="3627054"/>
            <a:ext cx="3233283" cy="166502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Advocating on behalf of a client to obtain classroom supports or other accommodations</a:t>
            </a:r>
          </a:p>
        </p:txBody>
      </p:sp>
      <p:sp>
        <p:nvSpPr>
          <p:cNvPr id="9" name="Oval 8">
            <a:extLst>
              <a:ext uri="{FF2B5EF4-FFF2-40B4-BE49-F238E27FC236}">
                <a16:creationId xmlns:a16="http://schemas.microsoft.com/office/drawing/2014/main" id="{5A699F35-13F2-0144-8522-9939A8418B0D}"/>
              </a:ext>
            </a:extLst>
          </p:cNvPr>
          <p:cNvSpPr/>
          <p:nvPr/>
        </p:nvSpPr>
        <p:spPr>
          <a:xfrm>
            <a:off x="6562297" y="1038327"/>
            <a:ext cx="2305953" cy="166502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Helping caregivers and clients navigate online learning</a:t>
            </a:r>
          </a:p>
        </p:txBody>
      </p:sp>
      <p:sp>
        <p:nvSpPr>
          <p:cNvPr id="10" name="Oval 9">
            <a:extLst>
              <a:ext uri="{FF2B5EF4-FFF2-40B4-BE49-F238E27FC236}">
                <a16:creationId xmlns:a16="http://schemas.microsoft.com/office/drawing/2014/main" id="{947200FE-A7C1-844A-84A6-1859DE7F6296}"/>
              </a:ext>
            </a:extLst>
          </p:cNvPr>
          <p:cNvSpPr/>
          <p:nvPr/>
        </p:nvSpPr>
        <p:spPr>
          <a:xfrm>
            <a:off x="3937587" y="4710546"/>
            <a:ext cx="1853820" cy="127998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else?</a:t>
            </a:r>
          </a:p>
        </p:txBody>
      </p:sp>
    </p:spTree>
    <p:extLst>
      <p:ext uri="{BB962C8B-B14F-4D97-AF65-F5344CB8AC3E}">
        <p14:creationId xmlns:p14="http://schemas.microsoft.com/office/powerpoint/2010/main" val="53470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85FB-5BFB-6F4C-A850-2B1FB0808A52}"/>
              </a:ext>
            </a:extLst>
          </p:cNvPr>
          <p:cNvSpPr>
            <a:spLocks noGrp="1"/>
          </p:cNvSpPr>
          <p:nvPr>
            <p:ph type="title"/>
          </p:nvPr>
        </p:nvSpPr>
        <p:spPr/>
        <p:txBody>
          <a:bodyPr>
            <a:normAutofit/>
          </a:bodyPr>
          <a:lstStyle/>
          <a:p>
            <a:r>
              <a:rPr lang="en-US" sz="2000" dirty="0">
                <a:latin typeface="+mn-lt"/>
              </a:rPr>
              <a:t>Institutional and Organizational Supports</a:t>
            </a:r>
          </a:p>
        </p:txBody>
      </p:sp>
      <p:sp>
        <p:nvSpPr>
          <p:cNvPr id="3" name="Content Placeholder 2">
            <a:extLst>
              <a:ext uri="{FF2B5EF4-FFF2-40B4-BE49-F238E27FC236}">
                <a16:creationId xmlns:a16="http://schemas.microsoft.com/office/drawing/2014/main" id="{C6D9078A-8F63-BB44-AD62-4F75FCD3ED19}"/>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latin typeface="+mn-lt"/>
              </a:rPr>
              <a:t>At your Community Health Center</a:t>
            </a:r>
          </a:p>
          <a:p>
            <a:pPr marL="971550" lvl="1" indent="-514350">
              <a:buFont typeface="Arial" panose="020B0604020202020204" pitchFamily="34" charset="0"/>
              <a:buChar char="•"/>
            </a:pPr>
            <a:r>
              <a:rPr lang="en-US" dirty="0">
                <a:latin typeface="+mn-lt"/>
              </a:rPr>
              <a:t>Team members (who, specifically?)</a:t>
            </a:r>
          </a:p>
          <a:p>
            <a:pPr marL="971550" lvl="1" indent="-514350">
              <a:buFont typeface="Arial" panose="020B0604020202020204" pitchFamily="34" charset="0"/>
              <a:buChar char="•"/>
            </a:pPr>
            <a:r>
              <a:rPr lang="en-US" dirty="0">
                <a:latin typeface="+mn-lt"/>
              </a:rPr>
              <a:t>Supervision</a:t>
            </a:r>
          </a:p>
          <a:p>
            <a:pPr lvl="1"/>
            <a:endParaRPr lang="en-US" dirty="0">
              <a:latin typeface="+mn-lt"/>
            </a:endParaRPr>
          </a:p>
          <a:p>
            <a:pPr marL="514350" indent="-514350">
              <a:buFont typeface="+mj-lt"/>
              <a:buAutoNum type="arabicPeriod"/>
            </a:pPr>
            <a:r>
              <a:rPr lang="en-US" dirty="0">
                <a:latin typeface="+mn-lt"/>
              </a:rPr>
              <a:t>Community partners</a:t>
            </a:r>
          </a:p>
          <a:p>
            <a:pPr marL="971550" lvl="1" indent="-514350">
              <a:buFont typeface="Arial" panose="020B0604020202020204" pitchFamily="34" charset="0"/>
              <a:buChar char="•"/>
            </a:pPr>
            <a:r>
              <a:rPr lang="en-US" dirty="0">
                <a:latin typeface="+mn-lt"/>
              </a:rPr>
              <a:t>Local youth programs</a:t>
            </a:r>
          </a:p>
          <a:p>
            <a:pPr marL="971550" lvl="1" indent="-514350">
              <a:buFont typeface="Arial" panose="020B0604020202020204" pitchFamily="34" charset="0"/>
              <a:buChar char="•"/>
            </a:pPr>
            <a:r>
              <a:rPr lang="en-US" dirty="0">
                <a:latin typeface="+mn-lt"/>
              </a:rPr>
              <a:t>IHT</a:t>
            </a:r>
          </a:p>
          <a:p>
            <a:pPr marL="971550" lvl="1" indent="-514350">
              <a:buFont typeface="Arial" panose="020B0604020202020204" pitchFamily="34" charset="0"/>
              <a:buChar char="•"/>
            </a:pPr>
            <a:r>
              <a:rPr lang="en-US" dirty="0">
                <a:latin typeface="+mn-lt"/>
              </a:rPr>
              <a:t>Who else?</a:t>
            </a:r>
          </a:p>
          <a:p>
            <a:endParaRPr lang="en-US" dirty="0">
              <a:latin typeface="+mn-lt"/>
            </a:endParaRPr>
          </a:p>
          <a:p>
            <a:r>
              <a:rPr lang="en-US" dirty="0">
                <a:latin typeface="+mn-lt"/>
              </a:rPr>
              <a:t>3. TEAM UP</a:t>
            </a:r>
          </a:p>
          <a:p>
            <a:pPr marL="971550" lvl="1" indent="-514350">
              <a:buFont typeface="Arial" panose="020B0604020202020204" pitchFamily="34" charset="0"/>
              <a:buChar char="•"/>
            </a:pPr>
            <a:r>
              <a:rPr lang="en-US" dirty="0">
                <a:latin typeface="+mn-lt"/>
              </a:rPr>
              <a:t>Role-focused discussion forums and peer supervision</a:t>
            </a:r>
          </a:p>
          <a:p>
            <a:pPr marL="971550" lvl="1" indent="-514350">
              <a:buFont typeface="Arial" panose="020B0604020202020204" pitchFamily="34" charset="0"/>
              <a:buChar char="•"/>
            </a:pPr>
            <a:r>
              <a:rPr lang="en-US" dirty="0">
                <a:latin typeface="+mn-lt"/>
              </a:rPr>
              <a:t>Opportunities for special topic guest presenters</a:t>
            </a:r>
          </a:p>
          <a:p>
            <a:pPr marL="971550" lvl="1" indent="-514350">
              <a:buFont typeface="Arial" panose="020B0604020202020204" pitchFamily="34" charset="0"/>
              <a:buChar char="•"/>
            </a:pPr>
            <a:r>
              <a:rPr lang="en-US" dirty="0">
                <a:latin typeface="+mn-lt"/>
              </a:rPr>
              <a:t>Clinical consult options</a:t>
            </a:r>
          </a:p>
          <a:p>
            <a:pPr marL="971550" lvl="1" indent="-514350">
              <a:buFont typeface="Arial" panose="020B0604020202020204" pitchFamily="34" charset="0"/>
              <a:buChar char="•"/>
            </a:pPr>
            <a:r>
              <a:rPr lang="en-US" dirty="0">
                <a:latin typeface="+mn-lt"/>
              </a:rPr>
              <a:t>Other requests?</a:t>
            </a:r>
          </a:p>
          <a:p>
            <a:endParaRPr lang="en-US" dirty="0"/>
          </a:p>
        </p:txBody>
      </p:sp>
      <p:sp>
        <p:nvSpPr>
          <p:cNvPr id="4" name="Slide Number Placeholder 3">
            <a:extLst>
              <a:ext uri="{FF2B5EF4-FFF2-40B4-BE49-F238E27FC236}">
                <a16:creationId xmlns:a16="http://schemas.microsoft.com/office/drawing/2014/main" id="{59C02CF2-2053-F949-871E-8B839300CA08}"/>
              </a:ext>
            </a:extLst>
          </p:cNvPr>
          <p:cNvSpPr>
            <a:spLocks noGrp="1"/>
          </p:cNvSpPr>
          <p:nvPr>
            <p:ph type="sldNum" sz="quarter" idx="12"/>
          </p:nvPr>
        </p:nvSpPr>
        <p:spPr/>
        <p:txBody>
          <a:bodyPr/>
          <a:lstStyle/>
          <a:p>
            <a:fld id="{93A1D67B-7CA1-334D-A44F-A5E3B87A6587}" type="slidenum">
              <a:rPr lang="en-US" smtClean="0"/>
              <a:t>13</a:t>
            </a:fld>
            <a:endParaRPr lang="en-US"/>
          </a:p>
        </p:txBody>
      </p:sp>
    </p:spTree>
    <p:extLst>
      <p:ext uri="{BB962C8B-B14F-4D97-AF65-F5344CB8AC3E}">
        <p14:creationId xmlns:p14="http://schemas.microsoft.com/office/powerpoint/2010/main" val="56702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85FB-5BFB-6F4C-A850-2B1FB0808A52}"/>
              </a:ext>
            </a:extLst>
          </p:cNvPr>
          <p:cNvSpPr>
            <a:spLocks noGrp="1"/>
          </p:cNvSpPr>
          <p:nvPr>
            <p:ph type="title"/>
          </p:nvPr>
        </p:nvSpPr>
        <p:spPr/>
        <p:txBody>
          <a:bodyPr>
            <a:normAutofit/>
          </a:bodyPr>
          <a:lstStyle/>
          <a:p>
            <a:r>
              <a:rPr lang="en-US" sz="2000" dirty="0">
                <a:latin typeface="+mn-lt"/>
              </a:rPr>
              <a:t>Presentation by Aminata</a:t>
            </a:r>
          </a:p>
        </p:txBody>
      </p:sp>
      <p:sp>
        <p:nvSpPr>
          <p:cNvPr id="3" name="Content Placeholder 2">
            <a:extLst>
              <a:ext uri="{FF2B5EF4-FFF2-40B4-BE49-F238E27FC236}">
                <a16:creationId xmlns:a16="http://schemas.microsoft.com/office/drawing/2014/main" id="{C6D9078A-8F63-BB44-AD62-4F75FCD3ED19}"/>
              </a:ext>
            </a:extLst>
          </p:cNvPr>
          <p:cNvSpPr>
            <a:spLocks noGrp="1"/>
          </p:cNvSpPr>
          <p:nvPr>
            <p:ph idx="1"/>
          </p:nvPr>
        </p:nvSpPr>
        <p:spPr/>
        <p:txBody>
          <a:bodyPr>
            <a:normAutofit/>
          </a:bodyPr>
          <a:lstStyle/>
          <a:p>
            <a:endParaRPr lang="en-US" dirty="0"/>
          </a:p>
          <a:p>
            <a:endParaRPr lang="en-US" dirty="0"/>
          </a:p>
          <a:p>
            <a:endParaRPr lang="en-US" dirty="0"/>
          </a:p>
          <a:p>
            <a:pPr algn="ctr"/>
            <a:r>
              <a:rPr lang="en-US" sz="3600" dirty="0">
                <a:latin typeface="+mn-lt"/>
              </a:rPr>
              <a:t>“Resources for Supporting </a:t>
            </a:r>
          </a:p>
          <a:p>
            <a:pPr algn="ctr"/>
            <a:r>
              <a:rPr lang="en-US" sz="3600" dirty="0">
                <a:latin typeface="+mn-lt"/>
              </a:rPr>
              <a:t>Youth and College Students </a:t>
            </a:r>
          </a:p>
          <a:p>
            <a:pPr algn="ctr"/>
            <a:r>
              <a:rPr lang="en-US" sz="3600" dirty="0">
                <a:latin typeface="+mn-lt"/>
              </a:rPr>
              <a:t>in the Coming School Year”</a:t>
            </a:r>
          </a:p>
        </p:txBody>
      </p:sp>
      <p:sp>
        <p:nvSpPr>
          <p:cNvPr id="4" name="Slide Number Placeholder 3">
            <a:extLst>
              <a:ext uri="{FF2B5EF4-FFF2-40B4-BE49-F238E27FC236}">
                <a16:creationId xmlns:a16="http://schemas.microsoft.com/office/drawing/2014/main" id="{59C02CF2-2053-F949-871E-8B839300CA08}"/>
              </a:ext>
            </a:extLst>
          </p:cNvPr>
          <p:cNvSpPr>
            <a:spLocks noGrp="1"/>
          </p:cNvSpPr>
          <p:nvPr>
            <p:ph type="sldNum" sz="quarter" idx="12"/>
          </p:nvPr>
        </p:nvSpPr>
        <p:spPr/>
        <p:txBody>
          <a:bodyPr/>
          <a:lstStyle/>
          <a:p>
            <a:fld id="{93A1D67B-7CA1-334D-A44F-A5E3B87A6587}" type="slidenum">
              <a:rPr lang="en-US" smtClean="0"/>
              <a:t>14</a:t>
            </a:fld>
            <a:endParaRPr lang="en-US"/>
          </a:p>
        </p:txBody>
      </p:sp>
    </p:spTree>
    <p:extLst>
      <p:ext uri="{BB962C8B-B14F-4D97-AF65-F5344CB8AC3E}">
        <p14:creationId xmlns:p14="http://schemas.microsoft.com/office/powerpoint/2010/main" val="116489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139699" y="142135"/>
            <a:ext cx="8915400" cy="443124"/>
          </a:xfrm>
        </p:spPr>
        <p:txBody>
          <a:bodyPr>
            <a:normAutofit/>
          </a:bodyPr>
          <a:lstStyle/>
          <a:p>
            <a:r>
              <a:rPr lang="en-US" sz="2000" dirty="0"/>
              <a:t>Next Steps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15</a:t>
            </a:fld>
            <a:endParaRPr lang="en-US"/>
          </a:p>
        </p:txBody>
      </p:sp>
      <p:pic>
        <p:nvPicPr>
          <p:cNvPr id="7" name="Content Placeholder 6">
            <a:extLst>
              <a:ext uri="{FF2B5EF4-FFF2-40B4-BE49-F238E27FC236}">
                <a16:creationId xmlns:a16="http://schemas.microsoft.com/office/drawing/2014/main" id="{0872B261-9E68-EB43-BAC2-B1B5CCB263C5}"/>
              </a:ext>
              <a:ext uri="{C183D7F6-B498-43B3-948B-1728B52AA6E4}">
                <adec:decorative xmlns:adec="http://schemas.microsoft.com/office/drawing/2017/decorative" val="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2080512" y="1131026"/>
            <a:ext cx="4534676" cy="3417544"/>
          </a:xfrm>
        </p:spPr>
      </p:pic>
      <p:sp>
        <p:nvSpPr>
          <p:cNvPr id="3" name="TextBox 2">
            <a:extLst>
              <a:ext uri="{FF2B5EF4-FFF2-40B4-BE49-F238E27FC236}">
                <a16:creationId xmlns:a16="http://schemas.microsoft.com/office/drawing/2014/main" id="{60BBBBE0-B8E8-A846-B0D1-65F152DC9494}"/>
              </a:ext>
            </a:extLst>
          </p:cNvPr>
          <p:cNvSpPr txBox="1"/>
          <p:nvPr/>
        </p:nvSpPr>
        <p:spPr>
          <a:xfrm>
            <a:off x="139700" y="4548570"/>
            <a:ext cx="8855214" cy="1600438"/>
          </a:xfrm>
          <a:prstGeom prst="rect">
            <a:avLst/>
          </a:prstGeom>
          <a:noFill/>
        </p:spPr>
        <p:txBody>
          <a:bodyPr wrap="square" rtlCol="0">
            <a:spAutoFit/>
          </a:bodyPr>
          <a:lstStyle/>
          <a:p>
            <a:pPr algn="ctr"/>
            <a:endParaRPr lang="en-US" b="1" dirty="0">
              <a:latin typeface="Arial" panose="020B0604020202020204" pitchFamily="34" charset="0"/>
              <a:cs typeface="Arial" panose="020B0604020202020204" pitchFamily="34" charset="0"/>
            </a:endParaRPr>
          </a:p>
          <a:p>
            <a:r>
              <a:rPr lang="en-US" sz="1600" dirty="0">
                <a:solidFill>
                  <a:schemeClr val="accent1">
                    <a:lumMod val="75000"/>
                  </a:schemeClr>
                </a:solidFill>
                <a:latin typeface="Arial" panose="020B0604020202020204" pitchFamily="34" charset="0"/>
                <a:cs typeface="Arial" panose="020B0604020202020204" pitchFamily="34" charset="0"/>
              </a:rPr>
              <a:t>Every Tuesday </a:t>
            </a:r>
            <a:r>
              <a:rPr lang="en-US" sz="1600" dirty="0">
                <a:latin typeface="Arial" panose="020B0604020202020204" pitchFamily="34" charset="0"/>
                <a:cs typeface="Arial" panose="020B0604020202020204" pitchFamily="34" charset="0"/>
              </a:rPr>
              <a:t>9:30am-10am 			ALL: Self-Care</a:t>
            </a:r>
          </a:p>
          <a:p>
            <a:r>
              <a:rPr lang="en-US" sz="1600" dirty="0">
                <a:solidFill>
                  <a:schemeClr val="accent1">
                    <a:lumMod val="75000"/>
                  </a:schemeClr>
                </a:solidFill>
                <a:latin typeface="Arial" panose="020B0604020202020204" pitchFamily="34" charset="0"/>
                <a:cs typeface="Arial" panose="020B0604020202020204" pitchFamily="34" charset="0"/>
              </a:rPr>
              <a:t>Tuesday, August 18</a:t>
            </a:r>
            <a:r>
              <a:rPr lang="en-US" sz="1600" baseline="30000" dirty="0">
                <a:solidFill>
                  <a:schemeClr val="accent1">
                    <a:lumMod val="75000"/>
                  </a:schemeClr>
                </a:solidFill>
                <a:latin typeface="Arial" panose="020B0604020202020204" pitchFamily="34" charset="0"/>
                <a:cs typeface="Arial" panose="020B0604020202020204" pitchFamily="34" charset="0"/>
              </a:rPr>
              <a:t>th</a:t>
            </a: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10am-11am		ALL: Preparing for the Worst: Choosing a Substitute 								Caregiver for a Child in the time of COVID-19</a:t>
            </a:r>
          </a:p>
          <a:p>
            <a:r>
              <a:rPr lang="en-US" sz="1600" dirty="0">
                <a:solidFill>
                  <a:schemeClr val="accent1">
                    <a:lumMod val="75000"/>
                  </a:schemeClr>
                </a:solidFill>
                <a:latin typeface="Arial" panose="020B0604020202020204" pitchFamily="34" charset="0"/>
                <a:cs typeface="Arial" panose="020B0604020202020204" pitchFamily="34" charset="0"/>
              </a:rPr>
              <a:t>Friday, August 21</a:t>
            </a:r>
            <a:r>
              <a:rPr lang="en-US" sz="1600" baseline="30000" dirty="0">
                <a:solidFill>
                  <a:schemeClr val="accent1">
                    <a:lumMod val="75000"/>
                  </a:schemeClr>
                </a:solidFill>
                <a:latin typeface="Arial" panose="020B0604020202020204" pitchFamily="34" charset="0"/>
                <a:cs typeface="Arial" panose="020B0604020202020204" pitchFamily="34" charset="0"/>
              </a:rPr>
              <a:t>st</a:t>
            </a: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9am-1:30pm		CHWs &amp; FPs: Problem Solving Skills</a:t>
            </a:r>
          </a:p>
          <a:p>
            <a:r>
              <a:rPr lang="en-US" sz="1600" dirty="0">
                <a:solidFill>
                  <a:schemeClr val="accent1">
                    <a:lumMod val="75000"/>
                  </a:schemeClr>
                </a:solidFill>
                <a:latin typeface="Arial" panose="020B0604020202020204" pitchFamily="34" charset="0"/>
                <a:cs typeface="Arial" panose="020B0604020202020204" pitchFamily="34" charset="0"/>
              </a:rPr>
              <a:t>Friday, August 28</a:t>
            </a:r>
            <a:r>
              <a:rPr lang="en-US" sz="1600" baseline="30000" dirty="0">
                <a:solidFill>
                  <a:schemeClr val="accent1">
                    <a:lumMod val="75000"/>
                  </a:schemeClr>
                </a:solidFill>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9am-1:30pm		BHCs: Cognitive Restructuring &amp; Emotion Regulation</a:t>
            </a:r>
          </a:p>
        </p:txBody>
      </p:sp>
    </p:spTree>
    <p:extLst>
      <p:ext uri="{BB962C8B-B14F-4D97-AF65-F5344CB8AC3E}">
        <p14:creationId xmlns:p14="http://schemas.microsoft.com/office/powerpoint/2010/main" val="131428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reatheeasyins.com/wp-content/uploads/2016/05/people-questions-auto-insurance-sr22-quotes.jpg">
            <a:extLst>
              <a:ext uri="{FF2B5EF4-FFF2-40B4-BE49-F238E27FC236}">
                <a16:creationId xmlns:a16="http://schemas.microsoft.com/office/drawing/2014/main" id="{75C83540-72FE-9142-B7A7-85340DB98A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538" y="0"/>
            <a:ext cx="1172307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1">
            <a:extLst>
              <a:ext uri="{FF2B5EF4-FFF2-40B4-BE49-F238E27FC236}">
                <a16:creationId xmlns:a16="http://schemas.microsoft.com/office/drawing/2014/main" id="{7A53212E-2C60-443D-9C0A-21F3E0B853D2}"/>
              </a:ext>
            </a:extLst>
          </p:cNvPr>
          <p:cNvSpPr>
            <a:spLocks noGrp="1"/>
          </p:cNvSpPr>
          <p:nvPr>
            <p:ph type="title"/>
          </p:nvPr>
        </p:nvSpPr>
        <p:spPr>
          <a:xfrm>
            <a:off x="79513" y="117010"/>
            <a:ext cx="8915400" cy="443124"/>
          </a:xfrm>
        </p:spPr>
        <p:txBody>
          <a:bodyPr/>
          <a:lstStyle/>
          <a:p>
            <a:r>
              <a:rPr lang="en-US" dirty="0"/>
              <a:t>Questions? Comments?</a:t>
            </a:r>
          </a:p>
        </p:txBody>
      </p:sp>
      <p:sp>
        <p:nvSpPr>
          <p:cNvPr id="4" name="Slide Number Placeholder 3">
            <a:extLst>
              <a:ext uri="{FF2B5EF4-FFF2-40B4-BE49-F238E27FC236}">
                <a16:creationId xmlns:a16="http://schemas.microsoft.com/office/drawing/2014/main" id="{8794F5FD-9686-F241-9C20-D617BF36403C}"/>
              </a:ext>
            </a:extLst>
          </p:cNvPr>
          <p:cNvSpPr>
            <a:spLocks noGrp="1"/>
          </p:cNvSpPr>
          <p:nvPr>
            <p:ph type="sldNum" sz="quarter" idx="12"/>
          </p:nvPr>
        </p:nvSpPr>
        <p:spPr>
          <a:xfrm>
            <a:off x="8607287" y="6446996"/>
            <a:ext cx="387626" cy="365125"/>
          </a:xfrm>
        </p:spPr>
        <p:txBody>
          <a:bodyPr anchor="ctr">
            <a:normAutofit/>
          </a:bodyPr>
          <a:lstStyle/>
          <a:p>
            <a:pPr>
              <a:spcAft>
                <a:spcPts val="600"/>
              </a:spcAft>
            </a:pPr>
            <a:fld id="{93A1D67B-7CA1-334D-A44F-A5E3B87A6587}" type="slidenum">
              <a:rPr lang="en-US" smtClean="0"/>
              <a:pPr>
                <a:spcAft>
                  <a:spcPts val="600"/>
                </a:spcAft>
              </a:pPr>
              <a:t>16</a:t>
            </a:fld>
            <a:endParaRPr lang="en-US"/>
          </a:p>
        </p:txBody>
      </p:sp>
    </p:spTree>
    <p:extLst>
      <p:ext uri="{BB962C8B-B14F-4D97-AF65-F5344CB8AC3E}">
        <p14:creationId xmlns:p14="http://schemas.microsoft.com/office/powerpoint/2010/main" val="2689773447"/>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7568 -0.24861"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7568 -0.24861 L 0.36144 0.04377" pathEditMode="relative" ptsTypes="AA">
                                      <p:cBhvr>
                                        <p:cTn id="11" dur="30000" fill="hold"/>
                                        <p:tgtEl>
                                          <p:spTgt spid="5"/>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36144 0.04377 L 0.4605 -0.24861" pathEditMode="relative" ptsTypes="AA">
                                      <p:cBhvr>
                                        <p:cTn id="14" dur="30000" fill="hold"/>
                                        <p:tgtEl>
                                          <p:spTgt spid="5"/>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4605 -0.24861 L -0.4605 -0.16437" pathEditMode="relative" ptsTypes="AA">
                                      <p:cBhvr>
                                        <p:cTn id="17" dur="30000" fill="hold"/>
                                        <p:tgtEl>
                                          <p:spTgt spid="5"/>
                                        </p:tgtEl>
                                        <p:attrNameLst>
                                          <p:attrName>ppt_x</p:attrName>
                                          <p:attrName>ppt_y</p:attrName>
                                        </p:attrNameLst>
                                      </p:cBhvr>
                                    </p:animMotion>
                                  </p:childTnLst>
                                </p:cTn>
                              </p:par>
                            </p:childTnLst>
                          </p:cTn>
                        </p:par>
                        <p:par>
                          <p:cTn id="18" fill="hold">
                            <p:stCondLst>
                              <p:cond delay="135000"/>
                            </p:stCondLst>
                            <p:childTnLst>
                              <p:par>
                                <p:cTn id="19" presetID="0" presetClass="path" presetSubtype="0" accel="50000" decel="50000" fill="hold" nodeType="afterEffect">
                                  <p:stCondLst>
                                    <p:cond delay="5000"/>
                                  </p:stCondLst>
                                  <p:childTnLst>
                                    <p:animMotion origin="layout" path="M -0.4605 -0.16437 L 0.02085 -0.06261" pathEditMode="relative" ptsTypes="AA">
                                      <p:cBhvr>
                                        <p:cTn id="20" dur="30000" fill="hold"/>
                                        <p:tgtEl>
                                          <p:spTgt spid="5"/>
                                        </p:tgtEl>
                                        <p:attrNameLst>
                                          <p:attrName>ppt_x</p:attrName>
                                          <p:attrName>ppt_y</p:attrName>
                                        </p:attrNameLst>
                                      </p:cBhvr>
                                    </p:animMotion>
                                  </p:childTnLst>
                                </p:cTn>
                              </p:par>
                            </p:childTnLst>
                          </p:cTn>
                        </p:par>
                        <p:par>
                          <p:cTn id="21" fill="hold">
                            <p:stCondLst>
                              <p:cond delay="170000"/>
                            </p:stCondLst>
                            <p:childTnLst>
                              <p:par>
                                <p:cTn id="22" presetID="0" presetClass="path" presetSubtype="0" accel="50000" decel="50000" fill="hold" nodeType="afterEffect">
                                  <p:stCondLst>
                                    <p:cond delay="5000"/>
                                  </p:stCondLst>
                                  <p:childTnLst>
                                    <p:animMotion origin="layout" path="M 0.02085 -0.06261 L 0 0" pathEditMode="relative" ptsTypes="AA">
                                      <p:cBhvr>
                                        <p:cTn id="23" dur="30000" fill="hold"/>
                                        <p:tgtEl>
                                          <p:spTgt spid="5"/>
                                        </p:tgtEl>
                                        <p:attrNameLst>
                                          <p:attrName>ppt_x</p:attrName>
                                          <p:attrName>ppt_y</p:attrName>
                                        </p:attrNameLst>
                                      </p:cBhvr>
                                    </p:animMotion>
                                  </p:childTnLst>
                                </p:cTn>
                              </p:par>
                              <p:par>
                                <p:cTn id="24" presetID="6" presetClass="emph" presetSubtype="0" accel="50000" decel="50000" fill="hold" nodeType="withEffect">
                                  <p:stCondLst>
                                    <p:cond delay="5000"/>
                                  </p:stCondLst>
                                  <p:childTnLst>
                                    <p:animScale>
                                      <p:cBhvr>
                                        <p:cTn id="25" dur="30000" fill="hold"/>
                                        <p:tgtEl>
                                          <p:spTgt spid="5"/>
                                        </p:tgtEl>
                                      </p:cBhvr>
                                      <p:by x="150000" y="150000"/>
                                      <p:to x="100000" y="100000"/>
                                    </p:animScale>
                                  </p:childTnLst>
                                </p:cTn>
                              </p:par>
                            </p:childTnLst>
                          </p:cTn>
                        </p:par>
                        <p:par>
                          <p:cTn id="26" fill="hold">
                            <p:stCondLst>
                              <p:cond delay="205000"/>
                            </p:stCondLst>
                            <p:childTnLst>
                              <p:par>
                                <p:cTn id="27" presetID="0" presetClass="path" presetSubtype="0" accel="50000" decel="50000" fill="hold" nodeType="afterEffect">
                                  <p:stCondLst>
                                    <p:cond delay="0"/>
                                  </p:stCondLst>
                                  <p:childTnLst>
                                    <p:animMotion origin="layout" path="M 0 0 L 0 0" pathEditMode="relative" ptsTypes="AA">
                                      <p:cBhvr>
                                        <p:cTn id="28"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p:txBody>
          <a:bodyPr/>
          <a:lstStyle/>
          <a:p>
            <a:r>
              <a:rPr lang="en-US" dirty="0"/>
              <a:t>Disclosure and Funding</a:t>
            </a:r>
          </a:p>
        </p:txBody>
      </p:sp>
      <p:sp>
        <p:nvSpPr>
          <p:cNvPr id="3" name="Content Placeholder 2">
            <a:extLst>
              <a:ext uri="{FF2B5EF4-FFF2-40B4-BE49-F238E27FC236}">
                <a16:creationId xmlns:a16="http://schemas.microsoft.com/office/drawing/2014/main" id="{E0C21FA4-3FB3-7740-90F0-382F0E626581}"/>
              </a:ext>
            </a:extLst>
          </p:cNvPr>
          <p:cNvSpPr>
            <a:spLocks noGrp="1"/>
          </p:cNvSpPr>
          <p:nvPr>
            <p:ph idx="1"/>
          </p:nvPr>
        </p:nvSpPr>
        <p:spPr>
          <a:xfrm>
            <a:off x="149087" y="1055901"/>
            <a:ext cx="8845826" cy="5020045"/>
          </a:xfrm>
        </p:spPr>
        <p:txBody>
          <a:bodyPr>
            <a:normAutofit/>
          </a:bodyPr>
          <a:lstStyle/>
          <a:p>
            <a:endParaRPr lang="en-US" sz="2400" dirty="0"/>
          </a:p>
          <a:p>
            <a:pPr algn="ctr"/>
            <a:r>
              <a:rPr lang="en-US" sz="2400" dirty="0">
                <a:latin typeface="+mn-lt"/>
              </a:rPr>
              <a:t>The presenters do not have anything to disclose regarding commercial interests and do not plan on discussing unlabeled/investigational uses of a commercial product.</a:t>
            </a:r>
          </a:p>
          <a:p>
            <a:pPr algn="ctr"/>
            <a:endParaRPr lang="en-US" sz="2400" dirty="0">
              <a:latin typeface="+mn-lt"/>
            </a:endParaRPr>
          </a:p>
          <a:p>
            <a:pPr algn="ctr"/>
            <a:r>
              <a:rPr lang="en-US" sz="2400" dirty="0">
                <a:latin typeface="+mn-lt"/>
              </a:rPr>
              <a:t>Funding for the TEAM UP for Children initiative was provided by the Richard and Susan Smith Family Foundation and the Klarman Family Foundation. </a:t>
            </a:r>
            <a:endParaRPr lang="en-US" sz="2400" dirty="0">
              <a:solidFill>
                <a:schemeClr val="tx2"/>
              </a:solidFill>
              <a:latin typeface="+mn-lt"/>
            </a:endParaRPr>
          </a:p>
          <a:p>
            <a:pPr>
              <a:lnSpc>
                <a:spcPct val="150000"/>
              </a:lnSpc>
            </a:pPr>
            <a:endParaRPr lang="en-US" sz="2000" dirty="0">
              <a:latin typeface="+mn-lt"/>
            </a:endParaRPr>
          </a:p>
          <a:p>
            <a:pPr>
              <a:lnSpc>
                <a:spcPct val="150000"/>
              </a:lnSpc>
            </a:pPr>
            <a:endParaRPr lang="en-US" dirty="0"/>
          </a:p>
          <a:p>
            <a:pPr>
              <a:lnSpc>
                <a:spcPct val="150000"/>
              </a:lnSpc>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2</a:t>
            </a:fld>
            <a:endParaRPr lang="en-US"/>
          </a:p>
        </p:txBody>
      </p:sp>
    </p:spTree>
    <p:extLst>
      <p:ext uri="{BB962C8B-B14F-4D97-AF65-F5344CB8AC3E}">
        <p14:creationId xmlns:p14="http://schemas.microsoft.com/office/powerpoint/2010/main" val="296962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117010"/>
            <a:ext cx="8915400" cy="443124"/>
          </a:xfrm>
        </p:spPr>
        <p:txBody>
          <a:bodyPr anchor="ctr">
            <a:normAutofit/>
          </a:bodyPr>
          <a:lstStyle/>
          <a:p>
            <a:r>
              <a:rPr lang="en-US"/>
              <a:t>Agenda</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a:xfrm>
            <a:off x="8607287" y="6446996"/>
            <a:ext cx="387626" cy="365125"/>
          </a:xfrm>
        </p:spPr>
        <p:txBody>
          <a:bodyPr anchor="ctr">
            <a:normAutofit/>
          </a:bodyPr>
          <a:lstStyle/>
          <a:p>
            <a:pPr>
              <a:spcAft>
                <a:spcPts val="600"/>
              </a:spcAft>
            </a:pPr>
            <a:fld id="{93A1D67B-7CA1-334D-A44F-A5E3B87A6587}"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7A9403B4-C2E6-41C7-8FD8-AAE7677F4AA0}"/>
              </a:ext>
            </a:extLst>
          </p:cNvPr>
          <p:cNvGraphicFramePr>
            <a:graphicFrameLocks noGrp="1"/>
          </p:cNvGraphicFramePr>
          <p:nvPr>
            <p:ph idx="1"/>
            <p:extLst>
              <p:ext uri="{D42A27DB-BD31-4B8C-83A1-F6EECF244321}">
                <p14:modId xmlns:p14="http://schemas.microsoft.com/office/powerpoint/2010/main" val="1055750909"/>
              </p:ext>
            </p:extLst>
          </p:nvPr>
        </p:nvGraphicFramePr>
        <p:xfrm>
          <a:off x="149087" y="811320"/>
          <a:ext cx="8845826" cy="536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04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5BE0-9F35-9140-8D46-C37BEDA1354E}"/>
              </a:ext>
            </a:extLst>
          </p:cNvPr>
          <p:cNvSpPr>
            <a:spLocks noGrp="1"/>
          </p:cNvSpPr>
          <p:nvPr>
            <p:ph type="title"/>
          </p:nvPr>
        </p:nvSpPr>
        <p:spPr/>
        <p:txBody>
          <a:bodyPr/>
          <a:lstStyle/>
          <a:p>
            <a:r>
              <a:rPr lang="en-US" dirty="0"/>
              <a:t>Facilitated Discussion</a:t>
            </a:r>
          </a:p>
        </p:txBody>
      </p:sp>
      <p:sp>
        <p:nvSpPr>
          <p:cNvPr id="3" name="Content Placeholder 2">
            <a:extLst>
              <a:ext uri="{FF2B5EF4-FFF2-40B4-BE49-F238E27FC236}">
                <a16:creationId xmlns:a16="http://schemas.microsoft.com/office/drawing/2014/main" id="{FAE312FE-723D-8F4C-955F-4D83C41C3DF8}"/>
              </a:ext>
            </a:extLst>
          </p:cNvPr>
          <p:cNvSpPr>
            <a:spLocks noGrp="1"/>
          </p:cNvSpPr>
          <p:nvPr>
            <p:ph idx="1"/>
          </p:nvPr>
        </p:nvSpPr>
        <p:spPr>
          <a:xfrm>
            <a:off x="149087" y="1008332"/>
            <a:ext cx="8845826" cy="4841335"/>
          </a:xfrm>
        </p:spPr>
        <p:txBody>
          <a:bodyPr>
            <a:normAutofit fontScale="92500" lnSpcReduction="10000"/>
          </a:bodyPr>
          <a:lstStyle/>
          <a:p>
            <a:pPr marL="457200" indent="-457200">
              <a:buFont typeface="Arial" panose="020B0604020202020204" pitchFamily="34" charset="0"/>
              <a:buChar char="•"/>
            </a:pPr>
            <a:r>
              <a:rPr lang="en-US" dirty="0">
                <a:latin typeface="+mn-lt"/>
              </a:rPr>
              <a:t>Setting the Stage – Plans for 2020-2021 School Year</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r>
              <a:rPr lang="en-US" dirty="0">
                <a:latin typeface="+mn-lt"/>
              </a:rPr>
              <a:t>Topics from the group? </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r>
              <a:rPr lang="en-US" dirty="0">
                <a:latin typeface="+mn-lt"/>
              </a:rPr>
              <a:t>Landscape analysis - existing ways of collaboration with schools</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r>
              <a:rPr lang="en-US" dirty="0">
                <a:latin typeface="+mn-lt"/>
              </a:rPr>
              <a:t>Asset mapping – defining our roles and identifying potential partners</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r>
              <a:rPr lang="en-US" dirty="0">
                <a:latin typeface="+mn-lt"/>
              </a:rPr>
              <a:t>Sharing resources &amp; insights</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41D49FA-A6EF-7546-A361-896241B6FFEC}"/>
              </a:ext>
            </a:extLst>
          </p:cNvPr>
          <p:cNvSpPr>
            <a:spLocks noGrp="1"/>
          </p:cNvSpPr>
          <p:nvPr>
            <p:ph type="sldNum" sz="quarter" idx="12"/>
          </p:nvPr>
        </p:nvSpPr>
        <p:spPr/>
        <p:txBody>
          <a:bodyPr/>
          <a:lstStyle/>
          <a:p>
            <a:fld id="{93A1D67B-7CA1-334D-A44F-A5E3B87A6587}" type="slidenum">
              <a:rPr lang="en-US" smtClean="0"/>
              <a:t>4</a:t>
            </a:fld>
            <a:endParaRPr lang="en-US"/>
          </a:p>
        </p:txBody>
      </p:sp>
    </p:spTree>
    <p:extLst>
      <p:ext uri="{BB962C8B-B14F-4D97-AF65-F5344CB8AC3E}">
        <p14:creationId xmlns:p14="http://schemas.microsoft.com/office/powerpoint/2010/main" val="404759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0" y="117010"/>
            <a:ext cx="8994913" cy="443124"/>
          </a:xfrm>
        </p:spPr>
        <p:txBody>
          <a:bodyPr>
            <a:normAutofit/>
          </a:bodyPr>
          <a:lstStyle/>
          <a:p>
            <a:r>
              <a:rPr lang="en-US" sz="2000" dirty="0"/>
              <a:t>Update from the State: Plans for the 2020-2021 School Year</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5</a:t>
            </a:fld>
            <a:endParaRPr lang="en-US"/>
          </a:p>
        </p:txBody>
      </p:sp>
      <p:sp>
        <p:nvSpPr>
          <p:cNvPr id="7" name="Content Placeholder 6">
            <a:extLst>
              <a:ext uri="{FF2B5EF4-FFF2-40B4-BE49-F238E27FC236}">
                <a16:creationId xmlns:a16="http://schemas.microsoft.com/office/drawing/2014/main" id="{A2C34203-914D-B84B-B797-9D7069BAA7C6}"/>
              </a:ext>
            </a:extLst>
          </p:cNvPr>
          <p:cNvSpPr>
            <a:spLocks noGrp="1"/>
          </p:cNvSpPr>
          <p:nvPr>
            <p:ph idx="1"/>
          </p:nvPr>
        </p:nvSpPr>
        <p:spPr>
          <a:xfrm>
            <a:off x="136478" y="608111"/>
            <a:ext cx="8858435" cy="5641778"/>
          </a:xfrm>
        </p:spPr>
        <p:txBody>
          <a:bodyPr>
            <a:normAutofit fontScale="40000" lnSpcReduction="20000"/>
          </a:bodyPr>
          <a:lstStyle/>
          <a:p>
            <a:endParaRPr lang="en-US" dirty="0">
              <a:latin typeface="+mn-lt"/>
            </a:endParaRPr>
          </a:p>
          <a:p>
            <a:r>
              <a:rPr lang="en-US" sz="6000" dirty="0">
                <a:latin typeface="+mn-lt"/>
              </a:rPr>
              <a:t>Primary themes from the </a:t>
            </a:r>
            <a:r>
              <a:rPr lang="en-US" sz="6000" dirty="0">
                <a:latin typeface="+mn-lt"/>
                <a:hlinkClick r:id="rId3"/>
              </a:rPr>
              <a:t>Boston Public Schools Executive Summary</a:t>
            </a:r>
            <a:r>
              <a:rPr lang="en-US" sz="6000" dirty="0">
                <a:latin typeface="+mn-lt"/>
              </a:rPr>
              <a:t>:</a:t>
            </a:r>
          </a:p>
          <a:p>
            <a:pPr marL="457200" indent="-457200">
              <a:buFont typeface="Arial" panose="020B0604020202020204" pitchFamily="34" charset="0"/>
              <a:buChar char="•"/>
            </a:pPr>
            <a:endParaRPr lang="en-US" sz="6000" dirty="0">
              <a:latin typeface="+mn-lt"/>
            </a:endParaRPr>
          </a:p>
          <a:p>
            <a:pPr marL="457200" indent="-457200">
              <a:buFont typeface="Arial" panose="020B0604020202020204" pitchFamily="34" charset="0"/>
              <a:buChar char="•"/>
            </a:pPr>
            <a:r>
              <a:rPr lang="en-US" sz="6000" dirty="0">
                <a:latin typeface="+mn-lt"/>
              </a:rPr>
              <a:t>Science will drive the decision. </a:t>
            </a:r>
          </a:p>
          <a:p>
            <a:pPr marL="914400" lvl="1" indent="-457200">
              <a:buFont typeface="Arial" panose="020B0604020202020204" pitchFamily="34" charset="0"/>
              <a:buChar char="•"/>
            </a:pPr>
            <a:r>
              <a:rPr lang="en-US" sz="5600" dirty="0">
                <a:latin typeface="+mn-lt"/>
              </a:rPr>
              <a:t>BPS will only reopen our school buildings to students and staff if and when the Boston Public Health Commission determines it is safe to do so given its constant monitoring of public health metrics. </a:t>
            </a:r>
          </a:p>
          <a:p>
            <a:pPr marL="457200" indent="-457200">
              <a:buFont typeface="Arial" panose="020B0604020202020204" pitchFamily="34" charset="0"/>
              <a:buChar char="•"/>
            </a:pPr>
            <a:endParaRPr lang="en-US" sz="6000" dirty="0">
              <a:latin typeface="+mn-lt"/>
            </a:endParaRPr>
          </a:p>
          <a:p>
            <a:pPr marL="457200" indent="-457200">
              <a:buFont typeface="Arial" panose="020B0604020202020204" pitchFamily="34" charset="0"/>
              <a:buChar char="•"/>
            </a:pPr>
            <a:r>
              <a:rPr lang="en-US" sz="6000" dirty="0">
                <a:latin typeface="+mn-lt"/>
              </a:rPr>
              <a:t>Once made, the decision may change. </a:t>
            </a:r>
          </a:p>
          <a:p>
            <a:pPr marL="914400" lvl="1" indent="-457200">
              <a:buFont typeface="Arial" panose="020B0604020202020204" pitchFamily="34" charset="0"/>
              <a:buChar char="•"/>
            </a:pPr>
            <a:r>
              <a:rPr lang="en-US" sz="5600" dirty="0">
                <a:latin typeface="+mn-lt"/>
              </a:rPr>
              <a:t>As the virus continues to evolve, our decision-making will continue to evolve as well. </a:t>
            </a:r>
          </a:p>
          <a:p>
            <a:pPr marL="914400" lvl="1" indent="-457200">
              <a:buFont typeface="Arial" panose="020B0604020202020204" pitchFamily="34" charset="0"/>
              <a:buChar char="•"/>
            </a:pPr>
            <a:endParaRPr lang="en-US" sz="5600" dirty="0">
              <a:latin typeface="+mn-lt"/>
            </a:endParaRPr>
          </a:p>
          <a:p>
            <a:pPr marL="457200" indent="-457200">
              <a:buFont typeface="Arial" panose="020B0604020202020204" pitchFamily="34" charset="0"/>
              <a:buChar char="•"/>
            </a:pPr>
            <a:r>
              <a:rPr lang="en-US" sz="6000" dirty="0">
                <a:latin typeface="+mn-lt"/>
              </a:rPr>
              <a:t>The decision will not be made until our partners weigh in and are heard. </a:t>
            </a:r>
          </a:p>
          <a:p>
            <a:pPr marL="914400" lvl="1" indent="-457200">
              <a:buFont typeface="Arial" panose="020B0604020202020204" pitchFamily="34" charset="0"/>
              <a:buChar char="•"/>
            </a:pPr>
            <a:r>
              <a:rPr lang="en-US" sz="5600" dirty="0">
                <a:latin typeface="+mn-lt"/>
              </a:rPr>
              <a:t>We have included school leaders, teachers, other staff and BPS families in the past several months of planning. Reopening Task Forces are meeting to contribute their ideas to improve this draft plan. As new ideas are received and old ones are improved, updated versions of this plan will be released.</a:t>
            </a:r>
          </a:p>
        </p:txBody>
      </p:sp>
    </p:spTree>
    <p:extLst>
      <p:ext uri="{BB962C8B-B14F-4D97-AF65-F5344CB8AC3E}">
        <p14:creationId xmlns:p14="http://schemas.microsoft.com/office/powerpoint/2010/main" val="81928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0" y="117010"/>
            <a:ext cx="8994913" cy="443124"/>
          </a:xfrm>
        </p:spPr>
        <p:txBody>
          <a:bodyPr>
            <a:normAutofit/>
          </a:bodyPr>
          <a:lstStyle/>
          <a:p>
            <a:r>
              <a:rPr lang="en-US" sz="2000" dirty="0"/>
              <a:t>Update from the State: Plans for the 2020-2021 School Year</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6</a:t>
            </a:fld>
            <a:endParaRPr lang="en-US"/>
          </a:p>
        </p:txBody>
      </p:sp>
      <p:sp>
        <p:nvSpPr>
          <p:cNvPr id="7" name="Content Placeholder 6">
            <a:extLst>
              <a:ext uri="{FF2B5EF4-FFF2-40B4-BE49-F238E27FC236}">
                <a16:creationId xmlns:a16="http://schemas.microsoft.com/office/drawing/2014/main" id="{A2C34203-914D-B84B-B797-9D7069BAA7C6}"/>
              </a:ext>
            </a:extLst>
          </p:cNvPr>
          <p:cNvSpPr>
            <a:spLocks noGrp="1"/>
          </p:cNvSpPr>
          <p:nvPr>
            <p:ph idx="1"/>
          </p:nvPr>
        </p:nvSpPr>
        <p:spPr>
          <a:xfrm>
            <a:off x="136478" y="982640"/>
            <a:ext cx="8858435" cy="4722124"/>
          </a:xfrm>
        </p:spPr>
        <p:txBody>
          <a:bodyPr>
            <a:normAutofit fontScale="62500" lnSpcReduction="20000"/>
          </a:bodyPr>
          <a:lstStyle/>
          <a:p>
            <a:r>
              <a:rPr lang="en-US" sz="3800" dirty="0">
                <a:latin typeface="+mn-lt"/>
              </a:rPr>
              <a:t>Primary themes from the Boston Public Schools Executive Summary, continued:</a:t>
            </a:r>
          </a:p>
          <a:p>
            <a:endParaRPr lang="en-US" sz="3800" dirty="0">
              <a:latin typeface="+mn-lt"/>
            </a:endParaRPr>
          </a:p>
          <a:p>
            <a:pPr marL="457200" indent="-457200">
              <a:buFont typeface="Arial" panose="020B0604020202020204" pitchFamily="34" charset="0"/>
              <a:buChar char="•"/>
            </a:pPr>
            <a:r>
              <a:rPr lang="en-US" sz="3800" dirty="0">
                <a:latin typeface="+mn-lt"/>
              </a:rPr>
              <a:t>The outlined hybrid model is not perfect. </a:t>
            </a:r>
          </a:p>
          <a:p>
            <a:pPr marL="914400" lvl="1" indent="-457200">
              <a:buFont typeface="Arial" panose="020B0604020202020204" pitchFamily="34" charset="0"/>
              <a:buChar char="•"/>
            </a:pPr>
            <a:r>
              <a:rPr lang="en-US" sz="3400" dirty="0">
                <a:latin typeface="+mn-lt"/>
              </a:rPr>
              <a:t>Many have commented that the simultaneous teaching of students in person and online is impossible for our BPS teachers to do, no matter what technology supports are provided. Now is the time to identify how BPS teachers can equitably teach all students - each of whom is legally entitled to structured instructional time, every day of the school year. That is the task before us; the time to complete that task is now. </a:t>
            </a:r>
          </a:p>
          <a:p>
            <a:pPr marL="914400" lvl="1" indent="-457200">
              <a:buFont typeface="Arial" panose="020B0604020202020204" pitchFamily="34" charset="0"/>
              <a:buChar char="•"/>
            </a:pPr>
            <a:endParaRPr lang="en-US" sz="3400" dirty="0">
              <a:latin typeface="+mn-lt"/>
            </a:endParaRPr>
          </a:p>
          <a:p>
            <a:pPr marL="457200" indent="-457200">
              <a:buFont typeface="Arial" panose="020B0604020202020204" pitchFamily="34" charset="0"/>
              <a:buChar char="•"/>
            </a:pPr>
            <a:r>
              <a:rPr lang="en-US" sz="3800" dirty="0">
                <a:latin typeface="+mn-lt"/>
              </a:rPr>
              <a:t>No matter how we start school in the fall, students and staff will be back in our school buildings in some manner, on some schedule, at some point during the 20-21 school year. </a:t>
            </a:r>
          </a:p>
          <a:p>
            <a:pPr marL="914400" lvl="1" indent="-457200">
              <a:buFont typeface="Arial" panose="020B0604020202020204" pitchFamily="34" charset="0"/>
              <a:buChar char="•"/>
            </a:pPr>
            <a:r>
              <a:rPr lang="en-US" sz="3400" dirty="0">
                <a:latin typeface="+mn-lt"/>
              </a:rPr>
              <a:t>As such, we are enriched by, and dependent on, the full community’s continued commitment to working collaboratively to ensure that all of our students are safe and fully engaged in learning.</a:t>
            </a:r>
          </a:p>
          <a:p>
            <a:endParaRPr lang="en-US" dirty="0">
              <a:latin typeface="+mn-lt"/>
            </a:endParaRPr>
          </a:p>
        </p:txBody>
      </p:sp>
    </p:spTree>
    <p:extLst>
      <p:ext uri="{BB962C8B-B14F-4D97-AF65-F5344CB8AC3E}">
        <p14:creationId xmlns:p14="http://schemas.microsoft.com/office/powerpoint/2010/main" val="388494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0" y="117010"/>
            <a:ext cx="8994913" cy="443124"/>
          </a:xfrm>
        </p:spPr>
        <p:txBody>
          <a:bodyPr>
            <a:normAutofit/>
          </a:bodyPr>
          <a:lstStyle/>
          <a:p>
            <a:r>
              <a:rPr lang="en-US" sz="2000" dirty="0"/>
              <a:t>Update from the State: Plans for the 2020-2021 School Year</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7</a:t>
            </a:fld>
            <a:endParaRPr lang="en-US"/>
          </a:p>
        </p:txBody>
      </p:sp>
      <p:sp>
        <p:nvSpPr>
          <p:cNvPr id="7" name="Content Placeholder 6">
            <a:extLst>
              <a:ext uri="{FF2B5EF4-FFF2-40B4-BE49-F238E27FC236}">
                <a16:creationId xmlns:a16="http://schemas.microsoft.com/office/drawing/2014/main" id="{A2C34203-914D-B84B-B797-9D7069BAA7C6}"/>
              </a:ext>
            </a:extLst>
          </p:cNvPr>
          <p:cNvSpPr>
            <a:spLocks noGrp="1"/>
          </p:cNvSpPr>
          <p:nvPr>
            <p:ph idx="1"/>
          </p:nvPr>
        </p:nvSpPr>
        <p:spPr>
          <a:xfrm>
            <a:off x="136478" y="858982"/>
            <a:ext cx="8858435" cy="5334000"/>
          </a:xfrm>
        </p:spPr>
        <p:txBody>
          <a:bodyPr>
            <a:normAutofit fontScale="85000" lnSpcReduction="20000"/>
          </a:bodyPr>
          <a:lstStyle/>
          <a:p>
            <a:r>
              <a:rPr lang="en-US" sz="3800" u="sng" dirty="0">
                <a:latin typeface="+mn-lt"/>
              </a:rPr>
              <a:t>New Bedford:</a:t>
            </a:r>
          </a:p>
          <a:p>
            <a:r>
              <a:rPr lang="en-US" sz="3800" dirty="0">
                <a:latin typeface="+mn-lt"/>
                <a:hlinkClick r:id="rId3"/>
              </a:rPr>
              <a:t>Update from the Mayor of New Bedford about school reopening</a:t>
            </a:r>
            <a:endParaRPr lang="en-US" sz="3800" dirty="0">
              <a:latin typeface="+mn-lt"/>
            </a:endParaRPr>
          </a:p>
          <a:p>
            <a:endParaRPr lang="en-US" sz="3800" dirty="0">
              <a:latin typeface="+mn-lt"/>
            </a:endParaRPr>
          </a:p>
          <a:p>
            <a:r>
              <a:rPr lang="en-US" sz="3800" dirty="0">
                <a:latin typeface="+mn-lt"/>
                <a:hlinkClick r:id="rId4"/>
              </a:rPr>
              <a:t>Superintendent Letter 07/30/2020</a:t>
            </a:r>
            <a:endParaRPr lang="en-US" sz="3800" dirty="0">
              <a:latin typeface="+mn-lt"/>
            </a:endParaRPr>
          </a:p>
          <a:p>
            <a:endParaRPr lang="en-US" sz="3800" dirty="0">
              <a:latin typeface="+mn-lt"/>
            </a:endParaRPr>
          </a:p>
          <a:p>
            <a:endParaRPr lang="en-US" sz="3800" dirty="0">
              <a:latin typeface="+mn-lt"/>
            </a:endParaRPr>
          </a:p>
          <a:p>
            <a:r>
              <a:rPr lang="en-US" sz="3800" u="sng" dirty="0">
                <a:latin typeface="+mn-lt"/>
              </a:rPr>
              <a:t>Brockton:</a:t>
            </a:r>
          </a:p>
          <a:p>
            <a:r>
              <a:rPr lang="en-US" sz="3800" dirty="0">
                <a:hlinkClick r:id="rId5"/>
              </a:rPr>
              <a:t>Reopening BPS</a:t>
            </a:r>
            <a:endParaRPr lang="en-US" sz="3800" dirty="0"/>
          </a:p>
          <a:p>
            <a:r>
              <a:rPr lang="en-US" sz="3800" dirty="0"/>
              <a:t>   </a:t>
            </a:r>
          </a:p>
          <a:p>
            <a:r>
              <a:rPr lang="en-US" sz="3800" u="sng" dirty="0">
                <a:solidFill>
                  <a:schemeClr val="bg2">
                    <a:lumMod val="50000"/>
                  </a:schemeClr>
                </a:solidFill>
              </a:rPr>
              <a:t>Update from the Brockton Public Schools Parent Forum about reopening plans </a:t>
            </a:r>
          </a:p>
          <a:p>
            <a:endParaRPr lang="en-US" sz="3800" dirty="0">
              <a:solidFill>
                <a:srgbClr val="FF0000"/>
              </a:solidFill>
              <a:latin typeface="+mn-lt"/>
            </a:endParaRPr>
          </a:p>
          <a:p>
            <a:endParaRPr lang="en-US" dirty="0">
              <a:latin typeface="+mn-lt"/>
            </a:endParaRPr>
          </a:p>
        </p:txBody>
      </p:sp>
    </p:spTree>
    <p:extLst>
      <p:ext uri="{BB962C8B-B14F-4D97-AF65-F5344CB8AC3E}">
        <p14:creationId xmlns:p14="http://schemas.microsoft.com/office/powerpoint/2010/main" val="74920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177127"/>
            <a:ext cx="8915400" cy="443124"/>
          </a:xfrm>
        </p:spPr>
        <p:txBody>
          <a:bodyPr>
            <a:normAutofit/>
          </a:bodyPr>
          <a:lstStyle/>
          <a:p>
            <a:r>
              <a:rPr lang="en-US" sz="2000" dirty="0"/>
              <a:t>Take Home Messages (that we can convey to parents)</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8</a:t>
            </a:fld>
            <a:endParaRPr lang="en-US"/>
          </a:p>
        </p:txBody>
      </p:sp>
      <p:sp>
        <p:nvSpPr>
          <p:cNvPr id="7" name="Content Placeholder 6">
            <a:extLst>
              <a:ext uri="{FF2B5EF4-FFF2-40B4-BE49-F238E27FC236}">
                <a16:creationId xmlns:a16="http://schemas.microsoft.com/office/drawing/2014/main" id="{A2C34203-914D-B84B-B797-9D7069BAA7C6}"/>
              </a:ext>
            </a:extLst>
          </p:cNvPr>
          <p:cNvSpPr>
            <a:spLocks noGrp="1"/>
          </p:cNvSpPr>
          <p:nvPr>
            <p:ph idx="1"/>
          </p:nvPr>
        </p:nvSpPr>
        <p:spPr>
          <a:xfrm>
            <a:off x="149087" y="1018572"/>
            <a:ext cx="8845826" cy="5150734"/>
          </a:xfrm>
        </p:spPr>
        <p:txBody>
          <a:bodyPr>
            <a:normAutofit fontScale="85000" lnSpcReduction="20000"/>
          </a:bodyPr>
          <a:lstStyle/>
          <a:p>
            <a:pPr marL="457200" indent="-457200">
              <a:buFont typeface="Wingdings" pitchFamily="2" charset="2"/>
              <a:buChar char="ü"/>
            </a:pPr>
            <a:r>
              <a:rPr lang="en-US" dirty="0">
                <a:latin typeface="+mn-lt"/>
              </a:rPr>
              <a:t>School districts are taking their cues from state and local public health officials to prioritize keeping families safe.</a:t>
            </a:r>
          </a:p>
          <a:p>
            <a:pPr marL="457200" indent="-457200">
              <a:buFont typeface="Wingdings" pitchFamily="2" charset="2"/>
              <a:buChar char="ü"/>
            </a:pPr>
            <a:endParaRPr lang="en-US" dirty="0">
              <a:latin typeface="+mn-lt"/>
            </a:endParaRPr>
          </a:p>
          <a:p>
            <a:pPr marL="457200" indent="-457200">
              <a:buFont typeface="Wingdings" pitchFamily="2" charset="2"/>
              <a:buChar char="ü"/>
            </a:pPr>
            <a:r>
              <a:rPr lang="en-US" dirty="0">
                <a:latin typeface="+mn-lt"/>
              </a:rPr>
              <a:t>School officials acknowledge that online learning is not ideal and that there social and developmental repercussions to the current set up.</a:t>
            </a:r>
          </a:p>
          <a:p>
            <a:pPr marL="457200" indent="-457200">
              <a:buFont typeface="Wingdings" pitchFamily="2" charset="2"/>
              <a:buChar char="ü"/>
            </a:pPr>
            <a:endParaRPr lang="en-US" dirty="0">
              <a:latin typeface="+mn-lt"/>
            </a:endParaRPr>
          </a:p>
          <a:p>
            <a:pPr marL="457200" indent="-457200">
              <a:buFont typeface="Wingdings" pitchFamily="2" charset="2"/>
              <a:buChar char="ü"/>
            </a:pPr>
            <a:r>
              <a:rPr lang="en-US" dirty="0">
                <a:latin typeface="+mn-lt"/>
              </a:rPr>
              <a:t>For many children, school is a safe haven, and these restrictions pose different issues for those children.</a:t>
            </a:r>
          </a:p>
          <a:p>
            <a:pPr marL="457200" indent="-457200">
              <a:buFont typeface="Wingdings" pitchFamily="2" charset="2"/>
              <a:buChar char="ü"/>
            </a:pPr>
            <a:endParaRPr lang="en-US" dirty="0">
              <a:latin typeface="+mn-lt"/>
            </a:endParaRPr>
          </a:p>
          <a:p>
            <a:pPr marL="457200" indent="-457200">
              <a:buFont typeface="Wingdings" pitchFamily="2" charset="2"/>
              <a:buChar char="ü"/>
            </a:pPr>
            <a:r>
              <a:rPr lang="en-US" dirty="0">
                <a:latin typeface="+mn-lt"/>
              </a:rPr>
              <a:t>There are vast disparities in the experiences and perspectives of families who are impacted by the restrictions.</a:t>
            </a:r>
          </a:p>
          <a:p>
            <a:pPr marL="457200" indent="-457200">
              <a:buFont typeface="Wingdings" pitchFamily="2" charset="2"/>
              <a:buChar char="ü"/>
            </a:pPr>
            <a:endParaRPr lang="en-US" dirty="0">
              <a:latin typeface="+mn-lt"/>
            </a:endParaRPr>
          </a:p>
          <a:p>
            <a:pPr marL="457200" indent="-457200">
              <a:buFont typeface="Wingdings" pitchFamily="2" charset="2"/>
              <a:buChar char="ü"/>
            </a:pPr>
            <a:r>
              <a:rPr lang="en-US" dirty="0">
                <a:latin typeface="+mn-lt"/>
              </a:rPr>
              <a:t>Caregivers have some choices around whether their children attend school in-person, remotely, or a hybrid version.</a:t>
            </a:r>
          </a:p>
          <a:p>
            <a:pPr marL="457200" indent="-457200">
              <a:buFont typeface="Wingdings" pitchFamily="2" charset="2"/>
              <a:buChar char="ü"/>
            </a:pPr>
            <a:endParaRPr lang="en-US" dirty="0">
              <a:latin typeface="+mn-lt"/>
            </a:endParaRPr>
          </a:p>
          <a:p>
            <a:pPr marL="457200" indent="-457200">
              <a:buFont typeface="Wingdings" pitchFamily="2" charset="2"/>
              <a:buChar char="ü"/>
            </a:pPr>
            <a:endParaRPr lang="en-US" dirty="0">
              <a:latin typeface="+mn-lt"/>
            </a:endParaRPr>
          </a:p>
        </p:txBody>
      </p:sp>
    </p:spTree>
    <p:extLst>
      <p:ext uri="{BB962C8B-B14F-4D97-AF65-F5344CB8AC3E}">
        <p14:creationId xmlns:p14="http://schemas.microsoft.com/office/powerpoint/2010/main" val="360894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7789-3DD0-2A44-A2B3-D7237E62AF0D}"/>
              </a:ext>
            </a:extLst>
          </p:cNvPr>
          <p:cNvSpPr>
            <a:spLocks noGrp="1"/>
          </p:cNvSpPr>
          <p:nvPr>
            <p:ph type="title"/>
          </p:nvPr>
        </p:nvSpPr>
        <p:spPr>
          <a:xfrm>
            <a:off x="79513" y="177127"/>
            <a:ext cx="8915400" cy="443124"/>
          </a:xfrm>
        </p:spPr>
        <p:txBody>
          <a:bodyPr>
            <a:normAutofit/>
          </a:bodyPr>
          <a:lstStyle/>
          <a:p>
            <a:r>
              <a:rPr lang="en-US" sz="2000" dirty="0">
                <a:latin typeface="+mn-lt"/>
              </a:rPr>
              <a:t>What we know</a:t>
            </a:r>
          </a:p>
        </p:txBody>
      </p:sp>
      <p:sp>
        <p:nvSpPr>
          <p:cNvPr id="4" name="Slide Number Placeholder 3">
            <a:extLst>
              <a:ext uri="{FF2B5EF4-FFF2-40B4-BE49-F238E27FC236}">
                <a16:creationId xmlns:a16="http://schemas.microsoft.com/office/drawing/2014/main" id="{16478B62-F260-E14A-ADA6-97ED460D8790}"/>
              </a:ext>
            </a:extLst>
          </p:cNvPr>
          <p:cNvSpPr>
            <a:spLocks noGrp="1"/>
          </p:cNvSpPr>
          <p:nvPr>
            <p:ph type="sldNum" sz="quarter" idx="12"/>
          </p:nvPr>
        </p:nvSpPr>
        <p:spPr/>
        <p:txBody>
          <a:bodyPr/>
          <a:lstStyle/>
          <a:p>
            <a:fld id="{93A1D67B-7CA1-334D-A44F-A5E3B87A6587}" type="slidenum">
              <a:rPr lang="en-US" smtClean="0"/>
              <a:t>9</a:t>
            </a:fld>
            <a:endParaRPr lang="en-US"/>
          </a:p>
        </p:txBody>
      </p:sp>
      <p:sp>
        <p:nvSpPr>
          <p:cNvPr id="7" name="Content Placeholder 6">
            <a:extLst>
              <a:ext uri="{FF2B5EF4-FFF2-40B4-BE49-F238E27FC236}">
                <a16:creationId xmlns:a16="http://schemas.microsoft.com/office/drawing/2014/main" id="{A2C34203-914D-B84B-B797-9D7069BAA7C6}"/>
              </a:ext>
            </a:extLst>
          </p:cNvPr>
          <p:cNvSpPr>
            <a:spLocks noGrp="1"/>
          </p:cNvSpPr>
          <p:nvPr>
            <p:ph idx="1"/>
          </p:nvPr>
        </p:nvSpPr>
        <p:spPr>
          <a:xfrm>
            <a:off x="149087" y="1018572"/>
            <a:ext cx="8845826" cy="5150734"/>
          </a:xfrm>
        </p:spPr>
        <p:txBody>
          <a:bodyPr>
            <a:normAutofit/>
          </a:bodyPr>
          <a:lstStyle/>
          <a:p>
            <a:pPr marL="457200" indent="-457200">
              <a:buFont typeface="Arial" panose="020B0604020202020204" pitchFamily="34" charset="0"/>
              <a:buChar char="•"/>
            </a:pPr>
            <a:r>
              <a:rPr lang="en-US">
                <a:latin typeface="+mn-lt"/>
              </a:rPr>
              <a:t>Families </a:t>
            </a:r>
            <a:r>
              <a:rPr lang="en-US" dirty="0">
                <a:latin typeface="+mn-lt"/>
              </a:rPr>
              <a:t>will be contacted in August about preferences around in-school, remote, or hybrid learning</a:t>
            </a:r>
          </a:p>
          <a:p>
            <a:pPr marL="457200" indent="-457200">
              <a:buFont typeface="Arial" panose="020B0604020202020204" pitchFamily="34" charset="0"/>
              <a:buChar char="•"/>
            </a:pPr>
            <a:r>
              <a:rPr lang="en-US" dirty="0">
                <a:latin typeface="+mn-lt"/>
              </a:rPr>
              <a:t>September 10</a:t>
            </a:r>
            <a:r>
              <a:rPr lang="en-US" baseline="30000" dirty="0">
                <a:latin typeface="+mn-lt"/>
              </a:rPr>
              <a:t>th</a:t>
            </a:r>
            <a:r>
              <a:rPr lang="en-US" dirty="0">
                <a:latin typeface="+mn-lt"/>
              </a:rPr>
              <a:t>: School starts for grades 1-12</a:t>
            </a:r>
          </a:p>
          <a:p>
            <a:pPr marL="457200" indent="-457200">
              <a:buFont typeface="Arial" panose="020B0604020202020204" pitchFamily="34" charset="0"/>
              <a:buChar char="•"/>
            </a:pPr>
            <a:r>
              <a:rPr lang="en-US" dirty="0">
                <a:latin typeface="+mn-lt"/>
              </a:rPr>
              <a:t>September 14</a:t>
            </a:r>
            <a:r>
              <a:rPr lang="en-US" baseline="30000" dirty="0">
                <a:latin typeface="+mn-lt"/>
              </a:rPr>
              <a:t>th</a:t>
            </a:r>
            <a:r>
              <a:rPr lang="en-US" dirty="0">
                <a:latin typeface="+mn-lt"/>
              </a:rPr>
              <a:t>: School starts for K1 &amp; K2</a:t>
            </a:r>
          </a:p>
          <a:p>
            <a:pPr marL="457200" indent="-457200">
              <a:buFont typeface="Arial" panose="020B0604020202020204" pitchFamily="34" charset="0"/>
              <a:buChar char="•"/>
            </a:pPr>
            <a:endParaRPr lang="en-US" dirty="0">
              <a:latin typeface="+mn-lt"/>
            </a:endParaRPr>
          </a:p>
          <a:p>
            <a:endParaRPr lang="en-US" dirty="0">
              <a:latin typeface="+mn-lt"/>
            </a:endParaRPr>
          </a:p>
          <a:p>
            <a:pPr marL="457200" indent="-457200">
              <a:buFont typeface="Wingdings" pitchFamily="2" charset="2"/>
              <a:buChar char="ü"/>
            </a:pPr>
            <a:endParaRPr lang="en-US" dirty="0">
              <a:latin typeface="+mn-lt"/>
            </a:endParaRPr>
          </a:p>
        </p:txBody>
      </p:sp>
    </p:spTree>
    <p:extLst>
      <p:ext uri="{BB962C8B-B14F-4D97-AF65-F5344CB8AC3E}">
        <p14:creationId xmlns:p14="http://schemas.microsoft.com/office/powerpoint/2010/main" val="420246475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55E9DA7B-2B86-6445-B2CD-57EF2A377048}"/>
    </a:ext>
  </a:extLst>
</a:theme>
</file>

<file path=ppt/theme/theme2.xml><?xml version="1.0" encoding="utf-8"?>
<a:theme xmlns:a="http://schemas.openxmlformats.org/drawingml/2006/main" name="Custom CHC Logo">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646F321A-9231-FA49-BEF2-A279C7023C3D}"/>
    </a:ext>
  </a:extLst>
</a:theme>
</file>

<file path=ppt/theme/theme3.xml><?xml version="1.0" encoding="utf-8"?>
<a:theme xmlns:a="http://schemas.openxmlformats.org/drawingml/2006/main" name="Section Headers and End Slides">
  <a:themeElements>
    <a:clrScheme name="Custom 2">
      <a:dk1>
        <a:srgbClr val="000000"/>
      </a:dk1>
      <a:lt1>
        <a:srgbClr val="FFFFFF"/>
      </a:lt1>
      <a:dk2>
        <a:srgbClr val="000000"/>
      </a:dk2>
      <a:lt2>
        <a:srgbClr val="F8F8F8"/>
      </a:lt2>
      <a:accent1>
        <a:srgbClr val="36B727"/>
      </a:accent1>
      <a:accent2>
        <a:srgbClr val="532893"/>
      </a:accent2>
      <a:accent3>
        <a:srgbClr val="3A6C9F"/>
      </a:accent3>
      <a:accent4>
        <a:srgbClr val="808080"/>
      </a:accent4>
      <a:accent5>
        <a:srgbClr val="5F5F5F"/>
      </a:accent5>
      <a:accent6>
        <a:srgbClr val="000000"/>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up-template-v3  -  Read-Only" id="{61E7E2F5-9AB0-5846-9EB4-448F47BB0C0C}" vid="{2D284F20-7693-BF4E-BD98-729FFAB4E1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94192288-73F9-47F1-BA6D-42E364B9B560}"/>
</file>

<file path=customXml/itemProps2.xml><?xml version="1.0" encoding="utf-8"?>
<ds:datastoreItem xmlns:ds="http://schemas.openxmlformats.org/officeDocument/2006/customXml" ds:itemID="{1E8CC8D4-5F9D-4618-AD71-B03D13BD7E00}"/>
</file>

<file path=customXml/itemProps3.xml><?xml version="1.0" encoding="utf-8"?>
<ds:datastoreItem xmlns:ds="http://schemas.openxmlformats.org/officeDocument/2006/customXml" ds:itemID="{6C355567-7019-4C83-A908-BB57F7893353}"/>
</file>

<file path=docProps/app.xml><?xml version="1.0" encoding="utf-8"?>
<Properties xmlns="http://schemas.openxmlformats.org/officeDocument/2006/extended-properties" xmlns:vt="http://schemas.openxmlformats.org/officeDocument/2006/docPropsVTypes">
  <TotalTime>250</TotalTime>
  <Words>1060</Words>
  <Application>Microsoft Macintosh PowerPoint</Application>
  <PresentationFormat>Letter Paper (8.5x11 in)</PresentationFormat>
  <Paragraphs>156</Paragraphs>
  <Slides>16</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Arial Black</vt:lpstr>
      <vt:lpstr>Calibri</vt:lpstr>
      <vt:lpstr>Wingdings</vt:lpstr>
      <vt:lpstr>Office Theme</vt:lpstr>
      <vt:lpstr>Custom CHC Logo</vt:lpstr>
      <vt:lpstr>Section Headers and End Slides</vt:lpstr>
      <vt:lpstr>PowerPoint Presentation</vt:lpstr>
      <vt:lpstr>Disclosure and Funding</vt:lpstr>
      <vt:lpstr>Agenda</vt:lpstr>
      <vt:lpstr>Facilitated Discussion</vt:lpstr>
      <vt:lpstr>Update from the State: Plans for the 2020-2021 School Year</vt:lpstr>
      <vt:lpstr>Update from the State: Plans for the 2020-2021 School Year</vt:lpstr>
      <vt:lpstr>Update from the State: Plans for the 2020-2021 School Year</vt:lpstr>
      <vt:lpstr>Take Home Messages (that we can convey to parents)</vt:lpstr>
      <vt:lpstr>What we know</vt:lpstr>
      <vt:lpstr>Topics/Questions from the CHCs to discuss today</vt:lpstr>
      <vt:lpstr>PowerPoint Presentation</vt:lpstr>
      <vt:lpstr>What is the nature of your work in relation to schools?</vt:lpstr>
      <vt:lpstr>Institutional and Organizational Supports</vt:lpstr>
      <vt:lpstr>Presentation by Aminata</vt:lpstr>
      <vt:lpstr>Next Steps</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sonia erlich</dc:creator>
  <cp:lastModifiedBy>sonia erlich</cp:lastModifiedBy>
  <cp:revision>11</cp:revision>
  <dcterms:created xsi:type="dcterms:W3CDTF">2020-08-10T16:58:40Z</dcterms:created>
  <dcterms:modified xsi:type="dcterms:W3CDTF">2020-08-11T15:13:22Z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