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3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notesSlides/notesSlide35.xml" ContentType="application/vnd.openxmlformats-officedocument.presentationml.notesSlide+xml"/>
  <Override PartName="/ppt/slideMasters/slideMaster2.xml" ContentType="application/vnd.openxmlformats-officedocument.presentationml.slideMaster+xml"/>
  <Override PartName="/ppt/notesSlides/notesSlide25.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38"/>
  </p:notesMasterIdLst>
  <p:sldIdLst>
    <p:sldId id="256"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Roboto Medium" panose="020B0604020202020204" charset="0"/>
      <p:regular r:id="rId43"/>
      <p:bold r:id="rId44"/>
      <p:italic r:id="rId45"/>
      <p:boldItalic r:id="rId46"/>
    </p:embeddedFont>
    <p:embeddedFont>
      <p:font typeface="Roboto"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784A8E-3A5D-4904-A7FC-31EC407802B0}">
  <a:tblStyle styleId="{50784A8E-3A5D-4904-A7FC-31EC407802B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rive.google.com/drive/my-drive" TargetMode="External"/><Relationship Id="rId7" Type="http://schemas.openxmlformats.org/officeDocument/2006/relationships/hyperlink" Target="https://drive.google.com/file/d/1buM7XEqdq0XnY8C2FgVMTJSmA0ncrGb0/view"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drive.google.com/file/d/1LLg9vfy23hhiPYAyLZ0mSqU2tiJsFcyf/view" TargetMode="External"/><Relationship Id="rId5" Type="http://schemas.openxmlformats.org/officeDocument/2006/relationships/hyperlink" Target="https://drive.google.com/file/d/1qd5_ttnIXPQArvjZ55U78NRlTqwiXfM8/view?usp=sharing" TargetMode="External"/><Relationship Id="rId4" Type="http://schemas.openxmlformats.org/officeDocument/2006/relationships/hyperlink" Target="https://drive.google.com/file/d/10eaRqLeNAcziBB_5Drzn16BEJnipPor1/view?usp=sharin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8d076d70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8d076d702d_0_0:notes"/>
          <p:cNvSpPr txBox="1">
            <a:spLocks noGrp="1"/>
          </p:cNvSpPr>
          <p:nvPr>
            <p:ph type="body" idx="1"/>
          </p:nvPr>
        </p:nvSpPr>
        <p:spPr>
          <a:xfrm>
            <a:off x="685785" y="4343385"/>
            <a:ext cx="5486400" cy="41148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8d076d702d_0_17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28d076d702d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8d076d702d_0_3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g28d076d702d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8d076d702d_0_47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28d076d702d_0_4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8d076d702d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28d076d702d_0_4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
                <a:solidFill>
                  <a:schemeClr val="dk1"/>
                </a:solidFill>
              </a:rPr>
              <a:t>(inspired by Bruce Perry’s “Neurosequential Model”)</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r>
              <a:rPr lang="en">
                <a:solidFill>
                  <a:schemeClr val="dk1"/>
                </a:solidFill>
              </a:rPr>
              <a:t>(from the Diversity Informed Tenets for Working with Infants, Children, and Families)</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r>
              <a:rPr lang="en">
                <a:solidFill>
                  <a:schemeClr val="dk1"/>
                </a:solidFill>
              </a:rPr>
              <a:t>(inspired, and in honor of, Bill Madsen’s Collaborative Therapy with Multi-Stressed Families)</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(inspired, and in honor of, Eric Goepfert, MD &amp; CHA CAP alumni, et al, 2015)</a:t>
            </a:r>
            <a:endParaRPr>
              <a:solidFill>
                <a:schemeClr val="dk1"/>
              </a:solidFill>
            </a:endParaRPr>
          </a:p>
        </p:txBody>
      </p:sp>
      <p:sp>
        <p:nvSpPr>
          <p:cNvPr id="294" name="Google Shape;294;g28d076d702d_0_4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8d076d702d_0_4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appreciate this simple pyramid visual from child psychiatrist arietta slade out of Yale</a:t>
            </a:r>
            <a:endParaRPr/>
          </a:p>
          <a:p>
            <a:pPr marL="0" lvl="0" indent="0" algn="l" rtl="0">
              <a:spcBef>
                <a:spcPts val="0"/>
              </a:spcBef>
              <a:spcAft>
                <a:spcPts val="0"/>
              </a:spcAft>
              <a:buNone/>
            </a:pPr>
            <a:endParaRPr/>
          </a:p>
          <a:p>
            <a:pPr marL="0" lvl="0" indent="0" algn="l" rtl="0">
              <a:spcBef>
                <a:spcPts val="0"/>
              </a:spcBef>
              <a:spcAft>
                <a:spcPts val="0"/>
              </a:spcAft>
              <a:buNone/>
            </a:pPr>
            <a:r>
              <a:rPr lang="en"/>
              <a:t>For those of you in the room that do BRANCH type work, I imagine some of these principles of safe relationships resonates with you…this is all about what we know to be true for effective trauma informed work </a:t>
            </a:r>
            <a:endParaRPr/>
          </a:p>
        </p:txBody>
      </p:sp>
      <p:sp>
        <p:nvSpPr>
          <p:cNvPr id="300" name="Google Shape;300;g28d076d702d_0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8d076d702d_0_5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28d076d702d_0_5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8d076d702d_0_50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g28d076d702d_0_5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8d076d702d_0_5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28d076d702d_0_5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28d076d702d_0_5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8d076d702d_0_5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28d076d702d_0_5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8d076d702d_0_5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8d076d702d_0_5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g28d076d702d_0_5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8d076d702d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8d076d702d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8d076d702d_0_7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u="sng">
                <a:solidFill>
                  <a:schemeClr val="dk1"/>
                </a:solidFill>
              </a:rPr>
              <a:t>Established, Effective, Evidence Based Model</a:t>
            </a:r>
            <a:endParaRPr sz="1400" u="sng">
              <a:solidFill>
                <a:schemeClr val="dk1"/>
              </a:solidFill>
            </a:endParaRPr>
          </a:p>
          <a:p>
            <a:pPr marL="0" lvl="0" indent="0" algn="l" rtl="0">
              <a:lnSpc>
                <a:spcPct val="115000"/>
              </a:lnSpc>
              <a:spcBef>
                <a:spcPts val="0"/>
              </a:spcBef>
              <a:spcAft>
                <a:spcPts val="0"/>
              </a:spcAft>
              <a:buNone/>
            </a:pPr>
            <a:r>
              <a:rPr lang="en" sz="1400">
                <a:solidFill>
                  <a:schemeClr val="dk1"/>
                </a:solidFill>
              </a:rPr>
              <a:t>Patients with Autism Spectrum Disorder and/or Intellectual or Developmental Disorder (hereafter referred to as ASD/IDD) show:</a:t>
            </a:r>
            <a:endParaRPr sz="1400">
              <a:solidFill>
                <a:schemeClr val="dk1"/>
              </a:solidFill>
            </a:endParaRPr>
          </a:p>
          <a:p>
            <a:pPr marL="457200" lvl="0" indent="-317500" algn="l" rtl="0">
              <a:lnSpc>
                <a:spcPct val="115000"/>
              </a:lnSpc>
              <a:spcBef>
                <a:spcPts val="0"/>
              </a:spcBef>
              <a:spcAft>
                <a:spcPts val="0"/>
              </a:spcAft>
              <a:buSzPts val="1400"/>
              <a:buChar char="-"/>
            </a:pPr>
            <a:r>
              <a:rPr lang="en" sz="1400">
                <a:solidFill>
                  <a:schemeClr val="dk1"/>
                </a:solidFill>
              </a:rPr>
              <a:t>higher rates of mental health diagnoses than the neurotypical population (</a:t>
            </a:r>
            <a:r>
              <a:rPr lang="en" sz="1400"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Croen et al</a:t>
            </a:r>
            <a:r>
              <a:rPr lang="en" sz="1400">
                <a:solidFill>
                  <a:schemeClr val="dk1"/>
                </a:solidFill>
              </a:rPr>
              <a:t>, </a:t>
            </a:r>
            <a:r>
              <a:rPr lang="en" sz="1400" u="sng">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Hossain et al</a:t>
            </a:r>
            <a:r>
              <a:rPr lang="en" sz="1400">
                <a:solidFill>
                  <a:schemeClr val="dk1"/>
                </a:solidFill>
              </a:rPr>
              <a:t>), </a:t>
            </a:r>
            <a:endParaRPr sz="1400">
              <a:solidFill>
                <a:schemeClr val="dk1"/>
              </a:solidFill>
            </a:endParaRPr>
          </a:p>
          <a:p>
            <a:pPr marL="457200" lvl="0" indent="-317500" algn="l" rtl="0">
              <a:lnSpc>
                <a:spcPct val="115000"/>
              </a:lnSpc>
              <a:spcBef>
                <a:spcPts val="0"/>
              </a:spcBef>
              <a:spcAft>
                <a:spcPts val="0"/>
              </a:spcAft>
              <a:buSzPts val="1400"/>
              <a:buChar char="-"/>
            </a:pPr>
            <a:r>
              <a:rPr lang="en" sz="1400">
                <a:solidFill>
                  <a:schemeClr val="dk1"/>
                </a:solidFill>
              </a:rPr>
              <a:t>higher utilization rates of emergency rooms for the management of psychiatric and behavioral concerns (</a:t>
            </a:r>
            <a:r>
              <a:rPr lang="en" sz="1400" u="sng">
                <a:solidFill>
                  <a:srgbClr val="1155CC"/>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Kalb et al</a:t>
            </a:r>
            <a:r>
              <a:rPr lang="en" sz="1400">
                <a:solidFill>
                  <a:schemeClr val="dk1"/>
                </a:solidFill>
              </a:rPr>
              <a:t>).</a:t>
            </a:r>
            <a:endParaRPr sz="1400">
              <a:solidFill>
                <a:schemeClr val="dk1"/>
              </a:solidFill>
            </a:endParaRPr>
          </a:p>
          <a:p>
            <a:pPr marL="0" lvl="0" indent="0" algn="l" rtl="0">
              <a:lnSpc>
                <a:spcPct val="115000"/>
              </a:lnSpc>
              <a:spcBef>
                <a:spcPts val="0"/>
              </a:spcBef>
              <a:spcAft>
                <a:spcPts val="0"/>
              </a:spcAft>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There is an established and effective model for specialty multidisciplinary inpatient treatment to meet the unique needs of the ASD/IDD population during a behavioral or psychiatric crisis (</a:t>
            </a:r>
            <a:r>
              <a:rPr lang="en" sz="1400" u="sng">
                <a:solidFill>
                  <a:srgbClr val="1155CC"/>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Wachtel and Hagopian</a:t>
            </a:r>
            <a:r>
              <a:rPr lang="en" sz="1400">
                <a:solidFill>
                  <a:schemeClr val="dk1"/>
                </a:solidFill>
              </a:rPr>
              <a:t>; </a:t>
            </a:r>
            <a:r>
              <a:rPr lang="en" sz="1400" u="sng">
                <a:solidFill>
                  <a:srgbClr val="1155CC"/>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Romani, et al</a:t>
            </a:r>
            <a:r>
              <a:rPr lang="en" sz="1400">
                <a:solidFill>
                  <a:schemeClr val="dk1"/>
                </a:solidFill>
              </a:rPr>
              <a:t>). </a:t>
            </a:r>
            <a:endParaRPr sz="1400"/>
          </a:p>
        </p:txBody>
      </p:sp>
      <p:sp>
        <p:nvSpPr>
          <p:cNvPr id="373" name="Google Shape;373;g28d076d702d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8d076d702d_0_8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rPr>
              <a:t>These units utilize a multidisciplinary team approach and target psychopharmacology as well as applied behavior analysis (Siegel et al., 2012)</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Specialty units may result in improved outcomes relative to general psychiatric units for children with IDD (Taylor et al., 2018)</a:t>
            </a:r>
            <a:endParaRPr sz="1400">
              <a:solidFill>
                <a:schemeClr val="dk1"/>
              </a:solidFill>
            </a:endParaRPr>
          </a:p>
          <a:p>
            <a:pPr marL="0" lvl="0" indent="0" algn="l" rtl="0">
              <a:spcBef>
                <a:spcPts val="0"/>
              </a:spcBef>
              <a:spcAft>
                <a:spcPts val="0"/>
              </a:spcAft>
              <a:buNone/>
            </a:pPr>
            <a:endParaRPr sz="1400"/>
          </a:p>
        </p:txBody>
      </p:sp>
      <p:sp>
        <p:nvSpPr>
          <p:cNvPr id="391" name="Google Shape;391;g28d076d702d_0_8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8d076d702d_0_79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28d076d702d_0_7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8d076d702d_0_1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8d076d702d_0_1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u="sng">
                <a:solidFill>
                  <a:schemeClr val="dk1"/>
                </a:solidFill>
              </a:rPr>
              <a:t>Model of Care</a:t>
            </a:r>
            <a:endParaRPr sz="1200" b="1" u="sng">
              <a:solidFill>
                <a:schemeClr val="dk1"/>
              </a:solidFill>
            </a:endParaRPr>
          </a:p>
          <a:p>
            <a:pPr marL="457200" lvl="0" indent="-304800" algn="l" rtl="0">
              <a:spcBef>
                <a:spcPts val="0"/>
              </a:spcBef>
              <a:spcAft>
                <a:spcPts val="0"/>
              </a:spcAft>
              <a:buClr>
                <a:schemeClr val="dk1"/>
              </a:buClr>
              <a:buSzPts val="1200"/>
              <a:buAutoNum type="arabicParenR"/>
            </a:pPr>
            <a:r>
              <a:rPr lang="en" sz="1200">
                <a:solidFill>
                  <a:schemeClr val="dk1"/>
                </a:solidFill>
              </a:rPr>
              <a:t>Assess the individual’s presenting problem(s) which precipitated a crisis requiring the admission</a:t>
            </a:r>
            <a:endParaRPr sz="1200">
              <a:solidFill>
                <a:schemeClr val="dk1"/>
              </a:solidFill>
            </a:endParaRPr>
          </a:p>
          <a:p>
            <a:pPr marL="457200" lvl="0" indent="-304800" algn="l" rtl="0">
              <a:spcBef>
                <a:spcPts val="0"/>
              </a:spcBef>
              <a:spcAft>
                <a:spcPts val="0"/>
              </a:spcAft>
              <a:buClr>
                <a:schemeClr val="dk1"/>
              </a:buClr>
              <a:buSzPts val="1200"/>
              <a:buAutoNum type="arabicParenR"/>
            </a:pPr>
            <a:r>
              <a:rPr lang="en" sz="1200">
                <a:solidFill>
                  <a:schemeClr val="dk1"/>
                </a:solidFill>
              </a:rPr>
              <a:t>Develop an effective multidisciplinary treatment plan which addresses the medical, psychiatric, behavioral, and social/communication components of the presenting crisis, and stabilize the individual with this plan</a:t>
            </a:r>
            <a:endParaRPr sz="1200">
              <a:solidFill>
                <a:schemeClr val="dk1"/>
              </a:solidFill>
            </a:endParaRPr>
          </a:p>
          <a:p>
            <a:pPr marL="457200" lvl="0" indent="-304800" algn="l" rtl="0">
              <a:spcBef>
                <a:spcPts val="0"/>
              </a:spcBef>
              <a:spcAft>
                <a:spcPts val="0"/>
              </a:spcAft>
              <a:buClr>
                <a:schemeClr val="dk1"/>
              </a:buClr>
              <a:buSzPts val="1200"/>
              <a:buAutoNum type="arabicParenR"/>
            </a:pPr>
            <a:r>
              <a:rPr lang="en" sz="1200">
                <a:solidFill>
                  <a:schemeClr val="dk1"/>
                </a:solidFill>
              </a:rPr>
              <a:t>Engage parents, caregivers, or community supports in coaching and educational sessions to translate the success of this treatment plan back into the non-hospital setting.  By learning new strategies for diminishing challenging behaviors and reinforcing more functional skills, patients and families remain safer and more successful in the community after discharge, decreasing the likelihood of readmission</a:t>
            </a:r>
            <a:endParaRPr sz="1200">
              <a:solidFill>
                <a:schemeClr val="dk1"/>
              </a:solidFill>
            </a:endParaRPr>
          </a:p>
          <a:p>
            <a:pPr marL="457200" lvl="0" indent="-304800" algn="l" rtl="0">
              <a:spcBef>
                <a:spcPts val="0"/>
              </a:spcBef>
              <a:spcAft>
                <a:spcPts val="0"/>
              </a:spcAft>
              <a:buClr>
                <a:schemeClr val="dk1"/>
              </a:buClr>
              <a:buSzPts val="1200"/>
              <a:buAutoNum type="arabicParenR"/>
            </a:pPr>
            <a:r>
              <a:rPr lang="en" sz="1200">
                <a:solidFill>
                  <a:schemeClr val="dk1"/>
                </a:solidFill>
              </a:rPr>
              <a:t>Prepare for discharge by helping the family access follow up care through outpatient, in-home, or step-down levels of care</a:t>
            </a:r>
            <a:endParaRP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8d076d702d_0_1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8d076d702d_0_1301:notes"/>
          <p:cNvSpPr txBox="1">
            <a:spLocks noGrp="1"/>
          </p:cNvSpPr>
          <p:nvPr>
            <p:ph type="body" idx="1"/>
          </p:nvPr>
        </p:nvSpPr>
        <p:spPr>
          <a:xfrm>
            <a:off x="685785" y="4343385"/>
            <a:ext cx="5486400" cy="41148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8d076d702d_0_1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8d076d702d_0_1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8d076d702d_0_1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28d076d702d_0_1869:notes"/>
          <p:cNvSpPr txBox="1">
            <a:spLocks noGrp="1"/>
          </p:cNvSpPr>
          <p:nvPr>
            <p:ph type="body" idx="1"/>
          </p:nvPr>
        </p:nvSpPr>
        <p:spPr>
          <a:xfrm>
            <a:off x="685785" y="4343385"/>
            <a:ext cx="5486400" cy="41148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8d076d702d_0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8d076d702d_0_971:notes"/>
          <p:cNvSpPr txBox="1">
            <a:spLocks noGrp="1"/>
          </p:cNvSpPr>
          <p:nvPr>
            <p:ph type="body" idx="1"/>
          </p:nvPr>
        </p:nvSpPr>
        <p:spPr>
          <a:xfrm>
            <a:off x="685785" y="4343385"/>
            <a:ext cx="5486400" cy="4114800"/>
          </a:xfrm>
          <a:prstGeom prst="rect">
            <a:avLst/>
          </a:prstGeom>
          <a:noFill/>
          <a:ln>
            <a:noFill/>
          </a:ln>
        </p:spPr>
        <p:txBody>
          <a:bodyPr spcFirstLastPara="1" wrap="square" lIns="89600" tIns="89600" rIns="89600" bIns="89600" anchor="ctr" anchorCtr="0">
            <a:noAutofit/>
          </a:bodyPr>
          <a:lstStyle/>
          <a:p>
            <a:pPr marL="0" lvl="0" indent="0" algn="l" rtl="0">
              <a:lnSpc>
                <a:spcPct val="115000"/>
              </a:lnSpc>
              <a:spcBef>
                <a:spcPts val="1200"/>
              </a:spcBef>
              <a:spcAft>
                <a:spcPts val="0"/>
              </a:spcAft>
              <a:buNone/>
            </a:pPr>
            <a:r>
              <a:rPr lang="en" sz="1200"/>
              <a:t>In addition to behaviorists, nurses, milieu counselors, special educators, psychiatrists, speech language therapists and occupational and physical therapists, our team includes board certified behavioral analysts. These professionals bring the science of applied behavioral analysis and learning theory to our care model. We will use these technologies and rigorous data systems to closely track patient behaviors and monitor individualized behavior plans for effectiveness.  </a:t>
            </a:r>
            <a:endParaRPr sz="1200"/>
          </a:p>
          <a:p>
            <a:pPr marL="0" lvl="0" indent="0" algn="l" rtl="0">
              <a:lnSpc>
                <a:spcPct val="115000"/>
              </a:lnSpc>
              <a:spcBef>
                <a:spcPts val="1200"/>
              </a:spcBef>
              <a:spcAft>
                <a:spcPts val="0"/>
              </a:spcAft>
              <a:buClr>
                <a:schemeClr val="dk1"/>
              </a:buClr>
              <a:buSzPts val="1100"/>
              <a:buFont typeface="Arial"/>
              <a:buNone/>
            </a:pPr>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8d076d702d_0_1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8d076d702d_0_1043:notes"/>
          <p:cNvSpPr txBox="1">
            <a:spLocks noGrp="1"/>
          </p:cNvSpPr>
          <p:nvPr>
            <p:ph type="body" idx="1"/>
          </p:nvPr>
        </p:nvSpPr>
        <p:spPr>
          <a:xfrm>
            <a:off x="685785" y="4343385"/>
            <a:ext cx="5486400" cy="41148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8d076d702d_0_1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8d076d702d_0_1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8d076d702d_0_1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8d076d702d_0_1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8d076d702d_0_1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28d076d702d_0_1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8d076d702d_0_1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28d076d702d_0_1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8d076d702d_0_1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8d076d702d_0_1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8d076d702d_0_18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8d076d702d_0_1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8d076d702d_0_1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28d076d702d_0_1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8d076d702d_0_1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28d076d702d_0_1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8d076d702d_0_1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8d076d702d_0_1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Up is all about leveraging the therapeutic and social power of caregiving in teams</a:t>
            </a:r>
            <a:endParaRPr/>
          </a:p>
          <a:p>
            <a:pPr marL="0" lvl="0" indent="0" algn="l" rtl="0">
              <a:spcBef>
                <a:spcPts val="0"/>
              </a:spcBef>
              <a:spcAft>
                <a:spcPts val="0"/>
              </a:spcAft>
              <a:buNone/>
            </a:pPr>
            <a:endParaRPr/>
          </a:p>
          <a:p>
            <a:pPr marL="0" lvl="0" indent="0" algn="l" rtl="0">
              <a:spcBef>
                <a:spcPts val="0"/>
              </a:spcBef>
              <a:spcAft>
                <a:spcPts val="0"/>
              </a:spcAft>
              <a:buNone/>
            </a:pPr>
            <a:r>
              <a:rPr lang="en"/>
              <a:t>I learned a lot from my 3 years with SBCHC and TEAM UP, and am very excited to talk about what I’ve moved on to since then</a:t>
            </a:r>
            <a:endParaRPr/>
          </a:p>
          <a:p>
            <a:pPr marL="0" lvl="0" indent="0" algn="l" rtl="0">
              <a:spcBef>
                <a:spcPts val="0"/>
              </a:spcBef>
              <a:spcAft>
                <a:spcPts val="0"/>
              </a:spcAft>
              <a:buNone/>
            </a:pPr>
            <a:endParaRPr/>
          </a:p>
          <a:p>
            <a:pPr marL="0" lvl="0" indent="0" algn="l" rtl="0">
              <a:spcBef>
                <a:spcPts val="0"/>
              </a:spcBef>
              <a:spcAft>
                <a:spcPts val="0"/>
              </a:spcAft>
              <a:buNone/>
            </a:pPr>
            <a:r>
              <a:rPr lang="en"/>
              <a:t>This is a visual of what the team on my unit looks like these days: we focus on a very pecific type of patient profile and problem, and we use a very specific type of  “helping team”</a:t>
            </a:r>
            <a:endParaRPr/>
          </a:p>
          <a:p>
            <a:pPr marL="0" lvl="0" indent="0" algn="l" rtl="0">
              <a:spcBef>
                <a:spcPts val="0"/>
              </a:spcBef>
              <a:spcAft>
                <a:spcPts val="0"/>
              </a:spcAft>
              <a:buNone/>
            </a:pPr>
            <a:endParaRPr/>
          </a:p>
          <a:p>
            <a:pPr marL="0" lvl="0" indent="0" algn="l" rtl="0">
              <a:spcBef>
                <a:spcPts val="0"/>
              </a:spcBef>
              <a:spcAft>
                <a:spcPts val="0"/>
              </a:spcAft>
              <a:buNone/>
            </a:pPr>
            <a:r>
              <a:rPr lang="en"/>
              <a:t>But the heart and soul of why this model works is effectively the same as whats at work with TEAM UPs approach, with Coordinated Specialty Care for psychosis, and many other newer models of care trying to push quality and equity forward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8d076d702d_0_8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8d076d702d_0_8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28d076d702d_0_8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8d076d702d_0_8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28d076d702d_0_8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8d076d702d_0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8d076d702d_0_2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28d076d702d_0_2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8d076d702d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28d076d702d_0_3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DSM 5 Criteria for ASD outline deficits that impair everyday functioning in 2 domains:</a:t>
            </a:r>
            <a:endParaRPr/>
          </a:p>
          <a:p>
            <a:pPr marL="171450" lvl="0" indent="-171450" algn="l" rtl="0">
              <a:spcBef>
                <a:spcPts val="0"/>
              </a:spcBef>
              <a:spcAft>
                <a:spcPts val="0"/>
              </a:spcAft>
              <a:buClr>
                <a:schemeClr val="dk1"/>
              </a:buClr>
              <a:buSzPts val="1200"/>
              <a:buFont typeface="Calibri"/>
              <a:buChar char="-"/>
            </a:pPr>
            <a:r>
              <a:rPr lang="en"/>
              <a:t>Significant impairments in social communication and interaction across contexts</a:t>
            </a:r>
            <a:endParaRPr/>
          </a:p>
          <a:p>
            <a:pPr marL="171450" lvl="0" indent="-171450" algn="l" rtl="0">
              <a:spcBef>
                <a:spcPts val="0"/>
              </a:spcBef>
              <a:spcAft>
                <a:spcPts val="0"/>
              </a:spcAft>
              <a:buClr>
                <a:schemeClr val="dk1"/>
              </a:buClr>
              <a:buSzPts val="1200"/>
              <a:buFont typeface="Calibri"/>
              <a:buChar char="-"/>
            </a:pPr>
            <a:r>
              <a:rPr lang="en"/>
              <a:t>Restricted, repetitive patterns of behaviors, interests, and/or activities</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a:t>For someone unfamiliar with ASD, it can be difficult to imagine or picture an individual with ASD merely by reading a DSM description: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a:t>They present with a “spectrum” of impairments and can look quite different from one another</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a:t>Deficits in social communication range from a child who is nonverbal to one who is highly verbal with subtle impairments in social pragmatics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a:t>Repetitive behaviors and interests extend from all-consuming stimulatory behaviors to mild preoccupations with certain topics or activities</a:t>
            </a:r>
            <a:endParaRPr/>
          </a:p>
        </p:txBody>
      </p:sp>
      <p:sp>
        <p:nvSpPr>
          <p:cNvPr id="234" name="Google Shape;234;g28d076d702d_0_3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8d076d702d_0_3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28d076d702d_0_3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28d076d702d_0_3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_AND_BODY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14350"/>
            <a:ext cx="8229300" cy="857100"/>
          </a:xfrm>
          <a:prstGeom prst="rect">
            <a:avLst/>
          </a:prstGeom>
          <a:noFill/>
          <a:ln>
            <a:noFill/>
          </a:ln>
        </p:spPr>
        <p:txBody>
          <a:bodyPr spcFirstLastPara="1" wrap="square" lIns="91425" tIns="91425" rIns="91425" bIns="91425" anchor="ctr" anchorCtr="0">
            <a:normAutofit/>
          </a:bodyPr>
          <a:lstStyle>
            <a:lvl1pPr marL="0" marR="0" lvl="0" indent="0"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1pPr>
            <a:lvl2pPr lvl="1" indent="0" rtl="0">
              <a:spcBef>
                <a:spcPts val="0"/>
              </a:spcBef>
              <a:spcAft>
                <a:spcPts val="0"/>
              </a:spcAft>
              <a:buSzPts val="2800"/>
              <a:buFont typeface="Arial"/>
              <a:buNone/>
              <a:defRPr sz="1800"/>
            </a:lvl2pPr>
            <a:lvl3pPr lvl="2" indent="0" rtl="0">
              <a:spcBef>
                <a:spcPts val="0"/>
              </a:spcBef>
              <a:spcAft>
                <a:spcPts val="0"/>
              </a:spcAft>
              <a:buSzPts val="2800"/>
              <a:buFont typeface="Arial"/>
              <a:buNone/>
              <a:defRPr sz="1800"/>
            </a:lvl3pPr>
            <a:lvl4pPr lvl="3" indent="0" rtl="0">
              <a:spcBef>
                <a:spcPts val="0"/>
              </a:spcBef>
              <a:spcAft>
                <a:spcPts val="0"/>
              </a:spcAft>
              <a:buSzPts val="2800"/>
              <a:buFont typeface="Arial"/>
              <a:buNone/>
              <a:defRPr sz="1800"/>
            </a:lvl4pPr>
            <a:lvl5pPr lvl="4" indent="0" rtl="0">
              <a:spcBef>
                <a:spcPts val="0"/>
              </a:spcBef>
              <a:spcAft>
                <a:spcPts val="0"/>
              </a:spcAft>
              <a:buSzPts val="2800"/>
              <a:buFont typeface="Arial"/>
              <a:buNone/>
              <a:defRPr sz="1800"/>
            </a:lvl5pPr>
            <a:lvl6pPr lvl="5" indent="0" rtl="0">
              <a:spcBef>
                <a:spcPts val="0"/>
              </a:spcBef>
              <a:spcAft>
                <a:spcPts val="0"/>
              </a:spcAft>
              <a:buSzPts val="2800"/>
              <a:buFont typeface="Arial"/>
              <a:buNone/>
              <a:defRPr sz="1800"/>
            </a:lvl6pPr>
            <a:lvl7pPr lvl="6" indent="0" rtl="0">
              <a:spcBef>
                <a:spcPts val="0"/>
              </a:spcBef>
              <a:spcAft>
                <a:spcPts val="0"/>
              </a:spcAft>
              <a:buSzPts val="2800"/>
              <a:buFont typeface="Arial"/>
              <a:buNone/>
              <a:defRPr sz="1800"/>
            </a:lvl7pPr>
            <a:lvl8pPr lvl="7" indent="0" rtl="0">
              <a:spcBef>
                <a:spcPts val="0"/>
              </a:spcBef>
              <a:spcAft>
                <a:spcPts val="0"/>
              </a:spcAft>
              <a:buSzPts val="2800"/>
              <a:buFont typeface="Arial"/>
              <a:buNone/>
              <a:defRPr sz="1800"/>
            </a:lvl8pPr>
            <a:lvl9pPr lvl="8" indent="0" rtl="0">
              <a:spcBef>
                <a:spcPts val="0"/>
              </a:spcBef>
              <a:spcAft>
                <a:spcPts val="0"/>
              </a:spcAft>
              <a:buSzPts val="2800"/>
              <a:buFont typeface="Arial"/>
              <a:buNone/>
              <a:defRPr sz="1800"/>
            </a:lvl9pPr>
          </a:lstStyle>
          <a:p>
            <a:endParaRPr/>
          </a:p>
        </p:txBody>
      </p:sp>
      <p:sp>
        <p:nvSpPr>
          <p:cNvPr id="52" name="Google Shape;52;p13"/>
          <p:cNvSpPr txBox="1">
            <a:spLocks noGrp="1"/>
          </p:cNvSpPr>
          <p:nvPr>
            <p:ph type="subTitle" idx="1"/>
          </p:nvPr>
        </p:nvSpPr>
        <p:spPr>
          <a:xfrm>
            <a:off x="457200" y="1428750"/>
            <a:ext cx="8229300" cy="3165600"/>
          </a:xfrm>
          <a:prstGeom prst="rect">
            <a:avLst/>
          </a:prstGeom>
          <a:noFill/>
          <a:ln>
            <a:noFill/>
          </a:ln>
        </p:spPr>
        <p:txBody>
          <a:bodyPr spcFirstLastPara="1" wrap="square" lIns="91425" tIns="91425" rIns="91425" bIns="91425" anchor="ctr" anchorCtr="0">
            <a:norm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556782" y="4749850"/>
            <a:ext cx="548700" cy="393600"/>
          </a:xfrm>
          <a:prstGeom prst="rect">
            <a:avLst/>
          </a:prstGeom>
          <a:noFill/>
          <a:ln>
            <a:noFill/>
          </a:ln>
        </p:spPr>
        <p:txBody>
          <a:bodyPr spcFirstLastPara="1" wrap="square" lIns="91425" tIns="45700" rIns="91425" bIns="45700" anchor="ctr" anchorCtr="0">
            <a:normAutofit/>
          </a:bodyPr>
          <a:lstStyle>
            <a:lvl1pPr marL="0" marR="0" lvl="0"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7" name="Google Shape;57;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8" name="Google Shape;58;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9" name="Google Shape;59;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457200" y="514350"/>
            <a:ext cx="8229300" cy="857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9" name="Google Shape;69;p16"/>
          <p:cNvSpPr txBox="1">
            <a:spLocks noGrp="1"/>
          </p:cNvSpPr>
          <p:nvPr>
            <p:ph type="subTitle" idx="1"/>
          </p:nvPr>
        </p:nvSpPr>
        <p:spPr>
          <a:xfrm>
            <a:off x="457200" y="1428750"/>
            <a:ext cx="8229300" cy="3165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16"/>
          <p:cNvSpPr txBox="1">
            <a:spLocks noGrp="1"/>
          </p:cNvSpPr>
          <p:nvPr>
            <p:ph type="sldNum" idx="12"/>
          </p:nvPr>
        </p:nvSpPr>
        <p:spPr>
          <a:xfrm>
            <a:off x="8556782" y="4749850"/>
            <a:ext cx="548700" cy="393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381000" y="571500"/>
            <a:ext cx="8381700" cy="857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3" name="Google Shape;73;p17"/>
          <p:cNvSpPr txBox="1">
            <a:spLocks noGrp="1"/>
          </p:cNvSpPr>
          <p:nvPr>
            <p:ph type="body" idx="1"/>
          </p:nvPr>
        </p:nvSpPr>
        <p:spPr>
          <a:xfrm>
            <a:off x="381000" y="1543050"/>
            <a:ext cx="8229300" cy="310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17"/>
          <p:cNvSpPr txBox="1">
            <a:spLocks noGrp="1"/>
          </p:cNvSpPr>
          <p:nvPr>
            <p:ph type="sldNum" idx="12"/>
          </p:nvPr>
        </p:nvSpPr>
        <p:spPr>
          <a:xfrm>
            <a:off x="8556782" y="4749850"/>
            <a:ext cx="548700" cy="393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457200" y="457200"/>
            <a:ext cx="8229300" cy="857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7" name="Google Shape;77;p18"/>
          <p:cNvSpPr txBox="1">
            <a:spLocks noGrp="1"/>
          </p:cNvSpPr>
          <p:nvPr>
            <p:ph type="body" idx="1"/>
          </p:nvPr>
        </p:nvSpPr>
        <p:spPr>
          <a:xfrm>
            <a:off x="457200" y="1485900"/>
            <a:ext cx="4015800" cy="310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 name="Google Shape;78;p18"/>
          <p:cNvSpPr txBox="1">
            <a:spLocks noGrp="1"/>
          </p:cNvSpPr>
          <p:nvPr>
            <p:ph type="body" idx="2"/>
          </p:nvPr>
        </p:nvSpPr>
        <p:spPr>
          <a:xfrm>
            <a:off x="4674239" y="1485900"/>
            <a:ext cx="4015800" cy="310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p18"/>
          <p:cNvSpPr txBox="1">
            <a:spLocks noGrp="1"/>
          </p:cNvSpPr>
          <p:nvPr>
            <p:ph type="sldNum" idx="12"/>
          </p:nvPr>
        </p:nvSpPr>
        <p:spPr>
          <a:xfrm>
            <a:off x="8556782" y="4749850"/>
            <a:ext cx="548700" cy="393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80"/>
        <p:cNvGrpSpPr/>
        <p:nvPr/>
      </p:nvGrpSpPr>
      <p:grpSpPr>
        <a:xfrm>
          <a:off x="0" y="0"/>
          <a:ext cx="0" cy="0"/>
          <a:chOff x="0" y="0"/>
          <a:chExt cx="0" cy="0"/>
        </a:xfrm>
      </p:grpSpPr>
      <p:sp>
        <p:nvSpPr>
          <p:cNvPr id="81" name="Google Shape;81;p19"/>
          <p:cNvSpPr txBox="1">
            <a:spLocks noGrp="1"/>
          </p:cNvSpPr>
          <p:nvPr>
            <p:ph type="sldNum" idx="12"/>
          </p:nvPr>
        </p:nvSpPr>
        <p:spPr>
          <a:xfrm>
            <a:off x="8556782" y="4749850"/>
            <a:ext cx="548700" cy="393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457200" y="206010"/>
            <a:ext cx="8229300" cy="857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84" name="Google Shape;84;p20"/>
          <p:cNvSpPr txBox="1">
            <a:spLocks noGrp="1"/>
          </p:cNvSpPr>
          <p:nvPr>
            <p:ph type="sldNum" idx="12"/>
          </p:nvPr>
        </p:nvSpPr>
        <p:spPr>
          <a:xfrm>
            <a:off x="8556782" y="4749850"/>
            <a:ext cx="548700" cy="393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5"/>
        <p:cNvGrpSpPr/>
        <p:nvPr/>
      </p:nvGrpSpPr>
      <p:grpSpPr>
        <a:xfrm>
          <a:off x="0" y="0"/>
          <a:ext cx="0" cy="0"/>
          <a:chOff x="0" y="0"/>
          <a:chExt cx="0" cy="0"/>
        </a:xfrm>
      </p:grpSpPr>
      <p:sp>
        <p:nvSpPr>
          <p:cNvPr id="86" name="Google Shape;86;p21"/>
          <p:cNvSpPr txBox="1">
            <a:spLocks noGrp="1"/>
          </p:cNvSpPr>
          <p:nvPr>
            <p:ph type="subTitle" idx="1"/>
          </p:nvPr>
        </p:nvSpPr>
        <p:spPr>
          <a:xfrm>
            <a:off x="381000" y="800100"/>
            <a:ext cx="8229300" cy="39732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21"/>
          <p:cNvSpPr txBox="1">
            <a:spLocks noGrp="1"/>
          </p:cNvSpPr>
          <p:nvPr>
            <p:ph type="sldNum" idx="12"/>
          </p:nvPr>
        </p:nvSpPr>
        <p:spPr>
          <a:xfrm>
            <a:off x="8556782" y="4749850"/>
            <a:ext cx="548700" cy="393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457200" y="457200"/>
            <a:ext cx="8229300" cy="605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90" name="Google Shape;90;p22"/>
          <p:cNvSpPr txBox="1">
            <a:spLocks noGrp="1"/>
          </p:cNvSpPr>
          <p:nvPr>
            <p:ph type="body" idx="1"/>
          </p:nvPr>
        </p:nvSpPr>
        <p:spPr>
          <a:xfrm>
            <a:off x="457200" y="1200150"/>
            <a:ext cx="4015800" cy="1618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22"/>
          <p:cNvSpPr txBox="1">
            <a:spLocks noGrp="1"/>
          </p:cNvSpPr>
          <p:nvPr>
            <p:ph type="body" idx="2"/>
          </p:nvPr>
        </p:nvSpPr>
        <p:spPr>
          <a:xfrm>
            <a:off x="457200" y="2973239"/>
            <a:ext cx="4015800" cy="1618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 name="Google Shape;92;p22"/>
          <p:cNvSpPr txBox="1">
            <a:spLocks noGrp="1"/>
          </p:cNvSpPr>
          <p:nvPr>
            <p:ph type="body" idx="3"/>
          </p:nvPr>
        </p:nvSpPr>
        <p:spPr>
          <a:xfrm>
            <a:off x="4674239" y="1200150"/>
            <a:ext cx="4015800" cy="3394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Google Shape;93;p22"/>
          <p:cNvSpPr txBox="1">
            <a:spLocks noGrp="1"/>
          </p:cNvSpPr>
          <p:nvPr>
            <p:ph type="sldNum" idx="12"/>
          </p:nvPr>
        </p:nvSpPr>
        <p:spPr>
          <a:xfrm>
            <a:off x="8556782" y="4749850"/>
            <a:ext cx="548700" cy="393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457200" y="457200"/>
            <a:ext cx="8229300" cy="605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96" name="Google Shape;96;p23"/>
          <p:cNvSpPr txBox="1">
            <a:spLocks noGrp="1"/>
          </p:cNvSpPr>
          <p:nvPr>
            <p:ph type="body" idx="1"/>
          </p:nvPr>
        </p:nvSpPr>
        <p:spPr>
          <a:xfrm>
            <a:off x="457200" y="1314450"/>
            <a:ext cx="4015800" cy="3394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Google Shape;97;p23"/>
          <p:cNvSpPr txBox="1">
            <a:spLocks noGrp="1"/>
          </p:cNvSpPr>
          <p:nvPr>
            <p:ph type="body" idx="2"/>
          </p:nvPr>
        </p:nvSpPr>
        <p:spPr>
          <a:xfrm>
            <a:off x="4648200" y="1314450"/>
            <a:ext cx="4015800" cy="1618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23"/>
          <p:cNvSpPr txBox="1">
            <a:spLocks noGrp="1"/>
          </p:cNvSpPr>
          <p:nvPr>
            <p:ph type="body" idx="3"/>
          </p:nvPr>
        </p:nvSpPr>
        <p:spPr>
          <a:xfrm>
            <a:off x="4648200" y="3086100"/>
            <a:ext cx="4015800" cy="1618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23"/>
          <p:cNvSpPr txBox="1">
            <a:spLocks noGrp="1"/>
          </p:cNvSpPr>
          <p:nvPr>
            <p:ph type="sldNum" idx="12"/>
          </p:nvPr>
        </p:nvSpPr>
        <p:spPr>
          <a:xfrm>
            <a:off x="8556782" y="4749850"/>
            <a:ext cx="548700" cy="393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457200" y="514350"/>
            <a:ext cx="8229300" cy="6855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02" name="Google Shape;102;p24"/>
          <p:cNvSpPr txBox="1">
            <a:spLocks noGrp="1"/>
          </p:cNvSpPr>
          <p:nvPr>
            <p:ph type="body" idx="1"/>
          </p:nvPr>
        </p:nvSpPr>
        <p:spPr>
          <a:xfrm>
            <a:off x="457200" y="1314450"/>
            <a:ext cx="4015800" cy="1618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p24"/>
          <p:cNvSpPr txBox="1">
            <a:spLocks noGrp="1"/>
          </p:cNvSpPr>
          <p:nvPr>
            <p:ph type="body" idx="2"/>
          </p:nvPr>
        </p:nvSpPr>
        <p:spPr>
          <a:xfrm>
            <a:off x="4648200" y="1314450"/>
            <a:ext cx="4015800" cy="1618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24"/>
          <p:cNvSpPr txBox="1">
            <a:spLocks noGrp="1"/>
          </p:cNvSpPr>
          <p:nvPr>
            <p:ph type="body" idx="3"/>
          </p:nvPr>
        </p:nvSpPr>
        <p:spPr>
          <a:xfrm>
            <a:off x="457200" y="3086100"/>
            <a:ext cx="8229300" cy="1618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 name="Google Shape;105;p24"/>
          <p:cNvSpPr txBox="1">
            <a:spLocks noGrp="1"/>
          </p:cNvSpPr>
          <p:nvPr>
            <p:ph type="sldNum" idx="12"/>
          </p:nvPr>
        </p:nvSpPr>
        <p:spPr>
          <a:xfrm>
            <a:off x="8556782" y="4749850"/>
            <a:ext cx="548700" cy="393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457200" y="514350"/>
            <a:ext cx="8229300" cy="742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08" name="Google Shape;108;p25"/>
          <p:cNvSpPr txBox="1">
            <a:spLocks noGrp="1"/>
          </p:cNvSpPr>
          <p:nvPr>
            <p:ph type="body" idx="1"/>
          </p:nvPr>
        </p:nvSpPr>
        <p:spPr>
          <a:xfrm>
            <a:off x="457200" y="1371600"/>
            <a:ext cx="8229300" cy="1618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 name="Google Shape;109;p25"/>
          <p:cNvSpPr txBox="1">
            <a:spLocks noGrp="1"/>
          </p:cNvSpPr>
          <p:nvPr>
            <p:ph type="body" idx="2"/>
          </p:nvPr>
        </p:nvSpPr>
        <p:spPr>
          <a:xfrm>
            <a:off x="457200" y="3143250"/>
            <a:ext cx="8229300" cy="1618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 name="Google Shape;110;p25"/>
          <p:cNvSpPr txBox="1">
            <a:spLocks noGrp="1"/>
          </p:cNvSpPr>
          <p:nvPr>
            <p:ph type="sldNum" idx="12"/>
          </p:nvPr>
        </p:nvSpPr>
        <p:spPr>
          <a:xfrm>
            <a:off x="8556782" y="4749850"/>
            <a:ext cx="548700" cy="393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457200" y="514350"/>
            <a:ext cx="8229300" cy="857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13" name="Google Shape;113;p26"/>
          <p:cNvSpPr txBox="1">
            <a:spLocks noGrp="1"/>
          </p:cNvSpPr>
          <p:nvPr>
            <p:ph type="body" idx="1"/>
          </p:nvPr>
        </p:nvSpPr>
        <p:spPr>
          <a:xfrm>
            <a:off x="381000" y="1543050"/>
            <a:ext cx="4015800" cy="1618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 name="Google Shape;114;p26"/>
          <p:cNvSpPr txBox="1">
            <a:spLocks noGrp="1"/>
          </p:cNvSpPr>
          <p:nvPr>
            <p:ph type="body" idx="2"/>
          </p:nvPr>
        </p:nvSpPr>
        <p:spPr>
          <a:xfrm>
            <a:off x="4648200" y="1543050"/>
            <a:ext cx="4015800" cy="1618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 name="Google Shape;115;p26"/>
          <p:cNvSpPr txBox="1">
            <a:spLocks noGrp="1"/>
          </p:cNvSpPr>
          <p:nvPr>
            <p:ph type="body" idx="3"/>
          </p:nvPr>
        </p:nvSpPr>
        <p:spPr>
          <a:xfrm>
            <a:off x="4648200" y="3257550"/>
            <a:ext cx="4015800" cy="1618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 name="Google Shape;116;p26"/>
          <p:cNvSpPr txBox="1">
            <a:spLocks noGrp="1"/>
          </p:cNvSpPr>
          <p:nvPr>
            <p:ph type="body" idx="4"/>
          </p:nvPr>
        </p:nvSpPr>
        <p:spPr>
          <a:xfrm>
            <a:off x="381000" y="3257550"/>
            <a:ext cx="4015800" cy="1618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 name="Google Shape;117;p26"/>
          <p:cNvSpPr txBox="1">
            <a:spLocks noGrp="1"/>
          </p:cNvSpPr>
          <p:nvPr>
            <p:ph type="sldNum" idx="12"/>
          </p:nvPr>
        </p:nvSpPr>
        <p:spPr>
          <a:xfrm>
            <a:off x="8556782" y="4749850"/>
            <a:ext cx="548700" cy="393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457200" y="571500"/>
            <a:ext cx="8229300" cy="6285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20" name="Google Shape;120;p27"/>
          <p:cNvSpPr txBox="1">
            <a:spLocks noGrp="1"/>
          </p:cNvSpPr>
          <p:nvPr>
            <p:ph type="body" idx="1"/>
          </p:nvPr>
        </p:nvSpPr>
        <p:spPr>
          <a:xfrm>
            <a:off x="457200" y="1371600"/>
            <a:ext cx="8229300" cy="3394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1" name="Google Shape;121;p27"/>
          <p:cNvPicPr preferRelativeResize="0"/>
          <p:nvPr/>
        </p:nvPicPr>
        <p:blipFill rotWithShape="1">
          <a:blip r:embed="rId2">
            <a:alphaModFix/>
          </a:blip>
          <a:srcRect/>
          <a:stretch/>
        </p:blipFill>
        <p:spPr>
          <a:xfrm>
            <a:off x="1735558" y="1199880"/>
            <a:ext cx="5671800" cy="3394200"/>
          </a:xfrm>
          <a:prstGeom prst="rect">
            <a:avLst/>
          </a:prstGeom>
          <a:noFill/>
          <a:ln>
            <a:noFill/>
          </a:ln>
        </p:spPr>
      </p:pic>
      <p:pic>
        <p:nvPicPr>
          <p:cNvPr id="122" name="Google Shape;122;p27"/>
          <p:cNvPicPr preferRelativeResize="0"/>
          <p:nvPr/>
        </p:nvPicPr>
        <p:blipFill rotWithShape="1">
          <a:blip r:embed="rId2">
            <a:alphaModFix/>
          </a:blip>
          <a:srcRect/>
          <a:stretch/>
        </p:blipFill>
        <p:spPr>
          <a:xfrm>
            <a:off x="1752600" y="1600200"/>
            <a:ext cx="5671800" cy="3222600"/>
          </a:xfrm>
          <a:prstGeom prst="rect">
            <a:avLst/>
          </a:prstGeom>
          <a:noFill/>
          <a:ln>
            <a:noFill/>
          </a:ln>
        </p:spPr>
      </p:pic>
      <p:sp>
        <p:nvSpPr>
          <p:cNvPr id="123" name="Google Shape;123;p27"/>
          <p:cNvSpPr txBox="1">
            <a:spLocks noGrp="1"/>
          </p:cNvSpPr>
          <p:nvPr>
            <p:ph type="sldNum" idx="12"/>
          </p:nvPr>
        </p:nvSpPr>
        <p:spPr>
          <a:xfrm>
            <a:off x="8556782" y="4749850"/>
            <a:ext cx="548700" cy="393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14">
            <a:alphaModFix/>
          </a:blip>
          <a:srcRect/>
          <a:stretch/>
        </p:blipFill>
        <p:spPr>
          <a:xfrm>
            <a:off x="0" y="0"/>
            <a:ext cx="9143700" cy="424200"/>
          </a:xfrm>
          <a:prstGeom prst="rect">
            <a:avLst/>
          </a:prstGeom>
          <a:noFill/>
          <a:ln>
            <a:noFill/>
          </a:ln>
        </p:spPr>
      </p:pic>
      <p:sp>
        <p:nvSpPr>
          <p:cNvPr id="62" name="Google Shape;62;p15"/>
          <p:cNvSpPr txBox="1">
            <a:spLocks noGrp="1"/>
          </p:cNvSpPr>
          <p:nvPr>
            <p:ph type="title"/>
          </p:nvPr>
        </p:nvSpPr>
        <p:spPr>
          <a:xfrm>
            <a:off x="457200" y="206010"/>
            <a:ext cx="8229300" cy="857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3" name="Google Shape;63;p15"/>
          <p:cNvSpPr txBox="1">
            <a:spLocks noGrp="1"/>
          </p:cNvSpPr>
          <p:nvPr>
            <p:ph type="body" idx="1"/>
          </p:nvPr>
        </p:nvSpPr>
        <p:spPr>
          <a:xfrm>
            <a:off x="457200" y="1200150"/>
            <a:ext cx="8229300" cy="3394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15"/>
          <p:cNvSpPr txBox="1">
            <a:spLocks noGrp="1"/>
          </p:cNvSpPr>
          <p:nvPr>
            <p:ph type="dt" idx="10"/>
          </p:nvPr>
        </p:nvSpPr>
        <p:spPr>
          <a:xfrm>
            <a:off x="457200" y="4767389"/>
            <a:ext cx="2133300" cy="27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15"/>
          <p:cNvSpPr txBox="1">
            <a:spLocks noGrp="1"/>
          </p:cNvSpPr>
          <p:nvPr>
            <p:ph type="ftr" idx="11"/>
          </p:nvPr>
        </p:nvSpPr>
        <p:spPr>
          <a:xfrm>
            <a:off x="3124080" y="4767389"/>
            <a:ext cx="2895000" cy="27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15"/>
          <p:cNvSpPr txBox="1">
            <a:spLocks noGrp="1"/>
          </p:cNvSpPr>
          <p:nvPr>
            <p:ph type="sldNum" idx="12"/>
          </p:nvPr>
        </p:nvSpPr>
        <p:spPr>
          <a:xfrm>
            <a:off x="6553080" y="4767389"/>
            <a:ext cx="2133300" cy="273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B8B8B"/>
              </a:buClr>
              <a:buFont typeface="Arial"/>
              <a:buNone/>
              <a:defRPr sz="1200" b="0" i="0" u="none" strike="noStrike" cap="none">
                <a:solidFill>
                  <a:srgbClr val="8B8B8B"/>
                </a:solidFill>
                <a:latin typeface="Arial"/>
                <a:ea typeface="Arial"/>
                <a:cs typeface="Arial"/>
                <a:sym typeface="Arial"/>
              </a:defRPr>
            </a:lvl1pPr>
            <a:lvl2pPr marL="0" marR="0" lvl="1" indent="0" algn="r" rtl="0">
              <a:lnSpc>
                <a:spcPct val="100000"/>
              </a:lnSpc>
              <a:spcBef>
                <a:spcPts val="0"/>
              </a:spcBef>
              <a:spcAft>
                <a:spcPts val="0"/>
              </a:spcAft>
              <a:buClr>
                <a:srgbClr val="8B8B8B"/>
              </a:buClr>
              <a:buFont typeface="Arial"/>
              <a:buNone/>
              <a:defRPr sz="1200" b="0" i="0" u="none" strike="noStrike" cap="none">
                <a:solidFill>
                  <a:srgbClr val="8B8B8B"/>
                </a:solidFill>
                <a:latin typeface="Arial"/>
                <a:ea typeface="Arial"/>
                <a:cs typeface="Arial"/>
                <a:sym typeface="Arial"/>
              </a:defRPr>
            </a:lvl2pPr>
            <a:lvl3pPr marL="0" marR="0" lvl="2" indent="0" algn="r" rtl="0">
              <a:lnSpc>
                <a:spcPct val="100000"/>
              </a:lnSpc>
              <a:spcBef>
                <a:spcPts val="0"/>
              </a:spcBef>
              <a:spcAft>
                <a:spcPts val="0"/>
              </a:spcAft>
              <a:buClr>
                <a:srgbClr val="8B8B8B"/>
              </a:buClr>
              <a:buFont typeface="Arial"/>
              <a:buNone/>
              <a:defRPr sz="1200" b="0" i="0" u="none" strike="noStrike" cap="none">
                <a:solidFill>
                  <a:srgbClr val="8B8B8B"/>
                </a:solidFill>
                <a:latin typeface="Arial"/>
                <a:ea typeface="Arial"/>
                <a:cs typeface="Arial"/>
                <a:sym typeface="Arial"/>
              </a:defRPr>
            </a:lvl3pPr>
            <a:lvl4pPr marL="0" marR="0" lvl="3" indent="0" algn="r" rtl="0">
              <a:lnSpc>
                <a:spcPct val="100000"/>
              </a:lnSpc>
              <a:spcBef>
                <a:spcPts val="0"/>
              </a:spcBef>
              <a:spcAft>
                <a:spcPts val="0"/>
              </a:spcAft>
              <a:buClr>
                <a:srgbClr val="8B8B8B"/>
              </a:buClr>
              <a:buFont typeface="Arial"/>
              <a:buNone/>
              <a:defRPr sz="1200" b="0" i="0" u="none" strike="noStrike" cap="none">
                <a:solidFill>
                  <a:srgbClr val="8B8B8B"/>
                </a:solidFill>
                <a:latin typeface="Arial"/>
                <a:ea typeface="Arial"/>
                <a:cs typeface="Arial"/>
                <a:sym typeface="Arial"/>
              </a:defRPr>
            </a:lvl4pPr>
            <a:lvl5pPr marL="0" marR="0" lvl="4" indent="0" algn="r" rtl="0">
              <a:lnSpc>
                <a:spcPct val="100000"/>
              </a:lnSpc>
              <a:spcBef>
                <a:spcPts val="0"/>
              </a:spcBef>
              <a:spcAft>
                <a:spcPts val="0"/>
              </a:spcAft>
              <a:buClr>
                <a:srgbClr val="8B8B8B"/>
              </a:buClr>
              <a:buFont typeface="Arial"/>
              <a:buNone/>
              <a:defRPr sz="1200" b="0" i="0" u="none" strike="noStrike" cap="none">
                <a:solidFill>
                  <a:srgbClr val="8B8B8B"/>
                </a:solidFill>
                <a:latin typeface="Arial"/>
                <a:ea typeface="Arial"/>
                <a:cs typeface="Arial"/>
                <a:sym typeface="Arial"/>
              </a:defRPr>
            </a:lvl5pPr>
            <a:lvl6pPr marL="0" marR="0" lvl="5" indent="0" algn="r" rtl="0">
              <a:lnSpc>
                <a:spcPct val="100000"/>
              </a:lnSpc>
              <a:spcBef>
                <a:spcPts val="0"/>
              </a:spcBef>
              <a:spcAft>
                <a:spcPts val="0"/>
              </a:spcAft>
              <a:buClr>
                <a:srgbClr val="8B8B8B"/>
              </a:buClr>
              <a:buFont typeface="Arial"/>
              <a:buNone/>
              <a:defRPr sz="1200" b="0" i="0" u="none" strike="noStrike" cap="none">
                <a:solidFill>
                  <a:srgbClr val="8B8B8B"/>
                </a:solidFill>
                <a:latin typeface="Arial"/>
                <a:ea typeface="Arial"/>
                <a:cs typeface="Arial"/>
                <a:sym typeface="Arial"/>
              </a:defRPr>
            </a:lvl6pPr>
            <a:lvl7pPr marL="0" marR="0" lvl="6" indent="0" algn="r" rtl="0">
              <a:lnSpc>
                <a:spcPct val="100000"/>
              </a:lnSpc>
              <a:spcBef>
                <a:spcPts val="0"/>
              </a:spcBef>
              <a:spcAft>
                <a:spcPts val="0"/>
              </a:spcAft>
              <a:buClr>
                <a:srgbClr val="8B8B8B"/>
              </a:buClr>
              <a:buFont typeface="Arial"/>
              <a:buNone/>
              <a:defRPr sz="1200" b="0" i="0" u="none" strike="noStrike" cap="none">
                <a:solidFill>
                  <a:srgbClr val="8B8B8B"/>
                </a:solidFill>
                <a:latin typeface="Arial"/>
                <a:ea typeface="Arial"/>
                <a:cs typeface="Arial"/>
                <a:sym typeface="Arial"/>
              </a:defRPr>
            </a:lvl7pPr>
            <a:lvl8pPr marL="0" marR="0" lvl="7" indent="0" algn="r" rtl="0">
              <a:lnSpc>
                <a:spcPct val="100000"/>
              </a:lnSpc>
              <a:spcBef>
                <a:spcPts val="0"/>
              </a:spcBef>
              <a:spcAft>
                <a:spcPts val="0"/>
              </a:spcAft>
              <a:buClr>
                <a:srgbClr val="8B8B8B"/>
              </a:buClr>
              <a:buFont typeface="Arial"/>
              <a:buNone/>
              <a:defRPr sz="1200" b="0" i="0" u="none" strike="noStrike" cap="none">
                <a:solidFill>
                  <a:srgbClr val="8B8B8B"/>
                </a:solidFill>
                <a:latin typeface="Arial"/>
                <a:ea typeface="Arial"/>
                <a:cs typeface="Arial"/>
                <a:sym typeface="Arial"/>
              </a:defRPr>
            </a:lvl8pPr>
            <a:lvl9pPr marL="0" marR="0" lvl="8" indent="0" algn="r" rtl="0">
              <a:lnSpc>
                <a:spcPct val="100000"/>
              </a:lnSpc>
              <a:spcBef>
                <a:spcPts val="0"/>
              </a:spcBef>
              <a:spcAft>
                <a:spcPts val="0"/>
              </a:spcAft>
              <a:buClr>
                <a:srgbClr val="8B8B8B"/>
              </a:buClr>
              <a:buFont typeface="Arial"/>
              <a:buNone/>
              <a:defRPr sz="1200" b="0" i="0" u="none" strike="noStrike" cap="none">
                <a:solidFill>
                  <a:srgbClr val="8B8B8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vxwig7yblQ4"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wJ0nbmGdPK0"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7.png"/><Relationship Id="rId7"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8"/>
          <p:cNvPicPr preferRelativeResize="0"/>
          <p:nvPr/>
        </p:nvPicPr>
        <p:blipFill>
          <a:blip r:embed="rId3">
            <a:alphaModFix/>
          </a:blip>
          <a:stretch>
            <a:fillRect/>
          </a:stretch>
        </p:blipFill>
        <p:spPr>
          <a:xfrm>
            <a:off x="383875" y="1837650"/>
            <a:ext cx="3987036" cy="1768171"/>
          </a:xfrm>
          <a:prstGeom prst="rect">
            <a:avLst/>
          </a:prstGeom>
          <a:noFill/>
          <a:ln>
            <a:noFill/>
          </a:ln>
        </p:spPr>
      </p:pic>
      <p:sp>
        <p:nvSpPr>
          <p:cNvPr id="129" name="Google Shape;129;p28"/>
          <p:cNvSpPr txBox="1">
            <a:spLocks noGrp="1"/>
          </p:cNvSpPr>
          <p:nvPr>
            <p:ph type="title"/>
          </p:nvPr>
        </p:nvSpPr>
        <p:spPr>
          <a:xfrm>
            <a:off x="457350" y="195749"/>
            <a:ext cx="8229300" cy="15219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600" b="1"/>
              <a:t>Specialized Team Treatment</a:t>
            </a:r>
            <a:endParaRPr sz="3600" b="1"/>
          </a:p>
          <a:p>
            <a:pPr marL="0" lvl="0" indent="0" algn="ctr" rtl="0">
              <a:spcBef>
                <a:spcPts val="0"/>
              </a:spcBef>
              <a:spcAft>
                <a:spcPts val="0"/>
              </a:spcAft>
              <a:buNone/>
            </a:pPr>
            <a:r>
              <a:rPr lang="en" sz="3600" b="1"/>
              <a:t>for Serious Behavioral Problems</a:t>
            </a:r>
            <a:endParaRPr sz="3600" b="1"/>
          </a:p>
          <a:p>
            <a:pPr marL="0" lvl="0" indent="0" algn="ctr" rtl="0">
              <a:spcBef>
                <a:spcPts val="0"/>
              </a:spcBef>
              <a:spcAft>
                <a:spcPts val="0"/>
              </a:spcAft>
              <a:buNone/>
            </a:pPr>
            <a:r>
              <a:rPr lang="en" sz="3600" b="1"/>
              <a:t>in Youth with ASD/IDD</a:t>
            </a:r>
            <a:endParaRPr sz="3600" b="1"/>
          </a:p>
        </p:txBody>
      </p:sp>
      <p:sp>
        <p:nvSpPr>
          <p:cNvPr id="130" name="Google Shape;130;p28"/>
          <p:cNvSpPr txBox="1">
            <a:spLocks noGrp="1"/>
          </p:cNvSpPr>
          <p:nvPr>
            <p:ph type="subTitle" idx="1"/>
          </p:nvPr>
        </p:nvSpPr>
        <p:spPr>
          <a:xfrm>
            <a:off x="116700" y="3540145"/>
            <a:ext cx="8910600" cy="614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600" b="1" dirty="0"/>
              <a:t>The CHA’s NDU Model of Care</a:t>
            </a:r>
            <a:endParaRPr sz="2600" b="1" dirty="0"/>
          </a:p>
        </p:txBody>
      </p:sp>
      <p:sp>
        <p:nvSpPr>
          <p:cNvPr id="131" name="Google Shape;131;p28"/>
          <p:cNvSpPr txBox="1"/>
          <p:nvPr/>
        </p:nvSpPr>
        <p:spPr>
          <a:xfrm>
            <a:off x="3072000" y="3949858"/>
            <a:ext cx="30000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dk1"/>
                </a:solidFill>
              </a:rPr>
              <a:t>Kevin Coughlin MD</a:t>
            </a:r>
            <a:endParaRPr sz="1800" dirty="0">
              <a:solidFill>
                <a:schemeClr val="dk1"/>
              </a:solidFill>
            </a:endParaRPr>
          </a:p>
          <a:p>
            <a:pPr marL="0" lvl="0" indent="0" algn="ctr" rtl="0">
              <a:spcBef>
                <a:spcPts val="0"/>
              </a:spcBef>
              <a:spcAft>
                <a:spcPts val="0"/>
              </a:spcAft>
              <a:buNone/>
            </a:pPr>
            <a:r>
              <a:rPr lang="en" sz="1800" dirty="0">
                <a:solidFill>
                  <a:schemeClr val="dk1"/>
                </a:solidFill>
              </a:rPr>
              <a:t>Medical Director, CHA NDU</a:t>
            </a:r>
            <a:endParaRPr sz="1800" dirty="0">
              <a:solidFill>
                <a:schemeClr val="dk1"/>
              </a:solidFill>
            </a:endParaRPr>
          </a:p>
          <a:p>
            <a:pPr marL="0" lvl="0" indent="0" algn="ctr" rtl="0">
              <a:spcBef>
                <a:spcPts val="0"/>
              </a:spcBef>
              <a:spcAft>
                <a:spcPts val="0"/>
              </a:spcAft>
              <a:buNone/>
            </a:pPr>
            <a:r>
              <a:rPr lang="en" sz="1800" dirty="0">
                <a:solidFill>
                  <a:schemeClr val="dk1"/>
                </a:solidFill>
              </a:rPr>
              <a:t>October 2023</a:t>
            </a:r>
            <a:endParaRPr sz="1800" dirty="0"/>
          </a:p>
        </p:txBody>
      </p:sp>
      <p:pic>
        <p:nvPicPr>
          <p:cNvPr id="132" name="Google Shape;132;p28"/>
          <p:cNvPicPr preferRelativeResize="0"/>
          <p:nvPr/>
        </p:nvPicPr>
        <p:blipFill>
          <a:blip r:embed="rId4">
            <a:alphaModFix/>
          </a:blip>
          <a:stretch>
            <a:fillRect/>
          </a:stretch>
        </p:blipFill>
        <p:spPr>
          <a:xfrm>
            <a:off x="4773101" y="1837650"/>
            <a:ext cx="3987050" cy="17681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8"/>
          <p:cNvSpPr/>
          <p:nvPr/>
        </p:nvSpPr>
        <p:spPr>
          <a:xfrm>
            <a:off x="371315" y="134834"/>
            <a:ext cx="45720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600">
                <a:latin typeface="Calibri"/>
                <a:ea typeface="Calibri"/>
                <a:cs typeface="Calibri"/>
                <a:sym typeface="Calibri"/>
              </a:rPr>
              <a:t>NDU</a:t>
            </a:r>
            <a:r>
              <a:rPr lang="en" sz="3600">
                <a:solidFill>
                  <a:srgbClr val="000000"/>
                </a:solidFill>
                <a:latin typeface="Calibri"/>
                <a:ea typeface="Calibri"/>
                <a:cs typeface="Calibri"/>
                <a:sym typeface="Calibri"/>
              </a:rPr>
              <a:t> Patients…</a:t>
            </a:r>
            <a:endParaRPr sz="3600">
              <a:solidFill>
                <a:schemeClr val="dk1"/>
              </a:solidFill>
              <a:latin typeface="Calibri"/>
              <a:ea typeface="Calibri"/>
              <a:cs typeface="Calibri"/>
              <a:sym typeface="Calibri"/>
            </a:endParaRPr>
          </a:p>
        </p:txBody>
      </p:sp>
      <p:sp>
        <p:nvSpPr>
          <p:cNvPr id="274" name="Google Shape;274;p38"/>
          <p:cNvSpPr/>
          <p:nvPr/>
        </p:nvSpPr>
        <p:spPr>
          <a:xfrm>
            <a:off x="106135" y="952418"/>
            <a:ext cx="4902000" cy="410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rgbClr val="000000"/>
                </a:solidFill>
                <a:latin typeface="Calibri"/>
                <a:ea typeface="Calibri"/>
                <a:cs typeface="Calibri"/>
                <a:sym typeface="Calibri"/>
              </a:rPr>
              <a:t>1. Neurodivergence/disability (ASD/IDD)</a:t>
            </a:r>
            <a:r>
              <a:rPr lang="en" sz="1800">
                <a:solidFill>
                  <a:srgbClr val="000000"/>
                </a:solidFill>
                <a:latin typeface="Calibri"/>
                <a:ea typeface="Calibri"/>
                <a:cs typeface="Calibri"/>
                <a:sym typeface="Calibri"/>
              </a:rPr>
              <a:t>,</a:t>
            </a:r>
            <a:endParaRPr sz="1100"/>
          </a:p>
          <a:p>
            <a:pPr marL="342900" marR="0" lvl="0" indent="342900" algn="l" rtl="0">
              <a:spcBef>
                <a:spcPts val="800"/>
              </a:spcBef>
              <a:spcAft>
                <a:spcPts val="0"/>
              </a:spcAft>
              <a:buNone/>
            </a:pPr>
            <a:r>
              <a:rPr lang="en" sz="1400" i="1">
                <a:solidFill>
                  <a:srgbClr val="000000"/>
                </a:solidFill>
                <a:latin typeface="Calibri"/>
                <a:ea typeface="Calibri"/>
                <a:cs typeface="Calibri"/>
                <a:sym typeface="Calibri"/>
              </a:rPr>
              <a:t>often with</a:t>
            </a:r>
            <a:endParaRPr sz="1800">
              <a:solidFill>
                <a:schemeClr val="dk1"/>
              </a:solidFill>
              <a:latin typeface="Calibri"/>
              <a:ea typeface="Calibri"/>
              <a:cs typeface="Calibri"/>
              <a:sym typeface="Calibri"/>
            </a:endParaRPr>
          </a:p>
          <a:p>
            <a:pPr marL="0" marR="0" lvl="0" indent="0" algn="l" rtl="0">
              <a:spcBef>
                <a:spcPts val="800"/>
              </a:spcBef>
              <a:spcAft>
                <a:spcPts val="0"/>
              </a:spcAft>
              <a:buNone/>
            </a:pPr>
            <a:endParaRPr sz="1800" b="1">
              <a:solidFill>
                <a:srgbClr val="000000"/>
              </a:solidFill>
              <a:latin typeface="Calibri"/>
              <a:ea typeface="Calibri"/>
              <a:cs typeface="Calibri"/>
              <a:sym typeface="Calibri"/>
            </a:endParaRPr>
          </a:p>
          <a:p>
            <a:pPr marL="0" marR="0" lvl="0" indent="0" algn="l" rtl="0">
              <a:spcBef>
                <a:spcPts val="800"/>
              </a:spcBef>
              <a:spcAft>
                <a:spcPts val="0"/>
              </a:spcAft>
              <a:buNone/>
            </a:pPr>
            <a:endParaRPr sz="1800" b="1">
              <a:solidFill>
                <a:srgbClr val="000000"/>
              </a:solidFill>
              <a:latin typeface="Calibri"/>
              <a:ea typeface="Calibri"/>
              <a:cs typeface="Calibri"/>
              <a:sym typeface="Calibri"/>
            </a:endParaRPr>
          </a:p>
          <a:p>
            <a:pPr marL="0" marR="0" lvl="0" indent="0" algn="l" rtl="0">
              <a:spcBef>
                <a:spcPts val="800"/>
              </a:spcBef>
              <a:spcAft>
                <a:spcPts val="0"/>
              </a:spcAft>
              <a:buNone/>
            </a:pPr>
            <a:r>
              <a:rPr lang="en" sz="1800" b="1">
                <a:solidFill>
                  <a:srgbClr val="000000"/>
                </a:solidFill>
                <a:latin typeface="Calibri"/>
                <a:ea typeface="Calibri"/>
                <a:cs typeface="Calibri"/>
                <a:sym typeface="Calibri"/>
              </a:rPr>
              <a:t>2. Secondary Developmental Traumas and Environmental Stressors</a:t>
            </a:r>
            <a:r>
              <a:rPr lang="en" sz="1800">
                <a:solidFill>
                  <a:srgbClr val="000000"/>
                </a:solidFill>
                <a:latin typeface="Calibri"/>
                <a:ea typeface="Calibri"/>
                <a:cs typeface="Calibri"/>
                <a:sym typeface="Calibri"/>
              </a:rPr>
              <a:t>,</a:t>
            </a:r>
            <a:endParaRPr sz="1100"/>
          </a:p>
          <a:p>
            <a:pPr marL="342900" marR="0" lvl="0" indent="342900" algn="l" rtl="0">
              <a:spcBef>
                <a:spcPts val="800"/>
              </a:spcBef>
              <a:spcAft>
                <a:spcPts val="0"/>
              </a:spcAft>
              <a:buNone/>
            </a:pPr>
            <a:r>
              <a:rPr lang="en" sz="1400" i="1">
                <a:solidFill>
                  <a:srgbClr val="000000"/>
                </a:solidFill>
                <a:latin typeface="Calibri"/>
                <a:ea typeface="Calibri"/>
                <a:cs typeface="Calibri"/>
                <a:sym typeface="Calibri"/>
              </a:rPr>
              <a:t>in an</a:t>
            </a:r>
            <a:endParaRPr sz="1100"/>
          </a:p>
          <a:p>
            <a:pPr marL="342900" marR="0" lvl="0" indent="342900" algn="l" rtl="0">
              <a:spcBef>
                <a:spcPts val="800"/>
              </a:spcBef>
              <a:spcAft>
                <a:spcPts val="0"/>
              </a:spcAft>
              <a:buNone/>
            </a:pPr>
            <a:endParaRPr sz="900">
              <a:solidFill>
                <a:schemeClr val="dk1"/>
              </a:solidFill>
              <a:latin typeface="Calibri"/>
              <a:ea typeface="Calibri"/>
              <a:cs typeface="Calibri"/>
              <a:sym typeface="Calibri"/>
            </a:endParaRPr>
          </a:p>
          <a:p>
            <a:pPr marL="342900" marR="0" lvl="0" indent="342900" algn="l" rtl="0">
              <a:spcBef>
                <a:spcPts val="800"/>
              </a:spcBef>
              <a:spcAft>
                <a:spcPts val="0"/>
              </a:spcAft>
              <a:buNone/>
            </a:pPr>
            <a:endParaRPr sz="900">
              <a:solidFill>
                <a:schemeClr val="dk1"/>
              </a:solidFill>
              <a:latin typeface="Calibri"/>
              <a:ea typeface="Calibri"/>
              <a:cs typeface="Calibri"/>
              <a:sym typeface="Calibri"/>
            </a:endParaRPr>
          </a:p>
          <a:p>
            <a:pPr marL="0" marR="0" lvl="0" indent="0" algn="l" rtl="0">
              <a:spcBef>
                <a:spcPts val="800"/>
              </a:spcBef>
              <a:spcAft>
                <a:spcPts val="0"/>
              </a:spcAft>
              <a:buNone/>
            </a:pPr>
            <a:r>
              <a:rPr lang="en" sz="1800" b="1">
                <a:solidFill>
                  <a:srgbClr val="000000"/>
                </a:solidFill>
                <a:latin typeface="Calibri"/>
                <a:ea typeface="Calibri"/>
                <a:cs typeface="Calibri"/>
                <a:sym typeface="Calibri"/>
              </a:rPr>
              <a:t>3. Acute Psychiatric or Behavioral Crisis</a:t>
            </a:r>
            <a:endParaRPr sz="1800">
              <a:solidFill>
                <a:srgbClr val="000000"/>
              </a:solidFill>
              <a:latin typeface="Calibri"/>
              <a:ea typeface="Calibri"/>
              <a:cs typeface="Calibri"/>
              <a:sym typeface="Calibri"/>
            </a:endParaRPr>
          </a:p>
          <a:p>
            <a:pPr marL="685800" marR="0" lvl="1" indent="0" algn="l" rtl="0">
              <a:spcBef>
                <a:spcPts val="800"/>
              </a:spcBef>
              <a:spcAft>
                <a:spcPts val="0"/>
              </a:spcAft>
              <a:buNone/>
            </a:pPr>
            <a:r>
              <a:rPr lang="en" sz="1400" b="0" i="0" u="none" strike="noStrike" cap="none">
                <a:solidFill>
                  <a:srgbClr val="000000"/>
                </a:solidFill>
                <a:latin typeface="Calibri"/>
                <a:ea typeface="Calibri"/>
                <a:cs typeface="Calibri"/>
                <a:sym typeface="Calibri"/>
              </a:rPr>
              <a:t>Ages 3 - 17 yo</a:t>
            </a:r>
            <a:endParaRPr sz="1400" b="0" i="0" u="none" strike="noStrike" cap="none">
              <a:solidFill>
                <a:schemeClr val="dk1"/>
              </a:solidFill>
              <a:latin typeface="Calibri"/>
              <a:ea typeface="Calibri"/>
              <a:cs typeface="Calibri"/>
              <a:sym typeface="Calibri"/>
            </a:endParaRPr>
          </a:p>
          <a:p>
            <a:pPr marL="685800" marR="0" lvl="1" indent="0" algn="l" rtl="0">
              <a:spcBef>
                <a:spcPts val="800"/>
              </a:spcBef>
              <a:spcAft>
                <a:spcPts val="0"/>
              </a:spcAft>
              <a:buNone/>
            </a:pPr>
            <a:r>
              <a:rPr lang="en" sz="1400" b="0" i="0" u="none" strike="noStrike" cap="none">
                <a:solidFill>
                  <a:srgbClr val="000000"/>
                </a:solidFill>
                <a:latin typeface="Calibri"/>
                <a:ea typeface="Calibri"/>
                <a:cs typeface="Calibri"/>
                <a:sym typeface="Calibri"/>
              </a:rPr>
              <a:t>No strict IQ cutoff, typically +ID or severe ASD with adaptive skills impairment</a:t>
            </a:r>
            <a:endParaRPr sz="1400" b="0" i="0" u="none" strike="noStrike" cap="none">
              <a:solidFill>
                <a:schemeClr val="dk1"/>
              </a:solidFill>
              <a:latin typeface="Calibri"/>
              <a:ea typeface="Calibri"/>
              <a:cs typeface="Calibri"/>
              <a:sym typeface="Calibri"/>
            </a:endParaRPr>
          </a:p>
        </p:txBody>
      </p:sp>
      <p:sp>
        <p:nvSpPr>
          <p:cNvPr id="275" name="Google Shape;275;p38"/>
          <p:cNvSpPr/>
          <p:nvPr/>
        </p:nvSpPr>
        <p:spPr>
          <a:xfrm>
            <a:off x="5007935" y="273852"/>
            <a:ext cx="3873000" cy="4178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b="1" u="sng">
                <a:solidFill>
                  <a:srgbClr val="000000"/>
                </a:solidFill>
                <a:latin typeface="Calibri"/>
                <a:ea typeface="Calibri"/>
                <a:cs typeface="Calibri"/>
                <a:sym typeface="Calibri"/>
              </a:rPr>
              <a:t>May Have</a:t>
            </a:r>
            <a:r>
              <a:rPr lang="en" sz="1500" b="1">
                <a:solidFill>
                  <a:srgbClr val="000000"/>
                </a:solidFill>
                <a:latin typeface="Calibri"/>
                <a:ea typeface="Calibri"/>
                <a:cs typeface="Calibri"/>
                <a:sym typeface="Calibri"/>
              </a:rPr>
              <a:t>…</a:t>
            </a:r>
            <a:endParaRPr sz="1400">
              <a:solidFill>
                <a:schemeClr val="dk1"/>
              </a:solidFill>
              <a:latin typeface="Calibri"/>
              <a:ea typeface="Calibri"/>
              <a:cs typeface="Calibri"/>
              <a:sym typeface="Calibri"/>
            </a:endParaRPr>
          </a:p>
          <a:p>
            <a:pPr marL="215900" marR="0" lvl="0" indent="-215900" algn="l" rtl="0">
              <a:spcBef>
                <a:spcPts val="0"/>
              </a:spcBef>
              <a:spcAft>
                <a:spcPts val="0"/>
              </a:spcAft>
              <a:buClr>
                <a:srgbClr val="000000"/>
              </a:buClr>
              <a:buSzPts val="1200"/>
              <a:buFont typeface="Arial"/>
              <a:buChar char="•"/>
            </a:pPr>
            <a:r>
              <a:rPr lang="en" sz="1200">
                <a:solidFill>
                  <a:srgbClr val="000000"/>
                </a:solidFill>
                <a:latin typeface="Calibri"/>
                <a:ea typeface="Calibri"/>
                <a:cs typeface="Calibri"/>
                <a:sym typeface="Calibri"/>
              </a:rPr>
              <a:t>Moderate, severe, profound cognitive/learning limitations</a:t>
            </a:r>
            <a:endParaRPr sz="1100"/>
          </a:p>
          <a:p>
            <a:pPr marL="215900" marR="0" lvl="0" indent="-215900" algn="l" rtl="0">
              <a:spcBef>
                <a:spcPts val="0"/>
              </a:spcBef>
              <a:spcAft>
                <a:spcPts val="0"/>
              </a:spcAft>
              <a:buClr>
                <a:srgbClr val="000000"/>
              </a:buClr>
              <a:buSzPts val="1200"/>
              <a:buFont typeface="Arial"/>
              <a:buChar char="•"/>
            </a:pPr>
            <a:r>
              <a:rPr lang="en" sz="1200">
                <a:solidFill>
                  <a:srgbClr val="000000"/>
                </a:solidFill>
                <a:latin typeface="Calibri"/>
                <a:ea typeface="Calibri"/>
                <a:cs typeface="Calibri"/>
                <a:sym typeface="Calibri"/>
              </a:rPr>
              <a:t>Minimal to no functional communication or language</a:t>
            </a:r>
            <a:endParaRPr sz="1100"/>
          </a:p>
          <a:p>
            <a:pPr marL="215900" marR="0" lvl="0" indent="-215900" algn="l" rtl="0">
              <a:spcBef>
                <a:spcPts val="0"/>
              </a:spcBef>
              <a:spcAft>
                <a:spcPts val="0"/>
              </a:spcAft>
              <a:buClr>
                <a:srgbClr val="000000"/>
              </a:buClr>
              <a:buSzPts val="1200"/>
              <a:buFont typeface="Arial"/>
              <a:buChar char="•"/>
            </a:pPr>
            <a:r>
              <a:rPr lang="en" sz="1200">
                <a:solidFill>
                  <a:srgbClr val="000000"/>
                </a:solidFill>
                <a:latin typeface="Calibri"/>
                <a:ea typeface="Calibri"/>
                <a:cs typeface="Calibri"/>
                <a:sym typeface="Calibri"/>
              </a:rPr>
              <a:t>Lack of recognition of emotional expression, gestures, body-language</a:t>
            </a:r>
            <a:endParaRPr sz="1100"/>
          </a:p>
          <a:p>
            <a:pPr marL="215900" marR="0" lvl="0" indent="-215900" algn="l" rtl="0">
              <a:spcBef>
                <a:spcPts val="0"/>
              </a:spcBef>
              <a:spcAft>
                <a:spcPts val="0"/>
              </a:spcAft>
              <a:buClr>
                <a:srgbClr val="000000"/>
              </a:buClr>
              <a:buSzPts val="1200"/>
              <a:buFont typeface="Arial"/>
              <a:buChar char="•"/>
            </a:pPr>
            <a:r>
              <a:rPr lang="en" sz="1200">
                <a:solidFill>
                  <a:srgbClr val="000000"/>
                </a:solidFill>
                <a:latin typeface="Calibri"/>
                <a:ea typeface="Calibri"/>
                <a:cs typeface="Calibri"/>
                <a:sym typeface="Calibri"/>
              </a:rPr>
              <a:t>Lack of attention-sharing behaviors, seem “in their own world”</a:t>
            </a:r>
            <a:endParaRPr sz="1100"/>
          </a:p>
          <a:p>
            <a:pPr marL="215900" marR="0" lvl="0" indent="-215900" algn="l" rtl="0">
              <a:spcBef>
                <a:spcPts val="0"/>
              </a:spcBef>
              <a:spcAft>
                <a:spcPts val="0"/>
              </a:spcAft>
              <a:buClr>
                <a:srgbClr val="000000"/>
              </a:buClr>
              <a:buSzPts val="1200"/>
              <a:buFont typeface="Arial"/>
              <a:buChar char="•"/>
            </a:pPr>
            <a:r>
              <a:rPr lang="en" sz="1200">
                <a:solidFill>
                  <a:srgbClr val="000000"/>
                </a:solidFill>
                <a:latin typeface="Calibri"/>
                <a:ea typeface="Calibri"/>
                <a:cs typeface="Calibri"/>
                <a:sym typeface="Calibri"/>
              </a:rPr>
              <a:t>Lack of fluid, back and forth, emotional or conversational abilities</a:t>
            </a:r>
            <a:endParaRPr sz="1100"/>
          </a:p>
          <a:p>
            <a:pPr marL="215900" marR="0" lvl="0" indent="-139700" algn="l" rtl="0">
              <a:spcBef>
                <a:spcPts val="0"/>
              </a:spcBef>
              <a:spcAft>
                <a:spcPts val="0"/>
              </a:spcAft>
              <a:buClr>
                <a:schemeClr val="dk1"/>
              </a:buClr>
              <a:buSzPts val="1200"/>
              <a:buFont typeface="Arial"/>
              <a:buNone/>
            </a:pPr>
            <a:endParaRPr sz="12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200"/>
              <a:buFont typeface="Arial"/>
              <a:buChar char="•"/>
            </a:pPr>
            <a:r>
              <a:rPr lang="en" sz="1200">
                <a:solidFill>
                  <a:srgbClr val="000000"/>
                </a:solidFill>
                <a:latin typeface="Calibri"/>
                <a:ea typeface="Calibri"/>
                <a:cs typeface="Calibri"/>
                <a:sym typeface="Calibri"/>
              </a:rPr>
              <a:t>Severe trauma histories and/or attachment disruptions</a:t>
            </a:r>
            <a:endParaRPr sz="1100"/>
          </a:p>
          <a:p>
            <a:pPr marL="215900" marR="0" lvl="0" indent="-215900" algn="l" rtl="0">
              <a:spcBef>
                <a:spcPts val="0"/>
              </a:spcBef>
              <a:spcAft>
                <a:spcPts val="0"/>
              </a:spcAft>
              <a:buClr>
                <a:srgbClr val="000000"/>
              </a:buClr>
              <a:buSzPts val="1200"/>
              <a:buFont typeface="Arial"/>
              <a:buChar char="•"/>
            </a:pPr>
            <a:r>
              <a:rPr lang="en" sz="1200">
                <a:solidFill>
                  <a:srgbClr val="000000"/>
                </a:solidFill>
                <a:latin typeface="Calibri"/>
                <a:ea typeface="Calibri"/>
                <a:cs typeface="Calibri"/>
                <a:sym typeface="Calibri"/>
              </a:rPr>
              <a:t>Systems involvement (DCF, DDS, DMH)</a:t>
            </a:r>
            <a:endParaRPr sz="1100"/>
          </a:p>
          <a:p>
            <a:pPr marL="215900" marR="0" lvl="0" indent="-215900" algn="l" rtl="0">
              <a:spcBef>
                <a:spcPts val="0"/>
              </a:spcBef>
              <a:spcAft>
                <a:spcPts val="0"/>
              </a:spcAft>
              <a:buClr>
                <a:srgbClr val="000000"/>
              </a:buClr>
              <a:buSzPts val="1200"/>
              <a:buFont typeface="Arial"/>
              <a:buChar char="•"/>
            </a:pPr>
            <a:r>
              <a:rPr lang="en" sz="1200">
                <a:solidFill>
                  <a:srgbClr val="000000"/>
                </a:solidFill>
                <a:latin typeface="Calibri"/>
                <a:ea typeface="Calibri"/>
                <a:cs typeface="Calibri"/>
                <a:sym typeface="Calibri"/>
              </a:rPr>
              <a:t>Structural healthcare and educational access inequities</a:t>
            </a:r>
            <a:endParaRPr sz="1100"/>
          </a:p>
          <a:p>
            <a:pPr marL="0" marR="0" lvl="0" indent="0" algn="l" rtl="0">
              <a:spcBef>
                <a:spcPts val="0"/>
              </a:spcBef>
              <a:spcAft>
                <a:spcPts val="0"/>
              </a:spcAft>
              <a:buNone/>
            </a:pPr>
            <a:endParaRPr sz="1200">
              <a:solidFill>
                <a:srgbClr val="000000"/>
              </a:solidFill>
              <a:latin typeface="Calibri"/>
              <a:ea typeface="Calibri"/>
              <a:cs typeface="Calibri"/>
              <a:sym typeface="Calibri"/>
            </a:endParaRPr>
          </a:p>
          <a:p>
            <a:pPr marL="0" marR="0" lvl="0" indent="0" algn="l" rtl="0">
              <a:spcBef>
                <a:spcPts val="0"/>
              </a:spcBef>
              <a:spcAft>
                <a:spcPts val="0"/>
              </a:spcAft>
              <a:buNone/>
            </a:pPr>
            <a:endParaRPr sz="1200">
              <a:solidFill>
                <a:srgbClr val="000000"/>
              </a:solidFill>
              <a:latin typeface="Calibri"/>
              <a:ea typeface="Calibri"/>
              <a:cs typeface="Calibri"/>
              <a:sym typeface="Calibri"/>
            </a:endParaRPr>
          </a:p>
          <a:p>
            <a:pPr marL="0" marR="0" lvl="0" indent="0" algn="l" rtl="0">
              <a:spcBef>
                <a:spcPts val="0"/>
              </a:spcBef>
              <a:spcAft>
                <a:spcPts val="0"/>
              </a:spcAft>
              <a:buNone/>
            </a:pPr>
            <a:endParaRPr sz="12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200"/>
              <a:buFont typeface="Arial"/>
              <a:buChar char="•"/>
            </a:pPr>
            <a:r>
              <a:rPr lang="en" sz="1200">
                <a:solidFill>
                  <a:srgbClr val="000000"/>
                </a:solidFill>
                <a:latin typeface="Calibri"/>
                <a:ea typeface="Calibri"/>
                <a:cs typeface="Calibri"/>
                <a:sym typeface="Calibri"/>
              </a:rPr>
              <a:t>Severe aggressive or disruptive behaviors</a:t>
            </a:r>
            <a:endParaRPr sz="1100"/>
          </a:p>
          <a:p>
            <a:pPr marL="215900" marR="0" lvl="0" indent="-215900" algn="l" rtl="0">
              <a:spcBef>
                <a:spcPts val="0"/>
              </a:spcBef>
              <a:spcAft>
                <a:spcPts val="0"/>
              </a:spcAft>
              <a:buClr>
                <a:srgbClr val="000000"/>
              </a:buClr>
              <a:buSzPts val="1200"/>
              <a:buFont typeface="Arial"/>
              <a:buChar char="•"/>
            </a:pPr>
            <a:r>
              <a:rPr lang="en" sz="1200">
                <a:solidFill>
                  <a:srgbClr val="000000"/>
                </a:solidFill>
                <a:latin typeface="Calibri"/>
                <a:ea typeface="Calibri"/>
                <a:cs typeface="Calibri"/>
                <a:sym typeface="Calibri"/>
              </a:rPr>
              <a:t>Self injurious behaviors</a:t>
            </a:r>
            <a:endParaRPr sz="1100"/>
          </a:p>
          <a:p>
            <a:pPr marL="215900" marR="0" lvl="0" indent="-215900" algn="l" rtl="0">
              <a:spcBef>
                <a:spcPts val="0"/>
              </a:spcBef>
              <a:spcAft>
                <a:spcPts val="0"/>
              </a:spcAft>
              <a:buClr>
                <a:srgbClr val="000000"/>
              </a:buClr>
              <a:buSzPts val="1200"/>
              <a:buFont typeface="Arial"/>
              <a:buChar char="•"/>
            </a:pPr>
            <a:r>
              <a:rPr lang="en" sz="1200">
                <a:solidFill>
                  <a:srgbClr val="000000"/>
                </a:solidFill>
                <a:latin typeface="Calibri"/>
                <a:ea typeface="Calibri"/>
                <a:cs typeface="Calibri"/>
                <a:sym typeface="Calibri"/>
              </a:rPr>
              <a:t>Mood disorders, psychosis, catatonia</a:t>
            </a:r>
            <a:endParaRPr sz="1100"/>
          </a:p>
          <a:p>
            <a:pPr marL="215900" marR="0" lvl="0" indent="-215900" algn="l" rtl="0">
              <a:spcBef>
                <a:spcPts val="0"/>
              </a:spcBef>
              <a:spcAft>
                <a:spcPts val="0"/>
              </a:spcAft>
              <a:buClr>
                <a:srgbClr val="000000"/>
              </a:buClr>
              <a:buSzPts val="1200"/>
              <a:buFont typeface="Arial"/>
              <a:buChar char="•"/>
            </a:pPr>
            <a:r>
              <a:rPr lang="en" sz="1200">
                <a:solidFill>
                  <a:srgbClr val="000000"/>
                </a:solidFill>
                <a:latin typeface="Calibri"/>
                <a:ea typeface="Calibri"/>
                <a:cs typeface="Calibri"/>
                <a:sym typeface="Calibri"/>
              </a:rPr>
              <a:t>Compulsive behavioral disorders</a:t>
            </a:r>
            <a:endParaRPr sz="1100"/>
          </a:p>
          <a:p>
            <a:pPr marL="215900" marR="0" lvl="0" indent="-215900" algn="l" rtl="0">
              <a:spcBef>
                <a:spcPts val="0"/>
              </a:spcBef>
              <a:spcAft>
                <a:spcPts val="0"/>
              </a:spcAft>
              <a:buClr>
                <a:srgbClr val="000000"/>
              </a:buClr>
              <a:buSzPts val="1200"/>
              <a:buFont typeface="Arial"/>
              <a:buChar char="•"/>
            </a:pPr>
            <a:r>
              <a:rPr lang="en" sz="1200">
                <a:solidFill>
                  <a:srgbClr val="000000"/>
                </a:solidFill>
                <a:latin typeface="Calibri"/>
                <a:ea typeface="Calibri"/>
                <a:cs typeface="Calibri"/>
                <a:sym typeface="Calibri"/>
              </a:rPr>
              <a:t>Suicidal Crisis</a:t>
            </a:r>
            <a:endParaRPr sz="1200" b="0" i="0" u="none" strike="noStrike">
              <a:solidFill>
                <a:srgbClr val="000000"/>
              </a:solidFill>
              <a:latin typeface="Calibri"/>
              <a:ea typeface="Calibri"/>
              <a:cs typeface="Calibri"/>
              <a:sym typeface="Calibri"/>
            </a:endParaRPr>
          </a:p>
        </p:txBody>
      </p:sp>
      <p:sp>
        <p:nvSpPr>
          <p:cNvPr id="276" name="Google Shape;276;p38"/>
          <p:cNvSpPr/>
          <p:nvPr/>
        </p:nvSpPr>
        <p:spPr>
          <a:xfrm>
            <a:off x="4204608" y="661876"/>
            <a:ext cx="803400" cy="1267800"/>
          </a:xfrm>
          <a:prstGeom prst="leftBrace">
            <a:avLst>
              <a:gd name="adj1" fmla="val 28507"/>
              <a:gd name="adj2" fmla="val 37187"/>
            </a:avLst>
          </a:prstGeom>
          <a:no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277" name="Google Shape;277;p38"/>
          <p:cNvSpPr/>
          <p:nvPr/>
        </p:nvSpPr>
        <p:spPr>
          <a:xfrm>
            <a:off x="4338083" y="2384353"/>
            <a:ext cx="669900" cy="566700"/>
          </a:xfrm>
          <a:prstGeom prst="leftBrace">
            <a:avLst>
              <a:gd name="adj1" fmla="val 27371"/>
              <a:gd name="adj2" fmla="val 29122"/>
            </a:avLst>
          </a:prstGeom>
          <a:no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278" name="Google Shape;278;p38"/>
          <p:cNvSpPr/>
          <p:nvPr/>
        </p:nvSpPr>
        <p:spPr>
          <a:xfrm>
            <a:off x="4024993" y="3552521"/>
            <a:ext cx="983100" cy="750900"/>
          </a:xfrm>
          <a:prstGeom prst="leftBrace">
            <a:avLst>
              <a:gd name="adj1" fmla="val 21984"/>
              <a:gd name="adj2" fmla="val 56032"/>
            </a:avLst>
          </a:prstGeom>
          <a:no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9"/>
          <p:cNvSpPr txBox="1">
            <a:spLocks noGrp="1"/>
          </p:cNvSpPr>
          <p:nvPr>
            <p:ph type="title"/>
          </p:nvPr>
        </p:nvSpPr>
        <p:spPr>
          <a:xfrm>
            <a:off x="399011" y="273844"/>
            <a:ext cx="81165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And Still… Children with ASD/IDD:</a:t>
            </a:r>
            <a:endParaRPr b="1"/>
          </a:p>
        </p:txBody>
      </p:sp>
      <p:sp>
        <p:nvSpPr>
          <p:cNvPr id="284" name="Google Shape;284;p39"/>
          <p:cNvSpPr txBox="1">
            <a:spLocks noGrp="1"/>
          </p:cNvSpPr>
          <p:nvPr>
            <p:ph type="body" idx="1"/>
          </p:nvPr>
        </p:nvSpPr>
        <p:spPr>
          <a:xfrm>
            <a:off x="258500" y="1503900"/>
            <a:ext cx="8400900" cy="3263400"/>
          </a:xfrm>
          <a:prstGeom prst="rect">
            <a:avLst/>
          </a:prstGeom>
          <a:noFill/>
          <a:ln>
            <a:noFill/>
          </a:ln>
        </p:spPr>
        <p:txBody>
          <a:bodyPr spcFirstLastPara="1" wrap="square" lIns="68575" tIns="34275" rIns="68575" bIns="34275" anchor="t" anchorCtr="0">
            <a:normAutofit/>
          </a:bodyPr>
          <a:lstStyle/>
          <a:p>
            <a:pPr marL="520700" lvl="1" indent="-190500" algn="l" rtl="0">
              <a:lnSpc>
                <a:spcPct val="90000"/>
              </a:lnSpc>
              <a:spcBef>
                <a:spcPts val="400"/>
              </a:spcBef>
              <a:spcAft>
                <a:spcPts val="0"/>
              </a:spcAft>
              <a:buSzPts val="2000"/>
              <a:buChar char="○"/>
            </a:pPr>
            <a:r>
              <a:rPr lang="en" sz="1600">
                <a:solidFill>
                  <a:schemeClr val="dk1"/>
                </a:solidFill>
              </a:rPr>
              <a:t>Form attachments to parents and families, their teachers and educators, and their healthcare providers</a:t>
            </a:r>
            <a:endParaRPr sz="1600">
              <a:solidFill>
                <a:schemeClr val="dk1"/>
              </a:solidFill>
            </a:endParaRPr>
          </a:p>
          <a:p>
            <a:pPr marL="520700" lvl="1" indent="-63500" algn="l" rtl="0">
              <a:lnSpc>
                <a:spcPct val="90000"/>
              </a:lnSpc>
              <a:spcBef>
                <a:spcPts val="400"/>
              </a:spcBef>
              <a:spcAft>
                <a:spcPts val="0"/>
              </a:spcAft>
              <a:buClr>
                <a:schemeClr val="dk1"/>
              </a:buClr>
              <a:buSzPts val="1800"/>
              <a:buNone/>
            </a:pPr>
            <a:endParaRPr sz="1600">
              <a:solidFill>
                <a:schemeClr val="dk1"/>
              </a:solidFill>
            </a:endParaRPr>
          </a:p>
          <a:p>
            <a:pPr marL="520700" lvl="1" indent="-190500" algn="l" rtl="0">
              <a:lnSpc>
                <a:spcPct val="90000"/>
              </a:lnSpc>
              <a:spcBef>
                <a:spcPts val="400"/>
              </a:spcBef>
              <a:spcAft>
                <a:spcPts val="0"/>
              </a:spcAft>
              <a:buSzPts val="2000"/>
              <a:buChar char="○"/>
            </a:pPr>
            <a:r>
              <a:rPr lang="en" sz="1600">
                <a:solidFill>
                  <a:schemeClr val="dk1"/>
                </a:solidFill>
              </a:rPr>
              <a:t>Are members of our community with tremendous capacity for growth and change, and can learn new ways of behaving and relating</a:t>
            </a:r>
            <a:endParaRPr sz="1600">
              <a:solidFill>
                <a:schemeClr val="dk1"/>
              </a:solidFill>
            </a:endParaRPr>
          </a:p>
          <a:p>
            <a:pPr marL="520700" lvl="1" indent="-63500" algn="l" rtl="0">
              <a:lnSpc>
                <a:spcPct val="90000"/>
              </a:lnSpc>
              <a:spcBef>
                <a:spcPts val="400"/>
              </a:spcBef>
              <a:spcAft>
                <a:spcPts val="0"/>
              </a:spcAft>
              <a:buClr>
                <a:schemeClr val="dk1"/>
              </a:buClr>
              <a:buSzPts val="1800"/>
              <a:buNone/>
            </a:pPr>
            <a:endParaRPr sz="1600">
              <a:solidFill>
                <a:schemeClr val="dk1"/>
              </a:solidFill>
            </a:endParaRPr>
          </a:p>
          <a:p>
            <a:pPr marL="520700" lvl="1" indent="-190500" algn="l" rtl="0">
              <a:lnSpc>
                <a:spcPct val="90000"/>
              </a:lnSpc>
              <a:spcBef>
                <a:spcPts val="400"/>
              </a:spcBef>
              <a:spcAft>
                <a:spcPts val="1200"/>
              </a:spcAft>
              <a:buSzPts val="2000"/>
              <a:buChar char="○"/>
            </a:pPr>
            <a:r>
              <a:rPr lang="en" sz="1600">
                <a:solidFill>
                  <a:schemeClr val="dk1"/>
                </a:solidFill>
              </a:rPr>
              <a:t>We believe in our capacity to use evidence-based therapies in a therapeutic environment to bring healing and understanding to these vulnerable populations</a:t>
            </a:r>
            <a:endParaRPr sz="16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0"/>
          <p:cNvSpPr txBox="1">
            <a:spLocks noGrp="1"/>
          </p:cNvSpPr>
          <p:nvPr>
            <p:ph type="title"/>
          </p:nvPr>
        </p:nvSpPr>
        <p:spPr>
          <a:xfrm>
            <a:off x="471488" y="357783"/>
            <a:ext cx="5915100" cy="745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CHA Mission, Vision, Values:</a:t>
            </a:r>
            <a:endParaRPr b="1"/>
          </a:p>
        </p:txBody>
      </p:sp>
      <p:sp>
        <p:nvSpPr>
          <p:cNvPr id="290" name="Google Shape;290;p40"/>
          <p:cNvSpPr txBox="1"/>
          <p:nvPr/>
        </p:nvSpPr>
        <p:spPr>
          <a:xfrm>
            <a:off x="939775" y="1725627"/>
            <a:ext cx="7781400" cy="2452800"/>
          </a:xfrm>
          <a:prstGeom prst="rect">
            <a:avLst/>
          </a:prstGeom>
          <a:noFill/>
          <a:ln>
            <a:noFill/>
          </a:ln>
        </p:spPr>
        <p:txBody>
          <a:bodyPr spcFirstLastPara="1" wrap="square" lIns="68575" tIns="34275" rIns="68575" bIns="34275" anchor="t" anchorCtr="0">
            <a:normAutofit/>
          </a:bodyPr>
          <a:lstStyle/>
          <a:p>
            <a:pPr marL="177800" marR="0" lvl="0" indent="-171450" algn="l" rtl="0">
              <a:lnSpc>
                <a:spcPct val="90000"/>
              </a:lnSpc>
              <a:spcBef>
                <a:spcPts val="0"/>
              </a:spcBef>
              <a:spcAft>
                <a:spcPts val="0"/>
              </a:spcAft>
              <a:buClr>
                <a:schemeClr val="dk1"/>
              </a:buClr>
              <a:buSzPts val="2100"/>
              <a:buFont typeface="Arial"/>
              <a:buChar char="•"/>
            </a:pPr>
            <a:r>
              <a:rPr lang="en" sz="2100" b="1">
                <a:solidFill>
                  <a:schemeClr val="dk1"/>
                </a:solidFill>
                <a:latin typeface="Calibri"/>
                <a:ea typeface="Calibri"/>
                <a:cs typeface="Calibri"/>
                <a:sym typeface="Calibri"/>
              </a:rPr>
              <a:t>Mission</a:t>
            </a:r>
            <a:r>
              <a:rPr lang="en" sz="2100">
                <a:solidFill>
                  <a:schemeClr val="dk1"/>
                </a:solidFill>
                <a:latin typeface="Calibri"/>
                <a:ea typeface="Calibri"/>
                <a:cs typeface="Calibri"/>
                <a:sym typeface="Calibri"/>
              </a:rPr>
              <a:t>: To improve the health of our patients and communities.</a:t>
            </a:r>
            <a:endParaRPr sz="1100"/>
          </a:p>
          <a:p>
            <a:pPr marL="177800" marR="0" lvl="0" indent="-38100" algn="l" rtl="0">
              <a:lnSpc>
                <a:spcPct val="90000"/>
              </a:lnSpc>
              <a:spcBef>
                <a:spcPts val="80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177800" marR="0" lvl="0" indent="-171450" algn="l" rtl="0">
              <a:lnSpc>
                <a:spcPct val="90000"/>
              </a:lnSpc>
              <a:spcBef>
                <a:spcPts val="800"/>
              </a:spcBef>
              <a:spcAft>
                <a:spcPts val="0"/>
              </a:spcAft>
              <a:buClr>
                <a:schemeClr val="dk1"/>
              </a:buClr>
              <a:buSzPts val="2100"/>
              <a:buFont typeface="Arial"/>
              <a:buChar char="•"/>
            </a:pPr>
            <a:r>
              <a:rPr lang="en" sz="2100" b="1">
                <a:solidFill>
                  <a:schemeClr val="dk1"/>
                </a:solidFill>
                <a:latin typeface="Calibri"/>
                <a:ea typeface="Calibri"/>
                <a:cs typeface="Calibri"/>
                <a:sym typeface="Calibri"/>
              </a:rPr>
              <a:t>Vision</a:t>
            </a:r>
            <a:r>
              <a:rPr lang="en" sz="2100">
                <a:solidFill>
                  <a:schemeClr val="dk1"/>
                </a:solidFill>
                <a:latin typeface="Calibri"/>
                <a:ea typeface="Calibri"/>
                <a:cs typeface="Calibri"/>
                <a:sym typeface="Calibri"/>
              </a:rPr>
              <a:t>: Equity and excellence for everyone, every time.</a:t>
            </a:r>
            <a:endParaRPr sz="1100"/>
          </a:p>
          <a:p>
            <a:pPr marL="177800" marR="0" lvl="0" indent="-38100" algn="l" rtl="0">
              <a:lnSpc>
                <a:spcPct val="90000"/>
              </a:lnSpc>
              <a:spcBef>
                <a:spcPts val="80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177800" marR="0" lvl="0" indent="-171450" algn="l" rtl="0">
              <a:lnSpc>
                <a:spcPct val="90000"/>
              </a:lnSpc>
              <a:spcBef>
                <a:spcPts val="800"/>
              </a:spcBef>
              <a:spcAft>
                <a:spcPts val="0"/>
              </a:spcAft>
              <a:buClr>
                <a:schemeClr val="dk1"/>
              </a:buClr>
              <a:buSzPts val="2100"/>
              <a:buFont typeface="Arial"/>
              <a:buChar char="•"/>
            </a:pPr>
            <a:r>
              <a:rPr lang="en" sz="2100" b="1">
                <a:solidFill>
                  <a:schemeClr val="dk1"/>
                </a:solidFill>
                <a:latin typeface="Calibri"/>
                <a:ea typeface="Calibri"/>
                <a:cs typeface="Calibri"/>
                <a:sym typeface="Calibri"/>
              </a:rPr>
              <a:t>Values</a:t>
            </a:r>
            <a:r>
              <a:rPr lang="en" sz="2100">
                <a:solidFill>
                  <a:schemeClr val="dk1"/>
                </a:solidFill>
                <a:latin typeface="Calibri"/>
                <a:ea typeface="Calibri"/>
                <a:cs typeface="Calibri"/>
                <a:sym typeface="Calibri"/>
              </a:rPr>
              <a:t>: To Make a Positive Difference –</a:t>
            </a:r>
            <a:endParaRPr sz="1100"/>
          </a:p>
          <a:p>
            <a:pPr marL="520700" marR="0" lvl="1" indent="-177800" algn="l" rtl="0">
              <a:lnSpc>
                <a:spcPct val="90000"/>
              </a:lnSpc>
              <a:spcBef>
                <a:spcPts val="40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Community, Integrity, Respect, Compassion, Learning, Excellence (CIRCLE)</a:t>
            </a:r>
            <a:endParaRPr sz="11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1"/>
          <p:cNvSpPr txBox="1">
            <a:spLocks noGrp="1"/>
          </p:cNvSpPr>
          <p:nvPr>
            <p:ph type="title"/>
          </p:nvPr>
        </p:nvSpPr>
        <p:spPr>
          <a:xfrm>
            <a:off x="249450" y="153904"/>
            <a:ext cx="8845800" cy="559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u="sng"/>
              <a:t>NDU</a:t>
            </a:r>
            <a:r>
              <a:rPr lang="en" b="1"/>
              <a:t> Mission, Vision, Values</a:t>
            </a:r>
            <a:endParaRPr/>
          </a:p>
        </p:txBody>
      </p:sp>
      <p:sp>
        <p:nvSpPr>
          <p:cNvPr id="297" name="Google Shape;297;p41"/>
          <p:cNvSpPr txBox="1">
            <a:spLocks noGrp="1"/>
          </p:cNvSpPr>
          <p:nvPr>
            <p:ph type="body" idx="1"/>
          </p:nvPr>
        </p:nvSpPr>
        <p:spPr>
          <a:xfrm>
            <a:off x="178904" y="824593"/>
            <a:ext cx="8845800" cy="3984000"/>
          </a:xfrm>
          <a:prstGeom prst="rect">
            <a:avLst/>
          </a:prstGeom>
          <a:noFill/>
          <a:ln>
            <a:noFill/>
          </a:ln>
        </p:spPr>
        <p:txBody>
          <a:bodyPr spcFirstLastPara="1" wrap="square" lIns="68575" tIns="34275" rIns="68575" bIns="34275" anchor="t" anchorCtr="0">
            <a:normAutofit/>
          </a:bodyPr>
          <a:lstStyle/>
          <a:p>
            <a:pPr marL="177800" lvl="0" indent="-152400" algn="l" rtl="0">
              <a:lnSpc>
                <a:spcPct val="90000"/>
              </a:lnSpc>
              <a:spcBef>
                <a:spcPts val="0"/>
              </a:spcBef>
              <a:spcAft>
                <a:spcPts val="0"/>
              </a:spcAft>
              <a:buSzPts val="1800"/>
              <a:buChar char="●"/>
            </a:pPr>
            <a:r>
              <a:rPr lang="en" b="1">
                <a:solidFill>
                  <a:schemeClr val="dk1"/>
                </a:solidFill>
              </a:rPr>
              <a:t>Person Centered</a:t>
            </a:r>
            <a:r>
              <a:rPr lang="en">
                <a:solidFill>
                  <a:schemeClr val="dk1"/>
                </a:solidFill>
              </a:rPr>
              <a:t>: we understand that each person has a unique pathway to the present and deserves individualized care </a:t>
            </a:r>
            <a:r>
              <a:rPr lang="en" i="1">
                <a:solidFill>
                  <a:schemeClr val="dk1"/>
                </a:solidFill>
              </a:rPr>
              <a:t>(Perry)</a:t>
            </a:r>
            <a:endParaRPr i="1">
              <a:solidFill>
                <a:schemeClr val="dk1"/>
              </a:solidFill>
            </a:endParaRPr>
          </a:p>
          <a:p>
            <a:pPr marL="177800" lvl="0" indent="-152400" algn="l" rtl="0">
              <a:lnSpc>
                <a:spcPct val="90000"/>
              </a:lnSpc>
              <a:spcBef>
                <a:spcPts val="800"/>
              </a:spcBef>
              <a:spcAft>
                <a:spcPts val="0"/>
              </a:spcAft>
              <a:buSzPts val="1800"/>
              <a:buChar char="●"/>
            </a:pPr>
            <a:r>
              <a:rPr lang="en" b="1">
                <a:solidFill>
                  <a:schemeClr val="dk1"/>
                </a:solidFill>
              </a:rPr>
              <a:t>Narrative</a:t>
            </a:r>
            <a:r>
              <a:rPr lang="en">
                <a:solidFill>
                  <a:schemeClr val="dk1"/>
                </a:solidFill>
              </a:rPr>
              <a:t>: we believe that words, and the stories they tell, have the power to divide or connect, denigrate or celebrate, hurt or heal. We strive to use language and narrative in ways that most inclusively support all children and their families, caregivers, and communities </a:t>
            </a:r>
            <a:r>
              <a:rPr lang="en" i="1">
                <a:solidFill>
                  <a:schemeClr val="dk1"/>
                </a:solidFill>
              </a:rPr>
              <a:t>(Diversity Informed Tenets)</a:t>
            </a:r>
            <a:endParaRPr i="1">
              <a:solidFill>
                <a:schemeClr val="dk1"/>
              </a:solidFill>
            </a:endParaRPr>
          </a:p>
          <a:p>
            <a:pPr marL="177800" lvl="0" indent="-152400" algn="l" rtl="0">
              <a:lnSpc>
                <a:spcPct val="90000"/>
              </a:lnSpc>
              <a:spcBef>
                <a:spcPts val="800"/>
              </a:spcBef>
              <a:spcAft>
                <a:spcPts val="0"/>
              </a:spcAft>
              <a:buSzPts val="1800"/>
              <a:buChar char="●"/>
            </a:pPr>
            <a:r>
              <a:rPr lang="en" b="1">
                <a:solidFill>
                  <a:schemeClr val="dk1"/>
                </a:solidFill>
              </a:rPr>
              <a:t>Relational, Humanistic</a:t>
            </a:r>
            <a:r>
              <a:rPr lang="en">
                <a:solidFill>
                  <a:schemeClr val="dk1"/>
                </a:solidFill>
              </a:rPr>
              <a:t>: we highlight what makes us “the same as,” more than we underscore what makes us “different from,” the patients we work with—while maintaining an honest realism about the ways difference/divergence in this population can cause true challenges in their lives </a:t>
            </a:r>
            <a:r>
              <a:rPr lang="en" i="1">
                <a:solidFill>
                  <a:schemeClr val="dk1"/>
                </a:solidFill>
              </a:rPr>
              <a:t>(CPS, Madsen)</a:t>
            </a:r>
            <a:endParaRPr i="1">
              <a:solidFill>
                <a:schemeClr val="dk1"/>
              </a:solidFill>
            </a:endParaRPr>
          </a:p>
          <a:p>
            <a:pPr marL="177800" lvl="0" indent="-152400" algn="l" rtl="0">
              <a:lnSpc>
                <a:spcPct val="90000"/>
              </a:lnSpc>
              <a:spcBef>
                <a:spcPts val="800"/>
              </a:spcBef>
              <a:spcAft>
                <a:spcPts val="1200"/>
              </a:spcAft>
              <a:buSzPts val="1800"/>
              <a:buChar char="●"/>
            </a:pPr>
            <a:r>
              <a:rPr lang="en" b="1">
                <a:solidFill>
                  <a:schemeClr val="dk1"/>
                </a:solidFill>
              </a:rPr>
              <a:t>Hope</a:t>
            </a:r>
            <a:r>
              <a:rPr lang="en">
                <a:solidFill>
                  <a:schemeClr val="dk1"/>
                </a:solidFill>
              </a:rPr>
              <a:t>, </a:t>
            </a:r>
            <a:r>
              <a:rPr lang="en" b="1">
                <a:solidFill>
                  <a:schemeClr val="dk1"/>
                </a:solidFill>
              </a:rPr>
              <a:t>Resilience</a:t>
            </a:r>
            <a:r>
              <a:rPr lang="en">
                <a:solidFill>
                  <a:schemeClr val="dk1"/>
                </a:solidFill>
              </a:rPr>
              <a:t>, </a:t>
            </a:r>
            <a:r>
              <a:rPr lang="en" b="1">
                <a:solidFill>
                  <a:schemeClr val="dk1"/>
                </a:solidFill>
              </a:rPr>
              <a:t>Empowerment</a:t>
            </a:r>
            <a:r>
              <a:rPr lang="en">
                <a:solidFill>
                  <a:schemeClr val="dk1"/>
                </a:solidFill>
              </a:rPr>
              <a:t>: we offer an attitude of optimism, backed by ample evidence for treatments, strategies, and approaches that empower us towards “better”—as mutually defined by our team and each individual/family we engage with </a:t>
            </a:r>
            <a:r>
              <a:rPr lang="en" i="1">
                <a:solidFill>
                  <a:schemeClr val="dk1"/>
                </a:solidFill>
              </a:rPr>
              <a:t>(Goepfert)</a:t>
            </a:r>
            <a:endParaRPr i="1">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2"/>
          <p:cNvSpPr txBox="1">
            <a:spLocks noGrp="1"/>
          </p:cNvSpPr>
          <p:nvPr>
            <p:ph type="title"/>
          </p:nvPr>
        </p:nvSpPr>
        <p:spPr>
          <a:xfrm>
            <a:off x="471488" y="205383"/>
            <a:ext cx="5915100" cy="7458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7857"/>
              <a:buFont typeface="Calibri"/>
              <a:buNone/>
            </a:pPr>
            <a:r>
              <a:rPr lang="en" b="1"/>
              <a:t>Foundations of Safe, Effective, Reflective, Relationships</a:t>
            </a:r>
            <a:endParaRPr/>
          </a:p>
        </p:txBody>
      </p:sp>
      <p:grpSp>
        <p:nvGrpSpPr>
          <p:cNvPr id="303" name="Google Shape;303;p42"/>
          <p:cNvGrpSpPr/>
          <p:nvPr/>
        </p:nvGrpSpPr>
        <p:grpSpPr>
          <a:xfrm>
            <a:off x="2940247" y="1369219"/>
            <a:ext cx="3263504" cy="3263504"/>
            <a:chOff x="3920331" y="1825625"/>
            <a:chExt cx="4351338" cy="4351338"/>
          </a:xfrm>
        </p:grpSpPr>
        <p:sp>
          <p:nvSpPr>
            <p:cNvPr id="304" name="Google Shape;304;p42"/>
            <p:cNvSpPr/>
            <p:nvPr/>
          </p:nvSpPr>
          <p:spPr>
            <a:xfrm>
              <a:off x="5008165" y="1825625"/>
              <a:ext cx="2175669" cy="2175669"/>
            </a:xfrm>
            <a:custGeom>
              <a:avLst/>
              <a:gdLst/>
              <a:ahLst/>
              <a:cxnLst/>
              <a:rect l="l" t="t" r="r" b="b"/>
              <a:pathLst>
                <a:path w="2175669" h="2175669" extrusionOk="0">
                  <a:moveTo>
                    <a:pt x="0" y="2175669"/>
                  </a:moveTo>
                  <a:lnTo>
                    <a:pt x="1087835" y="0"/>
                  </a:lnTo>
                  <a:lnTo>
                    <a:pt x="2175669" y="2175669"/>
                  </a:lnTo>
                  <a:lnTo>
                    <a:pt x="0" y="2175669"/>
                  </a:lnTo>
                  <a:close/>
                </a:path>
              </a:pathLst>
            </a:custGeom>
            <a:solidFill>
              <a:srgbClr val="9CC2E5"/>
            </a:solidFill>
            <a:ln w="12700" cap="flat" cmpd="sng">
              <a:solidFill>
                <a:schemeClr val="lt1"/>
              </a:solidFill>
              <a:prstDash val="solid"/>
              <a:miter lim="800000"/>
              <a:headEnd type="none" w="sm" len="sm"/>
              <a:tailEnd type="none" w="sm" len="sm"/>
            </a:ln>
          </p:spPr>
          <p:txBody>
            <a:bodyPr spcFirstLastPara="1" wrap="square" lIns="445075" tIns="853025" rIns="445075" bIns="37150" anchor="t" anchorCtr="0">
              <a:noAutofit/>
            </a:bodyPr>
            <a:lstStyle/>
            <a:p>
              <a:pPr marL="0" marR="0" lvl="0" indent="0" algn="ctr" rtl="0">
                <a:lnSpc>
                  <a:spcPct val="90000"/>
                </a:lnSpc>
                <a:spcBef>
                  <a:spcPts val="0"/>
                </a:spcBef>
                <a:spcAft>
                  <a:spcPts val="0"/>
                </a:spcAft>
                <a:buNone/>
              </a:pPr>
              <a:r>
                <a:rPr lang="en" sz="1000" b="1">
                  <a:solidFill>
                    <a:schemeClr val="dk1"/>
                  </a:solidFill>
                  <a:latin typeface="Calibri"/>
                  <a:ea typeface="Calibri"/>
                  <a:cs typeface="Calibri"/>
                  <a:sym typeface="Calibri"/>
                </a:rPr>
                <a:t>Reflection:</a:t>
              </a:r>
              <a:endParaRPr sz="1100"/>
            </a:p>
            <a:p>
              <a:pPr marL="0" marR="0" lvl="0" indent="0" algn="ctr" rtl="0">
                <a:lnSpc>
                  <a:spcPct val="90000"/>
                </a:lnSpc>
                <a:spcBef>
                  <a:spcPts val="300"/>
                </a:spcBef>
                <a:spcAft>
                  <a:spcPts val="0"/>
                </a:spcAft>
                <a:buNone/>
              </a:pPr>
              <a:r>
                <a:rPr lang="en" sz="1000" b="1">
                  <a:solidFill>
                    <a:schemeClr val="dk1"/>
                  </a:solidFill>
                  <a:latin typeface="Calibri"/>
                  <a:ea typeface="Calibri"/>
                  <a:cs typeface="Calibri"/>
                  <a:sym typeface="Calibri"/>
                </a:rPr>
                <a:t>Learning</a:t>
              </a:r>
              <a:endParaRPr sz="1100"/>
            </a:p>
            <a:p>
              <a:pPr marL="0" marR="0" lvl="0" indent="0" algn="ctr" rtl="0">
                <a:lnSpc>
                  <a:spcPct val="90000"/>
                </a:lnSpc>
                <a:spcBef>
                  <a:spcPts val="300"/>
                </a:spcBef>
                <a:spcAft>
                  <a:spcPts val="0"/>
                </a:spcAft>
                <a:buNone/>
              </a:pPr>
              <a:r>
                <a:rPr lang="en" sz="1000" b="1">
                  <a:solidFill>
                    <a:schemeClr val="dk1"/>
                  </a:solidFill>
                  <a:latin typeface="Calibri"/>
                  <a:ea typeface="Calibri"/>
                  <a:cs typeface="Calibri"/>
                  <a:sym typeface="Calibri"/>
                </a:rPr>
                <a:t>Exploring,</a:t>
              </a:r>
              <a:endParaRPr sz="1100"/>
            </a:p>
            <a:p>
              <a:pPr marL="0" marR="0" lvl="0" indent="0" algn="ctr" rtl="0">
                <a:lnSpc>
                  <a:spcPct val="90000"/>
                </a:lnSpc>
                <a:spcBef>
                  <a:spcPts val="300"/>
                </a:spcBef>
                <a:spcAft>
                  <a:spcPts val="0"/>
                </a:spcAft>
                <a:buNone/>
              </a:pPr>
              <a:r>
                <a:rPr lang="en" sz="1000" b="1">
                  <a:solidFill>
                    <a:schemeClr val="dk1"/>
                  </a:solidFill>
                  <a:latin typeface="Calibri"/>
                  <a:ea typeface="Calibri"/>
                  <a:cs typeface="Calibri"/>
                  <a:sym typeface="Calibri"/>
                </a:rPr>
                <a:t>Building</a:t>
              </a:r>
              <a:endParaRPr sz="1100"/>
            </a:p>
          </p:txBody>
        </p:sp>
        <p:sp>
          <p:nvSpPr>
            <p:cNvPr id="305" name="Google Shape;305;p42"/>
            <p:cNvSpPr/>
            <p:nvPr/>
          </p:nvSpPr>
          <p:spPr>
            <a:xfrm>
              <a:off x="3920331" y="4001294"/>
              <a:ext cx="2175669" cy="2175669"/>
            </a:xfrm>
            <a:custGeom>
              <a:avLst/>
              <a:gdLst/>
              <a:ahLst/>
              <a:cxnLst/>
              <a:rect l="l" t="t" r="r" b="b"/>
              <a:pathLst>
                <a:path w="2175669" h="2175669" extrusionOk="0">
                  <a:moveTo>
                    <a:pt x="0" y="2175669"/>
                  </a:moveTo>
                  <a:lnTo>
                    <a:pt x="1087835" y="0"/>
                  </a:lnTo>
                  <a:lnTo>
                    <a:pt x="2175669" y="2175669"/>
                  </a:lnTo>
                  <a:lnTo>
                    <a:pt x="0" y="2175669"/>
                  </a:ln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445075" tIns="853025" rIns="445075" bIns="37150" anchor="ctr" anchorCtr="0">
              <a:noAutofit/>
            </a:bodyPr>
            <a:lstStyle/>
            <a:p>
              <a:pPr marL="0" marR="0" lvl="0" indent="0" algn="ctr" rtl="0">
                <a:lnSpc>
                  <a:spcPct val="90000"/>
                </a:lnSpc>
                <a:spcBef>
                  <a:spcPts val="0"/>
                </a:spcBef>
                <a:spcAft>
                  <a:spcPts val="0"/>
                </a:spcAft>
                <a:buNone/>
              </a:pPr>
              <a:r>
                <a:rPr lang="en" sz="1000" b="1">
                  <a:solidFill>
                    <a:schemeClr val="dk1"/>
                  </a:solidFill>
                  <a:latin typeface="Calibri"/>
                  <a:ea typeface="Calibri"/>
                  <a:cs typeface="Calibri"/>
                  <a:sym typeface="Calibri"/>
                </a:rPr>
                <a:t>Safety</a:t>
              </a:r>
              <a:endParaRPr sz="1100"/>
            </a:p>
          </p:txBody>
        </p:sp>
        <p:sp>
          <p:nvSpPr>
            <p:cNvPr id="306" name="Google Shape;306;p42"/>
            <p:cNvSpPr/>
            <p:nvPr/>
          </p:nvSpPr>
          <p:spPr>
            <a:xfrm>
              <a:off x="5008165" y="4001293"/>
              <a:ext cx="2175669" cy="2175669"/>
            </a:xfrm>
            <a:custGeom>
              <a:avLst/>
              <a:gdLst/>
              <a:ahLst/>
              <a:cxnLst/>
              <a:rect l="l" t="t" r="r" b="b"/>
              <a:pathLst>
                <a:path w="2175669" h="2175669" extrusionOk="0">
                  <a:moveTo>
                    <a:pt x="2175669" y="0"/>
                  </a:moveTo>
                  <a:lnTo>
                    <a:pt x="1087834" y="2175669"/>
                  </a:lnTo>
                  <a:lnTo>
                    <a:pt x="0" y="0"/>
                  </a:lnTo>
                  <a:lnTo>
                    <a:pt x="2175669" y="0"/>
                  </a:lnTo>
                  <a:close/>
                </a:path>
              </a:pathLst>
            </a:custGeom>
            <a:solidFill>
              <a:srgbClr val="1E4E79"/>
            </a:solidFill>
            <a:ln w="12700" cap="flat" cmpd="sng">
              <a:solidFill>
                <a:schemeClr val="lt1"/>
              </a:solidFill>
              <a:prstDash val="solid"/>
              <a:miter lim="800000"/>
              <a:headEnd type="none" w="sm" len="sm"/>
              <a:tailEnd type="none" w="sm" len="sm"/>
            </a:ln>
          </p:spPr>
          <p:txBody>
            <a:bodyPr spcFirstLastPara="1" wrap="square" lIns="445075" tIns="37150" rIns="445075" bIns="853025" anchor="ctr" anchorCtr="0">
              <a:noAutofit/>
            </a:bodyPr>
            <a:lstStyle/>
            <a:p>
              <a:pPr marL="0" marR="0" lvl="0" indent="0" algn="ctr" rtl="0">
                <a:lnSpc>
                  <a:spcPct val="90000"/>
                </a:lnSpc>
                <a:spcBef>
                  <a:spcPts val="0"/>
                </a:spcBef>
                <a:spcAft>
                  <a:spcPts val="0"/>
                </a:spcAft>
                <a:buNone/>
              </a:pPr>
              <a:r>
                <a:rPr lang="en" sz="1000" b="1">
                  <a:solidFill>
                    <a:schemeClr val="lt1"/>
                  </a:solidFill>
                  <a:latin typeface="Calibri"/>
                  <a:ea typeface="Calibri"/>
                  <a:cs typeface="Calibri"/>
                  <a:sym typeface="Calibri"/>
                </a:rPr>
                <a:t>Relationship</a:t>
              </a:r>
              <a:endParaRPr sz="1100"/>
            </a:p>
            <a:p>
              <a:pPr marL="0" marR="0" lvl="0" indent="0" algn="ctr" rtl="0">
                <a:lnSpc>
                  <a:spcPct val="90000"/>
                </a:lnSpc>
                <a:spcBef>
                  <a:spcPts val="300"/>
                </a:spcBef>
                <a:spcAft>
                  <a:spcPts val="0"/>
                </a:spcAft>
                <a:buNone/>
              </a:pPr>
              <a:r>
                <a:rPr lang="en" sz="1000" b="1">
                  <a:solidFill>
                    <a:schemeClr val="lt1"/>
                  </a:solidFill>
                  <a:latin typeface="Calibri"/>
                  <a:ea typeface="Calibri"/>
                  <a:cs typeface="Calibri"/>
                  <a:sym typeface="Calibri"/>
                </a:rPr>
                <a:t>Attachment</a:t>
              </a:r>
              <a:endParaRPr sz="1100"/>
            </a:p>
          </p:txBody>
        </p:sp>
        <p:sp>
          <p:nvSpPr>
            <p:cNvPr id="307" name="Google Shape;307;p42"/>
            <p:cNvSpPr/>
            <p:nvPr/>
          </p:nvSpPr>
          <p:spPr>
            <a:xfrm>
              <a:off x="6096000" y="4001294"/>
              <a:ext cx="2175669" cy="2175669"/>
            </a:xfrm>
            <a:custGeom>
              <a:avLst/>
              <a:gdLst/>
              <a:ahLst/>
              <a:cxnLst/>
              <a:rect l="l" t="t" r="r" b="b"/>
              <a:pathLst>
                <a:path w="2175669" h="2175669" extrusionOk="0">
                  <a:moveTo>
                    <a:pt x="0" y="2175669"/>
                  </a:moveTo>
                  <a:lnTo>
                    <a:pt x="1087835" y="0"/>
                  </a:lnTo>
                  <a:lnTo>
                    <a:pt x="2175669" y="2175669"/>
                  </a:lnTo>
                  <a:lnTo>
                    <a:pt x="0" y="2175669"/>
                  </a:ln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445075" tIns="853025" rIns="445075" bIns="37150" anchor="ctr" anchorCtr="0">
              <a:noAutofit/>
            </a:bodyPr>
            <a:lstStyle/>
            <a:p>
              <a:pPr marL="0" marR="0" lvl="0" indent="0" algn="ctr" rtl="0">
                <a:lnSpc>
                  <a:spcPct val="90000"/>
                </a:lnSpc>
                <a:spcBef>
                  <a:spcPts val="0"/>
                </a:spcBef>
                <a:spcAft>
                  <a:spcPts val="0"/>
                </a:spcAft>
                <a:buNone/>
              </a:pPr>
              <a:r>
                <a:rPr lang="en" sz="1000" b="1">
                  <a:solidFill>
                    <a:schemeClr val="dk1"/>
                  </a:solidFill>
                  <a:latin typeface="Calibri"/>
                  <a:ea typeface="Calibri"/>
                  <a:cs typeface="Calibri"/>
                  <a:sym typeface="Calibri"/>
                </a:rPr>
                <a:t>Regulation</a:t>
              </a:r>
              <a:endParaRPr sz="1100"/>
            </a:p>
          </p:txBody>
        </p:sp>
      </p:grpSp>
      <p:sp>
        <p:nvSpPr>
          <p:cNvPr id="308" name="Google Shape;308;p42"/>
          <p:cNvSpPr txBox="1">
            <a:spLocks noGrp="1"/>
          </p:cNvSpPr>
          <p:nvPr>
            <p:ph type="ftr" idx="11"/>
          </p:nvPr>
        </p:nvSpPr>
        <p:spPr>
          <a:xfrm>
            <a:off x="2718262" y="4767263"/>
            <a:ext cx="37533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chemeClr val="dk1"/>
                </a:solidFill>
              </a:rPr>
              <a:t>1: Image from Arietta Slade talk to IPMH seminar, September 2020</a:t>
            </a:r>
            <a:endParaRPr/>
          </a:p>
        </p:txBody>
      </p:sp>
      <p:grpSp>
        <p:nvGrpSpPr>
          <p:cNvPr id="309" name="Google Shape;309;p42"/>
          <p:cNvGrpSpPr/>
          <p:nvPr/>
        </p:nvGrpSpPr>
        <p:grpSpPr>
          <a:xfrm>
            <a:off x="5089963" y="1237603"/>
            <a:ext cx="2348888" cy="910800"/>
            <a:chOff x="6786617" y="1650137"/>
            <a:chExt cx="3131850" cy="1214400"/>
          </a:xfrm>
        </p:grpSpPr>
        <p:cxnSp>
          <p:nvCxnSpPr>
            <p:cNvPr id="310" name="Google Shape;310;p42"/>
            <p:cNvCxnSpPr>
              <a:stCxn id="311" idx="2"/>
            </p:cNvCxnSpPr>
            <p:nvPr/>
          </p:nvCxnSpPr>
          <p:spPr>
            <a:xfrm flipH="1">
              <a:off x="6786617" y="2317037"/>
              <a:ext cx="1586100" cy="547500"/>
            </a:xfrm>
            <a:prstGeom prst="straightConnector1">
              <a:avLst/>
            </a:prstGeom>
            <a:noFill/>
            <a:ln w="9525" cap="flat" cmpd="sng">
              <a:solidFill>
                <a:schemeClr val="accent1"/>
              </a:solidFill>
              <a:prstDash val="solid"/>
              <a:miter lim="800000"/>
              <a:headEnd type="none" w="sm" len="sm"/>
              <a:tailEnd type="triangle" w="med" len="med"/>
            </a:ln>
          </p:spPr>
        </p:cxnSp>
        <p:sp>
          <p:nvSpPr>
            <p:cNvPr id="311" name="Google Shape;311;p42"/>
            <p:cNvSpPr txBox="1"/>
            <p:nvPr/>
          </p:nvSpPr>
          <p:spPr>
            <a:xfrm>
              <a:off x="6826967" y="1650137"/>
              <a:ext cx="3091500" cy="6669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a:solidFill>
                    <a:schemeClr val="dk1"/>
                  </a:solidFill>
                  <a:latin typeface="Calibri"/>
                  <a:ea typeface="Calibri"/>
                  <a:cs typeface="Calibri"/>
                  <a:sym typeface="Calibri"/>
                </a:rPr>
                <a:t>Effective “teaming” resides at the “top of the triangle”</a:t>
              </a:r>
              <a:endParaRPr>
                <a:solidFill>
                  <a:schemeClr val="dk1"/>
                </a:solidFill>
                <a:latin typeface="Calibri"/>
                <a:ea typeface="Calibri"/>
                <a:cs typeface="Calibri"/>
                <a:sym typeface="Calibri"/>
              </a:endParaRPr>
            </a:p>
          </p:txBody>
        </p:sp>
      </p:grpSp>
      <p:sp>
        <p:nvSpPr>
          <p:cNvPr id="312" name="Google Shape;312;p42"/>
          <p:cNvSpPr/>
          <p:nvPr/>
        </p:nvSpPr>
        <p:spPr>
          <a:xfrm>
            <a:off x="2940248" y="3000971"/>
            <a:ext cx="1631752" cy="1631752"/>
          </a:xfrm>
          <a:custGeom>
            <a:avLst/>
            <a:gdLst/>
            <a:ahLst/>
            <a:cxnLst/>
            <a:rect l="l" t="t" r="r" b="b"/>
            <a:pathLst>
              <a:path w="2175669" h="2175669" extrusionOk="0">
                <a:moveTo>
                  <a:pt x="0" y="2175669"/>
                </a:moveTo>
                <a:lnTo>
                  <a:pt x="1087835" y="0"/>
                </a:lnTo>
                <a:lnTo>
                  <a:pt x="2175669" y="2175669"/>
                </a:lnTo>
                <a:lnTo>
                  <a:pt x="0" y="2175669"/>
                </a:ln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445075" tIns="853025" rIns="445075" bIns="37150" anchor="ctr" anchorCtr="0">
            <a:noAutofit/>
          </a:bodyPr>
          <a:lstStyle/>
          <a:p>
            <a:pPr marL="0" marR="0" lvl="0" indent="0" algn="ctr" rtl="0">
              <a:lnSpc>
                <a:spcPct val="90000"/>
              </a:lnSpc>
              <a:spcBef>
                <a:spcPts val="0"/>
              </a:spcBef>
              <a:spcAft>
                <a:spcPts val="0"/>
              </a:spcAft>
              <a:buNone/>
            </a:pPr>
            <a:r>
              <a:rPr lang="en" sz="1000" b="1">
                <a:solidFill>
                  <a:schemeClr val="dk1"/>
                </a:solidFill>
                <a:latin typeface="Calibri"/>
                <a:ea typeface="Calibri"/>
                <a:cs typeface="Calibri"/>
                <a:sym typeface="Calibri"/>
              </a:rPr>
              <a:t>Safety</a:t>
            </a:r>
            <a:endParaRPr sz="1100"/>
          </a:p>
        </p:txBody>
      </p:sp>
      <p:sp>
        <p:nvSpPr>
          <p:cNvPr id="313" name="Google Shape;313;p42"/>
          <p:cNvSpPr/>
          <p:nvPr/>
        </p:nvSpPr>
        <p:spPr>
          <a:xfrm>
            <a:off x="4572000" y="3000971"/>
            <a:ext cx="1631752" cy="1631752"/>
          </a:xfrm>
          <a:custGeom>
            <a:avLst/>
            <a:gdLst/>
            <a:ahLst/>
            <a:cxnLst/>
            <a:rect l="l" t="t" r="r" b="b"/>
            <a:pathLst>
              <a:path w="2175669" h="2175669" extrusionOk="0">
                <a:moveTo>
                  <a:pt x="0" y="2175669"/>
                </a:moveTo>
                <a:lnTo>
                  <a:pt x="1087835" y="0"/>
                </a:lnTo>
                <a:lnTo>
                  <a:pt x="2175669" y="2175669"/>
                </a:lnTo>
                <a:lnTo>
                  <a:pt x="0" y="2175669"/>
                </a:ln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445075" tIns="853025" rIns="445075" bIns="37150" anchor="ctr" anchorCtr="0">
            <a:noAutofit/>
          </a:bodyPr>
          <a:lstStyle/>
          <a:p>
            <a:pPr marL="0" marR="0" lvl="0" indent="0" algn="ctr" rtl="0">
              <a:lnSpc>
                <a:spcPct val="90000"/>
              </a:lnSpc>
              <a:spcBef>
                <a:spcPts val="0"/>
              </a:spcBef>
              <a:spcAft>
                <a:spcPts val="0"/>
              </a:spcAft>
              <a:buNone/>
            </a:pPr>
            <a:r>
              <a:rPr lang="en" sz="1000" b="1">
                <a:solidFill>
                  <a:schemeClr val="dk1"/>
                </a:solidFill>
                <a:latin typeface="Calibri"/>
                <a:ea typeface="Calibri"/>
                <a:cs typeface="Calibri"/>
                <a:sym typeface="Calibri"/>
              </a:rPr>
              <a:t>Regulation</a:t>
            </a:r>
            <a:endParaRPr sz="1100"/>
          </a:p>
        </p:txBody>
      </p:sp>
      <p:sp>
        <p:nvSpPr>
          <p:cNvPr id="314" name="Google Shape;314;p42"/>
          <p:cNvSpPr/>
          <p:nvPr/>
        </p:nvSpPr>
        <p:spPr>
          <a:xfrm>
            <a:off x="3756123" y="3000970"/>
            <a:ext cx="1631752" cy="1631752"/>
          </a:xfrm>
          <a:custGeom>
            <a:avLst/>
            <a:gdLst/>
            <a:ahLst/>
            <a:cxnLst/>
            <a:rect l="l" t="t" r="r" b="b"/>
            <a:pathLst>
              <a:path w="2175669" h="2175669" extrusionOk="0">
                <a:moveTo>
                  <a:pt x="2175669" y="0"/>
                </a:moveTo>
                <a:lnTo>
                  <a:pt x="1087834" y="2175669"/>
                </a:lnTo>
                <a:lnTo>
                  <a:pt x="0" y="0"/>
                </a:lnTo>
                <a:lnTo>
                  <a:pt x="2175669" y="0"/>
                </a:lnTo>
                <a:close/>
              </a:path>
            </a:pathLst>
          </a:custGeom>
          <a:solidFill>
            <a:srgbClr val="1E4E79"/>
          </a:solidFill>
          <a:ln w="12700" cap="flat" cmpd="sng">
            <a:solidFill>
              <a:schemeClr val="lt1"/>
            </a:solidFill>
            <a:prstDash val="solid"/>
            <a:miter lim="800000"/>
            <a:headEnd type="none" w="sm" len="sm"/>
            <a:tailEnd type="none" w="sm" len="sm"/>
          </a:ln>
        </p:spPr>
        <p:txBody>
          <a:bodyPr spcFirstLastPara="1" wrap="square" lIns="445075" tIns="37150" rIns="445075" bIns="853025" anchor="ctr" anchorCtr="0">
            <a:noAutofit/>
          </a:bodyPr>
          <a:lstStyle/>
          <a:p>
            <a:pPr marL="0" marR="0" lvl="0" indent="0" algn="ctr" rtl="0">
              <a:lnSpc>
                <a:spcPct val="90000"/>
              </a:lnSpc>
              <a:spcBef>
                <a:spcPts val="0"/>
              </a:spcBef>
              <a:spcAft>
                <a:spcPts val="0"/>
              </a:spcAft>
              <a:buNone/>
            </a:pPr>
            <a:r>
              <a:rPr lang="en" sz="1000" b="1">
                <a:solidFill>
                  <a:schemeClr val="lt1"/>
                </a:solidFill>
                <a:latin typeface="Calibri"/>
                <a:ea typeface="Calibri"/>
                <a:cs typeface="Calibri"/>
                <a:sym typeface="Calibri"/>
              </a:rPr>
              <a:t>Relationship</a:t>
            </a:r>
            <a:endParaRPr sz="1100"/>
          </a:p>
          <a:p>
            <a:pPr marL="0" marR="0" lvl="0" indent="0" algn="ctr" rtl="0">
              <a:lnSpc>
                <a:spcPct val="90000"/>
              </a:lnSpc>
              <a:spcBef>
                <a:spcPts val="300"/>
              </a:spcBef>
              <a:spcAft>
                <a:spcPts val="0"/>
              </a:spcAft>
              <a:buNone/>
            </a:pPr>
            <a:r>
              <a:rPr lang="en" sz="1000" b="1">
                <a:solidFill>
                  <a:schemeClr val="lt1"/>
                </a:solidFill>
                <a:latin typeface="Calibri"/>
                <a:ea typeface="Calibri"/>
                <a:cs typeface="Calibri"/>
                <a:sym typeface="Calibri"/>
              </a:rPr>
              <a:t>Attachment</a:t>
            </a:r>
            <a:endParaRPr sz="1100"/>
          </a:p>
        </p:txBody>
      </p:sp>
      <p:sp>
        <p:nvSpPr>
          <p:cNvPr id="315" name="Google Shape;315;p42"/>
          <p:cNvSpPr/>
          <p:nvPr/>
        </p:nvSpPr>
        <p:spPr>
          <a:xfrm>
            <a:off x="3756121" y="1369219"/>
            <a:ext cx="1631752" cy="1631752"/>
          </a:xfrm>
          <a:custGeom>
            <a:avLst/>
            <a:gdLst/>
            <a:ahLst/>
            <a:cxnLst/>
            <a:rect l="l" t="t" r="r" b="b"/>
            <a:pathLst>
              <a:path w="2175669" h="2175669" extrusionOk="0">
                <a:moveTo>
                  <a:pt x="0" y="2175669"/>
                </a:moveTo>
                <a:lnTo>
                  <a:pt x="1087835" y="0"/>
                </a:lnTo>
                <a:lnTo>
                  <a:pt x="2175669" y="2175669"/>
                </a:lnTo>
                <a:lnTo>
                  <a:pt x="0" y="2175669"/>
                </a:lnTo>
                <a:close/>
              </a:path>
            </a:pathLst>
          </a:custGeom>
          <a:solidFill>
            <a:srgbClr val="9CC2E5"/>
          </a:solidFill>
          <a:ln w="12700" cap="flat" cmpd="sng">
            <a:solidFill>
              <a:schemeClr val="lt1"/>
            </a:solidFill>
            <a:prstDash val="solid"/>
            <a:miter lim="800000"/>
            <a:headEnd type="none" w="sm" len="sm"/>
            <a:tailEnd type="none" w="sm" len="sm"/>
          </a:ln>
        </p:spPr>
        <p:txBody>
          <a:bodyPr spcFirstLastPara="1" wrap="square" lIns="445075" tIns="853025" rIns="445075" bIns="37150" anchor="t" anchorCtr="0">
            <a:noAutofit/>
          </a:bodyPr>
          <a:lstStyle/>
          <a:p>
            <a:pPr marL="0" marR="0" lvl="0" indent="0" algn="ctr" rtl="0">
              <a:lnSpc>
                <a:spcPct val="90000"/>
              </a:lnSpc>
              <a:spcBef>
                <a:spcPts val="0"/>
              </a:spcBef>
              <a:spcAft>
                <a:spcPts val="0"/>
              </a:spcAft>
              <a:buNone/>
            </a:pPr>
            <a:r>
              <a:rPr lang="en" sz="1000" b="1">
                <a:solidFill>
                  <a:schemeClr val="dk1"/>
                </a:solidFill>
                <a:latin typeface="Calibri"/>
                <a:ea typeface="Calibri"/>
                <a:cs typeface="Calibri"/>
                <a:sym typeface="Calibri"/>
              </a:rPr>
              <a:t>Reflection:</a:t>
            </a:r>
            <a:endParaRPr sz="1100"/>
          </a:p>
          <a:p>
            <a:pPr marL="0" marR="0" lvl="0" indent="0" algn="ctr" rtl="0">
              <a:lnSpc>
                <a:spcPct val="90000"/>
              </a:lnSpc>
              <a:spcBef>
                <a:spcPts val="300"/>
              </a:spcBef>
              <a:spcAft>
                <a:spcPts val="0"/>
              </a:spcAft>
              <a:buNone/>
            </a:pPr>
            <a:r>
              <a:rPr lang="en" sz="1000" b="1">
                <a:solidFill>
                  <a:schemeClr val="dk1"/>
                </a:solidFill>
                <a:latin typeface="Calibri"/>
                <a:ea typeface="Calibri"/>
                <a:cs typeface="Calibri"/>
                <a:sym typeface="Calibri"/>
              </a:rPr>
              <a:t>Learning</a:t>
            </a:r>
            <a:endParaRPr sz="1100"/>
          </a:p>
          <a:p>
            <a:pPr marL="0" marR="0" lvl="0" indent="0" algn="ctr" rtl="0">
              <a:lnSpc>
                <a:spcPct val="90000"/>
              </a:lnSpc>
              <a:spcBef>
                <a:spcPts val="300"/>
              </a:spcBef>
              <a:spcAft>
                <a:spcPts val="0"/>
              </a:spcAft>
              <a:buNone/>
            </a:pPr>
            <a:r>
              <a:rPr lang="en" sz="1000" b="1">
                <a:solidFill>
                  <a:schemeClr val="dk1"/>
                </a:solidFill>
                <a:latin typeface="Calibri"/>
                <a:ea typeface="Calibri"/>
                <a:cs typeface="Calibri"/>
                <a:sym typeface="Calibri"/>
              </a:rPr>
              <a:t>Exploring,</a:t>
            </a:r>
            <a:endParaRPr sz="1100"/>
          </a:p>
          <a:p>
            <a:pPr marL="0" marR="0" lvl="0" indent="0" algn="ctr" rtl="0">
              <a:lnSpc>
                <a:spcPct val="90000"/>
              </a:lnSpc>
              <a:spcBef>
                <a:spcPts val="300"/>
              </a:spcBef>
              <a:spcAft>
                <a:spcPts val="0"/>
              </a:spcAft>
              <a:buNone/>
            </a:pPr>
            <a:r>
              <a:rPr lang="en" sz="1000" b="1">
                <a:solidFill>
                  <a:schemeClr val="dk1"/>
                </a:solidFill>
                <a:latin typeface="Calibri"/>
                <a:ea typeface="Calibri"/>
                <a:cs typeface="Calibri"/>
                <a:sym typeface="Calibri"/>
              </a:rPr>
              <a:t>Building</a:t>
            </a:r>
            <a:endParaRPr sz="11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3"/>
                                        </p:tgtEl>
                                      </p:cBhvr>
                                    </p:animEffect>
                                    <p:set>
                                      <p:cBhvr>
                                        <p:cTn id="7" dur="1" fill="hold">
                                          <p:stCondLst>
                                            <p:cond delay="500"/>
                                          </p:stCondLst>
                                        </p:cTn>
                                        <p:tgtEl>
                                          <p:spTgt spid="30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2"/>
                                        </p:tgtEl>
                                        <p:attrNameLst>
                                          <p:attrName>style.visibility</p:attrName>
                                        </p:attrNameLst>
                                      </p:cBhvr>
                                      <p:to>
                                        <p:strVal val="visible"/>
                                      </p:to>
                                    </p:set>
                                    <p:animEffect transition="in" filter="fade">
                                      <p:cBhvr>
                                        <p:cTn id="12" dur="500"/>
                                        <p:tgtEl>
                                          <p:spTgt spid="312"/>
                                        </p:tgtEl>
                                      </p:cBhvr>
                                    </p:animEffect>
                                  </p:childTnLst>
                                </p:cTn>
                              </p:par>
                              <p:par>
                                <p:cTn id="13" presetID="10" presetClass="entr" presetSubtype="0" fill="hold" nodeType="withEffect">
                                  <p:stCondLst>
                                    <p:cond delay="0"/>
                                  </p:stCondLst>
                                  <p:childTnLst>
                                    <p:set>
                                      <p:cBhvr>
                                        <p:cTn id="14" dur="1" fill="hold">
                                          <p:stCondLst>
                                            <p:cond delay="0"/>
                                          </p:stCondLst>
                                        </p:cTn>
                                        <p:tgtEl>
                                          <p:spTgt spid="313"/>
                                        </p:tgtEl>
                                        <p:attrNameLst>
                                          <p:attrName>style.visibility</p:attrName>
                                        </p:attrNameLst>
                                      </p:cBhvr>
                                      <p:to>
                                        <p:strVal val="visible"/>
                                      </p:to>
                                    </p:set>
                                    <p:animEffect transition="in" filter="fade">
                                      <p:cBhvr>
                                        <p:cTn id="15" dur="500"/>
                                        <p:tgtEl>
                                          <p:spTgt spid="3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4"/>
                                        </p:tgtEl>
                                        <p:attrNameLst>
                                          <p:attrName>style.visibility</p:attrName>
                                        </p:attrNameLst>
                                      </p:cBhvr>
                                      <p:to>
                                        <p:strVal val="visible"/>
                                      </p:to>
                                    </p:set>
                                    <p:animEffect transition="in" filter="fade">
                                      <p:cBhvr>
                                        <p:cTn id="20" dur="500"/>
                                        <p:tgtEl>
                                          <p:spTgt spid="3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5"/>
                                        </p:tgtEl>
                                        <p:attrNameLst>
                                          <p:attrName>style.visibility</p:attrName>
                                        </p:attrNameLst>
                                      </p:cBhvr>
                                      <p:to>
                                        <p:strVal val="visible"/>
                                      </p:to>
                                    </p:set>
                                    <p:animEffect transition="in" filter="fade">
                                      <p:cBhvr>
                                        <p:cTn id="25" dur="500"/>
                                        <p:tgtEl>
                                          <p:spTgt spid="3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3"/>
          <p:cNvSpPr txBox="1">
            <a:spLocks noGrp="1"/>
          </p:cNvSpPr>
          <p:nvPr>
            <p:ph type="title"/>
          </p:nvPr>
        </p:nvSpPr>
        <p:spPr>
          <a:xfrm>
            <a:off x="471488" y="205383"/>
            <a:ext cx="5915100" cy="745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Safety</a:t>
            </a:r>
            <a:endParaRPr/>
          </a:p>
        </p:txBody>
      </p:sp>
      <p:sp>
        <p:nvSpPr>
          <p:cNvPr id="321" name="Google Shape;321;p43"/>
          <p:cNvSpPr txBox="1">
            <a:spLocks noGrp="1"/>
          </p:cNvSpPr>
          <p:nvPr>
            <p:ph type="body" idx="1"/>
          </p:nvPr>
        </p:nvSpPr>
        <p:spPr>
          <a:xfrm>
            <a:off x="471504" y="1026925"/>
            <a:ext cx="7846500" cy="2447700"/>
          </a:xfrm>
          <a:prstGeom prst="rect">
            <a:avLst/>
          </a:prstGeom>
          <a:noFill/>
          <a:ln>
            <a:noFill/>
          </a:ln>
        </p:spPr>
        <p:txBody>
          <a:bodyPr spcFirstLastPara="1" wrap="square" lIns="68575" tIns="34275" rIns="68575" bIns="34275" anchor="t" anchorCtr="0">
            <a:normAutofit fontScale="92500"/>
          </a:bodyPr>
          <a:lstStyle/>
          <a:p>
            <a:pPr marL="177800" lvl="0" indent="-171450" algn="l" rtl="0">
              <a:lnSpc>
                <a:spcPct val="90000"/>
              </a:lnSpc>
              <a:spcBef>
                <a:spcPts val="0"/>
              </a:spcBef>
              <a:spcAft>
                <a:spcPts val="0"/>
              </a:spcAft>
              <a:buSzPts val="2100"/>
              <a:buChar char="●"/>
            </a:pPr>
            <a:r>
              <a:rPr lang="en">
                <a:solidFill>
                  <a:schemeClr val="dk1"/>
                </a:solidFill>
              </a:rPr>
              <a:t>Do you feel physically safe</a:t>
            </a:r>
            <a:endParaRPr>
              <a:solidFill>
                <a:schemeClr val="dk1"/>
              </a:solidFill>
            </a:endParaRPr>
          </a:p>
          <a:p>
            <a:pPr marL="177800" lvl="0" indent="-171450" algn="l" rtl="0">
              <a:lnSpc>
                <a:spcPct val="90000"/>
              </a:lnSpc>
              <a:spcBef>
                <a:spcPts val="800"/>
              </a:spcBef>
              <a:spcAft>
                <a:spcPts val="0"/>
              </a:spcAft>
              <a:buSzPts val="2100"/>
              <a:buChar char="●"/>
            </a:pPr>
            <a:r>
              <a:rPr lang="en">
                <a:solidFill>
                  <a:schemeClr val="dk1"/>
                </a:solidFill>
              </a:rPr>
              <a:t>Is your environment safe</a:t>
            </a:r>
            <a:endParaRPr>
              <a:solidFill>
                <a:schemeClr val="dk1"/>
              </a:solidFill>
            </a:endParaRPr>
          </a:p>
          <a:p>
            <a:pPr marL="177800" lvl="0" indent="-171450" algn="l" rtl="0">
              <a:lnSpc>
                <a:spcPct val="90000"/>
              </a:lnSpc>
              <a:spcBef>
                <a:spcPts val="800"/>
              </a:spcBef>
              <a:spcAft>
                <a:spcPts val="0"/>
              </a:spcAft>
              <a:buSzPts val="2100"/>
              <a:buChar char="●"/>
            </a:pPr>
            <a:r>
              <a:rPr lang="en">
                <a:solidFill>
                  <a:schemeClr val="dk1"/>
                </a:solidFill>
              </a:rPr>
              <a:t>Do you feel pressured by administrative, scheduling, or productivity requirements?</a:t>
            </a:r>
            <a:endParaRPr>
              <a:solidFill>
                <a:schemeClr val="dk1"/>
              </a:solidFill>
            </a:endParaRPr>
          </a:p>
          <a:p>
            <a:pPr marL="177800" lvl="0" indent="-171450" algn="l" rtl="0">
              <a:lnSpc>
                <a:spcPct val="90000"/>
              </a:lnSpc>
              <a:spcBef>
                <a:spcPts val="800"/>
              </a:spcBef>
              <a:spcAft>
                <a:spcPts val="0"/>
              </a:spcAft>
              <a:buSzPts val="2100"/>
              <a:buChar char="●"/>
            </a:pPr>
            <a:r>
              <a:rPr lang="en">
                <a:solidFill>
                  <a:schemeClr val="dk1"/>
                </a:solidFill>
              </a:rPr>
              <a:t>Are there other sources of threat affecting you?</a:t>
            </a:r>
            <a:endParaRPr>
              <a:solidFill>
                <a:schemeClr val="dk1"/>
              </a:solidFill>
            </a:endParaRPr>
          </a:p>
          <a:p>
            <a:pPr marL="342900" lvl="1" indent="0" algn="l" rtl="0">
              <a:lnSpc>
                <a:spcPct val="90000"/>
              </a:lnSpc>
              <a:spcBef>
                <a:spcPts val="400"/>
              </a:spcBef>
              <a:spcAft>
                <a:spcPts val="0"/>
              </a:spcAft>
              <a:buClr>
                <a:schemeClr val="dk1"/>
              </a:buClr>
              <a:buSzPts val="1800"/>
              <a:buNone/>
            </a:pPr>
            <a:endParaRPr>
              <a:solidFill>
                <a:schemeClr val="dk1"/>
              </a:solidFill>
            </a:endParaRPr>
          </a:p>
          <a:p>
            <a:pPr marL="342900" lvl="1" indent="0" algn="l" rtl="0">
              <a:lnSpc>
                <a:spcPct val="90000"/>
              </a:lnSpc>
              <a:spcBef>
                <a:spcPts val="400"/>
              </a:spcBef>
              <a:spcAft>
                <a:spcPts val="0"/>
              </a:spcAft>
              <a:buClr>
                <a:schemeClr val="dk1"/>
              </a:buClr>
              <a:buSzPts val="1800"/>
              <a:buNone/>
            </a:pPr>
            <a:endParaRPr>
              <a:solidFill>
                <a:schemeClr val="dk1"/>
              </a:solidFill>
            </a:endParaRPr>
          </a:p>
          <a:p>
            <a:pPr marL="0" lvl="0" indent="0" algn="ctr" rtl="0">
              <a:lnSpc>
                <a:spcPct val="90000"/>
              </a:lnSpc>
              <a:spcBef>
                <a:spcPts val="800"/>
              </a:spcBef>
              <a:spcAft>
                <a:spcPts val="1200"/>
              </a:spcAft>
              <a:buClr>
                <a:schemeClr val="dk1"/>
              </a:buClr>
              <a:buSzPts val="2100"/>
              <a:buNone/>
            </a:pPr>
            <a:r>
              <a:rPr lang="en" i="1">
                <a:solidFill>
                  <a:schemeClr val="dk1"/>
                </a:solidFill>
              </a:rPr>
              <a:t>What do you need from your teammates, supervisors, and leaders to help establish safety?</a:t>
            </a:r>
            <a:endParaRPr>
              <a:solidFill>
                <a:schemeClr val="dk1"/>
              </a:solidFill>
            </a:endParaRPr>
          </a:p>
        </p:txBody>
      </p:sp>
      <p:sp>
        <p:nvSpPr>
          <p:cNvPr id="322" name="Google Shape;322;p43"/>
          <p:cNvSpPr txBox="1">
            <a:spLocks noGrp="1"/>
          </p:cNvSpPr>
          <p:nvPr>
            <p:ph type="ftr" idx="11"/>
          </p:nvPr>
        </p:nvSpPr>
        <p:spPr>
          <a:xfrm>
            <a:off x="2835159" y="4733925"/>
            <a:ext cx="34737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chemeClr val="dk1"/>
                </a:solidFill>
              </a:rPr>
              <a:t>1: from Arietta Slade talk to IPMH seminar, September 2020</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4"/>
          <p:cNvSpPr txBox="1">
            <a:spLocks noGrp="1"/>
          </p:cNvSpPr>
          <p:nvPr>
            <p:ph type="title"/>
          </p:nvPr>
        </p:nvSpPr>
        <p:spPr>
          <a:xfrm>
            <a:off x="471488" y="205383"/>
            <a:ext cx="5915100" cy="745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Regulation</a:t>
            </a:r>
            <a:endParaRPr/>
          </a:p>
        </p:txBody>
      </p:sp>
      <p:sp>
        <p:nvSpPr>
          <p:cNvPr id="328" name="Google Shape;328;p44"/>
          <p:cNvSpPr txBox="1">
            <a:spLocks noGrp="1"/>
          </p:cNvSpPr>
          <p:nvPr>
            <p:ph type="body" idx="1"/>
          </p:nvPr>
        </p:nvSpPr>
        <p:spPr>
          <a:xfrm>
            <a:off x="628650" y="912019"/>
            <a:ext cx="8001000" cy="32634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SzPts val="2100"/>
              <a:buChar char="●"/>
            </a:pPr>
            <a:r>
              <a:rPr lang="en">
                <a:solidFill>
                  <a:schemeClr val="dk1"/>
                </a:solidFill>
              </a:rPr>
              <a:t>Are you physically calm and regulated? Or are you hungry, shut down, and irritated?</a:t>
            </a:r>
            <a:endParaRPr>
              <a:solidFill>
                <a:schemeClr val="dk1"/>
              </a:solidFill>
            </a:endParaRPr>
          </a:p>
          <a:p>
            <a:pPr marL="177800" lvl="0" indent="-171450" algn="l" rtl="0">
              <a:lnSpc>
                <a:spcPct val="90000"/>
              </a:lnSpc>
              <a:spcBef>
                <a:spcPts val="800"/>
              </a:spcBef>
              <a:spcAft>
                <a:spcPts val="0"/>
              </a:spcAft>
              <a:buSzPts val="2100"/>
              <a:buChar char="●"/>
            </a:pPr>
            <a:r>
              <a:rPr lang="en">
                <a:solidFill>
                  <a:schemeClr val="dk1"/>
                </a:solidFill>
              </a:rPr>
              <a:t>Are you in a state of fight, flight or freezing?</a:t>
            </a:r>
            <a:endParaRPr>
              <a:solidFill>
                <a:schemeClr val="dk1"/>
              </a:solidFill>
            </a:endParaRPr>
          </a:p>
          <a:p>
            <a:pPr marL="177800" lvl="0" indent="-171450" algn="l" rtl="0">
              <a:lnSpc>
                <a:spcPct val="90000"/>
              </a:lnSpc>
              <a:spcBef>
                <a:spcPts val="800"/>
              </a:spcBef>
              <a:spcAft>
                <a:spcPts val="0"/>
              </a:spcAft>
              <a:buSzPts val="2100"/>
              <a:buChar char="●"/>
            </a:pPr>
            <a:r>
              <a:rPr lang="en">
                <a:solidFill>
                  <a:schemeClr val="dk1"/>
                </a:solidFill>
              </a:rPr>
              <a:t>Are you able to attend and think clearly?</a:t>
            </a:r>
            <a:endParaRPr>
              <a:solidFill>
                <a:schemeClr val="dk1"/>
              </a:solidFill>
            </a:endParaRPr>
          </a:p>
          <a:p>
            <a:pPr marL="177800" lvl="0" indent="-171450" algn="l" rtl="0">
              <a:lnSpc>
                <a:spcPct val="90000"/>
              </a:lnSpc>
              <a:spcBef>
                <a:spcPts val="800"/>
              </a:spcBef>
              <a:spcAft>
                <a:spcPts val="0"/>
              </a:spcAft>
              <a:buSzPts val="2100"/>
              <a:buChar char="●"/>
            </a:pPr>
            <a:r>
              <a:rPr lang="en">
                <a:solidFill>
                  <a:schemeClr val="dk1"/>
                </a:solidFill>
              </a:rPr>
              <a:t>Are you rushing </a:t>
            </a:r>
            <a:r>
              <a:rPr lang="en" i="1">
                <a:solidFill>
                  <a:schemeClr val="dk1"/>
                </a:solidFill>
              </a:rPr>
              <a:t>to do</a:t>
            </a:r>
            <a:r>
              <a:rPr lang="en">
                <a:solidFill>
                  <a:schemeClr val="dk1"/>
                </a:solidFill>
              </a:rPr>
              <a:t> out of your own anxiety or some other pressure?</a:t>
            </a:r>
            <a:endParaRPr>
              <a:solidFill>
                <a:schemeClr val="dk1"/>
              </a:solidFill>
            </a:endParaRPr>
          </a:p>
          <a:p>
            <a:pPr marL="177800" lvl="0" indent="-38100" algn="l" rtl="0">
              <a:lnSpc>
                <a:spcPct val="90000"/>
              </a:lnSpc>
              <a:spcBef>
                <a:spcPts val="800"/>
              </a:spcBef>
              <a:spcAft>
                <a:spcPts val="0"/>
              </a:spcAft>
              <a:buClr>
                <a:schemeClr val="dk1"/>
              </a:buClr>
              <a:buSzPts val="2100"/>
              <a:buNone/>
            </a:pPr>
            <a:endParaRPr>
              <a:solidFill>
                <a:schemeClr val="dk1"/>
              </a:solidFill>
            </a:endParaRPr>
          </a:p>
          <a:p>
            <a:pPr marL="0" lvl="0" indent="0" algn="ctr" rtl="0">
              <a:lnSpc>
                <a:spcPct val="90000"/>
              </a:lnSpc>
              <a:spcBef>
                <a:spcPts val="800"/>
              </a:spcBef>
              <a:spcAft>
                <a:spcPts val="1200"/>
              </a:spcAft>
              <a:buClr>
                <a:schemeClr val="dk1"/>
              </a:buClr>
              <a:buSzPts val="2100"/>
              <a:buNone/>
            </a:pPr>
            <a:r>
              <a:rPr lang="en" i="1">
                <a:solidFill>
                  <a:schemeClr val="dk1"/>
                </a:solidFill>
              </a:rPr>
              <a:t>What can you do, or what do you need, to calm yourself and re-establish balance if necessary?</a:t>
            </a:r>
            <a:endParaRPr>
              <a:solidFill>
                <a:schemeClr val="dk1"/>
              </a:solidFill>
            </a:endParaRPr>
          </a:p>
        </p:txBody>
      </p:sp>
      <p:sp>
        <p:nvSpPr>
          <p:cNvPr id="329" name="Google Shape;329;p44"/>
          <p:cNvSpPr txBox="1">
            <a:spLocks noGrp="1"/>
          </p:cNvSpPr>
          <p:nvPr>
            <p:ph type="ftr" idx="11"/>
          </p:nvPr>
        </p:nvSpPr>
        <p:spPr>
          <a:xfrm>
            <a:off x="2531225" y="4767263"/>
            <a:ext cx="37905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chemeClr val="dk1"/>
                </a:solidFill>
              </a:rPr>
              <a:t>1: from Arietta Slade talk to IPMH seminar, September 2020</a:t>
            </a:r>
            <a:endParaRPr/>
          </a:p>
          <a:p>
            <a:pPr marL="0" lvl="0" indent="0" algn="ctr"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5"/>
          <p:cNvSpPr txBox="1">
            <a:spLocks noGrp="1"/>
          </p:cNvSpPr>
          <p:nvPr>
            <p:ph type="title"/>
          </p:nvPr>
        </p:nvSpPr>
        <p:spPr>
          <a:xfrm>
            <a:off x="528898" y="20777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Relationship</a:t>
            </a:r>
            <a:endParaRPr/>
          </a:p>
        </p:txBody>
      </p:sp>
      <p:sp>
        <p:nvSpPr>
          <p:cNvPr id="336" name="Google Shape;336;p45"/>
          <p:cNvSpPr txBox="1">
            <a:spLocks noGrp="1"/>
          </p:cNvSpPr>
          <p:nvPr>
            <p:ph type="body" idx="1"/>
          </p:nvPr>
        </p:nvSpPr>
        <p:spPr>
          <a:xfrm>
            <a:off x="628650" y="1005291"/>
            <a:ext cx="7886700" cy="32634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SzPts val="2100"/>
              <a:buChar char="●"/>
            </a:pPr>
            <a:r>
              <a:rPr lang="en">
                <a:solidFill>
                  <a:schemeClr val="dk1"/>
                </a:solidFill>
              </a:rPr>
              <a:t>Are you open to a relationship?</a:t>
            </a:r>
            <a:endParaRPr>
              <a:solidFill>
                <a:schemeClr val="dk1"/>
              </a:solidFill>
            </a:endParaRPr>
          </a:p>
          <a:p>
            <a:pPr marL="177800" lvl="0" indent="-171450" algn="l" rtl="0">
              <a:lnSpc>
                <a:spcPct val="90000"/>
              </a:lnSpc>
              <a:spcBef>
                <a:spcPts val="800"/>
              </a:spcBef>
              <a:spcAft>
                <a:spcPts val="0"/>
              </a:spcAft>
              <a:buSzPts val="2100"/>
              <a:buChar char="●"/>
            </a:pPr>
            <a:r>
              <a:rPr lang="en">
                <a:solidFill>
                  <a:schemeClr val="dk1"/>
                </a:solidFill>
              </a:rPr>
              <a:t>“Relationship” is the therapeutic port of entry, and kids with ASD/IDD are in relation with us, despite their neurodivergence/disability</a:t>
            </a:r>
            <a:endParaRPr>
              <a:solidFill>
                <a:schemeClr val="dk1"/>
              </a:solidFill>
            </a:endParaRPr>
          </a:p>
          <a:p>
            <a:pPr marL="177800" lvl="0" indent="-171450" algn="l" rtl="0">
              <a:lnSpc>
                <a:spcPct val="90000"/>
              </a:lnSpc>
              <a:spcBef>
                <a:spcPts val="800"/>
              </a:spcBef>
              <a:spcAft>
                <a:spcPts val="0"/>
              </a:spcAft>
              <a:buSzPts val="2100"/>
              <a:buChar char="●"/>
            </a:pPr>
            <a:r>
              <a:rPr lang="en">
                <a:solidFill>
                  <a:schemeClr val="dk1"/>
                </a:solidFill>
              </a:rPr>
              <a:t>Your humanity is the most important tool you have, regardless of your training, discipline, or guild</a:t>
            </a:r>
            <a:endParaRPr>
              <a:solidFill>
                <a:schemeClr val="dk1"/>
              </a:solidFill>
            </a:endParaRPr>
          </a:p>
          <a:p>
            <a:pPr marL="177800" lvl="0" indent="-171450" algn="l" rtl="0">
              <a:lnSpc>
                <a:spcPct val="90000"/>
              </a:lnSpc>
              <a:spcBef>
                <a:spcPts val="800"/>
              </a:spcBef>
              <a:spcAft>
                <a:spcPts val="0"/>
              </a:spcAft>
              <a:buSzPts val="2100"/>
              <a:buChar char="●"/>
            </a:pPr>
            <a:r>
              <a:rPr lang="en">
                <a:solidFill>
                  <a:schemeClr val="dk1"/>
                </a:solidFill>
              </a:rPr>
              <a:t>Safe relationships promote exploration and reflection</a:t>
            </a:r>
            <a:endParaRPr>
              <a:solidFill>
                <a:schemeClr val="dk1"/>
              </a:solidFill>
            </a:endParaRPr>
          </a:p>
          <a:p>
            <a:pPr marL="177800" lvl="0" indent="-171450" algn="l" rtl="0">
              <a:lnSpc>
                <a:spcPct val="90000"/>
              </a:lnSpc>
              <a:spcBef>
                <a:spcPts val="800"/>
              </a:spcBef>
              <a:spcAft>
                <a:spcPts val="1200"/>
              </a:spcAft>
              <a:buSzPts val="2100"/>
              <a:buChar char="●"/>
            </a:pPr>
            <a:r>
              <a:rPr lang="en">
                <a:solidFill>
                  <a:schemeClr val="dk1"/>
                </a:solidFill>
              </a:rPr>
              <a:t>Trust and safety beget trust and safety</a:t>
            </a:r>
            <a:endParaRPr>
              <a:solidFill>
                <a:schemeClr val="dk1"/>
              </a:solidFill>
            </a:endParaRPr>
          </a:p>
        </p:txBody>
      </p:sp>
      <p:sp>
        <p:nvSpPr>
          <p:cNvPr id="337" name="Google Shape;337;p45"/>
          <p:cNvSpPr txBox="1">
            <a:spLocks noGrp="1"/>
          </p:cNvSpPr>
          <p:nvPr>
            <p:ph type="ftr" idx="11"/>
          </p:nvPr>
        </p:nvSpPr>
        <p:spPr>
          <a:xfrm>
            <a:off x="2537460" y="4869656"/>
            <a:ext cx="37656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chemeClr val="dk1"/>
                </a:solidFill>
              </a:rPr>
              <a:t>1: from Arietta Slade talk to IPMH seminar, September 2020</a:t>
            </a:r>
            <a:endParaRPr/>
          </a:p>
          <a:p>
            <a:pPr marL="0" lvl="0" indent="0" algn="ctr"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46" descr="the new code – Nesting HTML Elements"/>
          <p:cNvPicPr preferRelativeResize="0"/>
          <p:nvPr/>
        </p:nvPicPr>
        <p:blipFill rotWithShape="1">
          <a:blip r:embed="rId3">
            <a:alphaModFix/>
          </a:blip>
          <a:srcRect/>
          <a:stretch/>
        </p:blipFill>
        <p:spPr>
          <a:xfrm>
            <a:off x="0" y="2692730"/>
            <a:ext cx="5357813" cy="2378869"/>
          </a:xfrm>
          <a:prstGeom prst="rect">
            <a:avLst/>
          </a:prstGeom>
          <a:noFill/>
          <a:ln>
            <a:noFill/>
          </a:ln>
        </p:spPr>
      </p:pic>
      <p:grpSp>
        <p:nvGrpSpPr>
          <p:cNvPr id="344" name="Google Shape;344;p46"/>
          <p:cNvGrpSpPr/>
          <p:nvPr/>
        </p:nvGrpSpPr>
        <p:grpSpPr>
          <a:xfrm>
            <a:off x="4250438" y="70324"/>
            <a:ext cx="4839525" cy="4839676"/>
            <a:chOff x="2869622" y="0"/>
            <a:chExt cx="6452700" cy="6452901"/>
          </a:xfrm>
        </p:grpSpPr>
        <p:sp>
          <p:nvSpPr>
            <p:cNvPr id="345" name="Google Shape;345;p46"/>
            <p:cNvSpPr/>
            <p:nvPr/>
          </p:nvSpPr>
          <p:spPr>
            <a:xfrm>
              <a:off x="2869622" y="0"/>
              <a:ext cx="6452700" cy="6452700"/>
            </a:xfrm>
            <a:prstGeom prst="ellipse">
              <a:avLst/>
            </a:prstGeom>
            <a:gradFill>
              <a:gsLst>
                <a:gs pos="0">
                  <a:srgbClr val="5F82CA"/>
                </a:gs>
                <a:gs pos="50000">
                  <a:srgbClr val="3C70CA"/>
                </a:gs>
                <a:gs pos="100000">
                  <a:srgbClr val="2E60B9"/>
                </a:gs>
              </a:gsLst>
              <a:lin ang="5400012" scaled="0"/>
            </a:gradFill>
            <a:ln>
              <a:noFill/>
            </a:ln>
            <a:effectLst>
              <a:outerShdw blurRad="57150" dist="19050" dir="5400000" algn="ctr" rotWithShape="0">
                <a:srgbClr val="000000">
                  <a:alpha val="6275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6" name="Google Shape;346;p46"/>
            <p:cNvSpPr txBox="1"/>
            <p:nvPr/>
          </p:nvSpPr>
          <p:spPr>
            <a:xfrm>
              <a:off x="5193904" y="322637"/>
              <a:ext cx="1804200" cy="967800"/>
            </a:xfrm>
            <a:prstGeom prst="rect">
              <a:avLst/>
            </a:prstGeom>
            <a:noFill/>
            <a:ln>
              <a:noFill/>
            </a:ln>
          </p:spPr>
          <p:txBody>
            <a:bodyPr spcFirstLastPara="1" wrap="square" lIns="69350" tIns="69350" rIns="69350" bIns="6935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 sz="1000" b="1">
                  <a:solidFill>
                    <a:schemeClr val="lt1"/>
                  </a:solidFill>
                  <a:latin typeface="Calibri"/>
                  <a:ea typeface="Calibri"/>
                  <a:cs typeface="Calibri"/>
                  <a:sym typeface="Calibri"/>
                </a:rPr>
                <a:t>Overarching CHA NDU</a:t>
              </a:r>
              <a:endParaRPr sz="1100"/>
            </a:p>
            <a:p>
              <a:pPr marL="0" marR="0" lvl="0" indent="0" algn="ctr" rtl="0">
                <a:lnSpc>
                  <a:spcPct val="90000"/>
                </a:lnSpc>
                <a:spcBef>
                  <a:spcPts val="300"/>
                </a:spcBef>
                <a:spcAft>
                  <a:spcPts val="0"/>
                </a:spcAft>
                <a:buClr>
                  <a:schemeClr val="lt1"/>
                </a:buClr>
                <a:buSzPts val="1000"/>
                <a:buFont typeface="Calibri"/>
                <a:buNone/>
              </a:pPr>
              <a:r>
                <a:rPr lang="en" sz="1000" b="1">
                  <a:solidFill>
                    <a:schemeClr val="lt1"/>
                  </a:solidFill>
                  <a:latin typeface="Calibri"/>
                  <a:ea typeface="Calibri"/>
                  <a:cs typeface="Calibri"/>
                  <a:sym typeface="Calibri"/>
                </a:rPr>
                <a:t>Team Culture Supervision Structures</a:t>
              </a:r>
              <a:endParaRPr sz="1100"/>
            </a:p>
          </p:txBody>
        </p:sp>
        <p:sp>
          <p:nvSpPr>
            <p:cNvPr id="347" name="Google Shape;347;p46"/>
            <p:cNvSpPr/>
            <p:nvPr/>
          </p:nvSpPr>
          <p:spPr>
            <a:xfrm>
              <a:off x="3514898" y="1290550"/>
              <a:ext cx="5162100" cy="5162100"/>
            </a:xfrm>
            <a:prstGeom prst="ellipse">
              <a:avLst/>
            </a:prstGeom>
            <a:gradFill>
              <a:gsLst>
                <a:gs pos="0">
                  <a:srgbClr val="5F82CA"/>
                </a:gs>
                <a:gs pos="50000">
                  <a:srgbClr val="3C70CA"/>
                </a:gs>
                <a:gs pos="100000">
                  <a:srgbClr val="2E60B9"/>
                </a:gs>
              </a:gsLst>
              <a:lin ang="5400012" scaled="0"/>
            </a:gradFill>
            <a:ln>
              <a:noFill/>
            </a:ln>
            <a:effectLst>
              <a:outerShdw blurRad="57150" dist="19050" dir="5400000" algn="ctr" rotWithShape="0">
                <a:srgbClr val="000000">
                  <a:alpha val="6275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8" name="Google Shape;348;p46"/>
            <p:cNvSpPr txBox="1"/>
            <p:nvPr/>
          </p:nvSpPr>
          <p:spPr>
            <a:xfrm>
              <a:off x="5193904" y="1600283"/>
              <a:ext cx="1804200" cy="929100"/>
            </a:xfrm>
            <a:prstGeom prst="rect">
              <a:avLst/>
            </a:prstGeom>
            <a:noFill/>
            <a:ln>
              <a:noFill/>
            </a:ln>
          </p:spPr>
          <p:txBody>
            <a:bodyPr spcFirstLastPara="1" wrap="square" lIns="69350" tIns="69350" rIns="69350" bIns="6935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 sz="1000" b="1">
                  <a:solidFill>
                    <a:schemeClr val="lt1"/>
                  </a:solidFill>
                  <a:latin typeface="Calibri"/>
                  <a:ea typeface="Calibri"/>
                  <a:cs typeface="Calibri"/>
                  <a:sym typeface="Calibri"/>
                </a:rPr>
                <a:t>Individual NDU Professionals</a:t>
              </a:r>
              <a:endParaRPr sz="1100"/>
            </a:p>
          </p:txBody>
        </p:sp>
        <p:sp>
          <p:nvSpPr>
            <p:cNvPr id="349" name="Google Shape;349;p46"/>
            <p:cNvSpPr/>
            <p:nvPr/>
          </p:nvSpPr>
          <p:spPr>
            <a:xfrm>
              <a:off x="4160173" y="2581101"/>
              <a:ext cx="3871800" cy="3871800"/>
            </a:xfrm>
            <a:prstGeom prst="ellipse">
              <a:avLst/>
            </a:prstGeom>
            <a:gradFill>
              <a:gsLst>
                <a:gs pos="0">
                  <a:srgbClr val="5F82CA"/>
                </a:gs>
                <a:gs pos="50000">
                  <a:srgbClr val="3C70CA"/>
                </a:gs>
                <a:gs pos="100000">
                  <a:srgbClr val="2E60B9"/>
                </a:gs>
              </a:gsLst>
              <a:lin ang="5400012" scaled="0"/>
            </a:gradFill>
            <a:ln>
              <a:noFill/>
            </a:ln>
            <a:effectLst>
              <a:outerShdw blurRad="57150" dist="19050" dir="5400000" algn="ctr" rotWithShape="0">
                <a:srgbClr val="000000">
                  <a:alpha val="6275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0" name="Google Shape;350;p46"/>
            <p:cNvSpPr txBox="1"/>
            <p:nvPr/>
          </p:nvSpPr>
          <p:spPr>
            <a:xfrm>
              <a:off x="5193904" y="2871475"/>
              <a:ext cx="1804200" cy="871200"/>
            </a:xfrm>
            <a:prstGeom prst="rect">
              <a:avLst/>
            </a:prstGeom>
            <a:noFill/>
            <a:ln>
              <a:noFill/>
            </a:ln>
          </p:spPr>
          <p:txBody>
            <a:bodyPr spcFirstLastPara="1" wrap="square" lIns="69350" tIns="69350" rIns="69350" bIns="6935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 sz="1000" b="1">
                  <a:solidFill>
                    <a:schemeClr val="lt1"/>
                  </a:solidFill>
                  <a:latin typeface="Calibri"/>
                  <a:ea typeface="Calibri"/>
                  <a:cs typeface="Calibri"/>
                  <a:sym typeface="Calibri"/>
                </a:rPr>
                <a:t>Family/Caregiver</a:t>
              </a:r>
              <a:endParaRPr sz="1100"/>
            </a:p>
          </p:txBody>
        </p:sp>
        <p:sp>
          <p:nvSpPr>
            <p:cNvPr id="351" name="Google Shape;351;p46"/>
            <p:cNvSpPr/>
            <p:nvPr/>
          </p:nvSpPr>
          <p:spPr>
            <a:xfrm>
              <a:off x="4805449" y="3871652"/>
              <a:ext cx="2581200" cy="2581200"/>
            </a:xfrm>
            <a:prstGeom prst="ellipse">
              <a:avLst/>
            </a:prstGeom>
            <a:gradFill>
              <a:gsLst>
                <a:gs pos="0">
                  <a:srgbClr val="5F82CA"/>
                </a:gs>
                <a:gs pos="50000">
                  <a:srgbClr val="3C70CA"/>
                </a:gs>
                <a:gs pos="100000">
                  <a:srgbClr val="2E60B9"/>
                </a:gs>
              </a:gsLst>
              <a:lin ang="5400012" scaled="0"/>
            </a:gradFill>
            <a:ln>
              <a:noFill/>
            </a:ln>
            <a:effectLst>
              <a:outerShdw blurRad="57150" dist="19050" dir="5400000" algn="ctr" rotWithShape="0">
                <a:srgbClr val="000000">
                  <a:alpha val="6275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2" name="Google Shape;352;p46"/>
            <p:cNvSpPr txBox="1"/>
            <p:nvPr/>
          </p:nvSpPr>
          <p:spPr>
            <a:xfrm>
              <a:off x="5183442" y="4516928"/>
              <a:ext cx="1825200" cy="1290600"/>
            </a:xfrm>
            <a:prstGeom prst="rect">
              <a:avLst/>
            </a:prstGeom>
            <a:noFill/>
            <a:ln>
              <a:noFill/>
            </a:ln>
          </p:spPr>
          <p:txBody>
            <a:bodyPr spcFirstLastPara="1" wrap="square" lIns="69350" tIns="69350" rIns="69350" bIns="6935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 sz="1000" b="1">
                  <a:solidFill>
                    <a:schemeClr val="lt1"/>
                  </a:solidFill>
                  <a:latin typeface="Calibri"/>
                  <a:ea typeface="Calibri"/>
                  <a:cs typeface="Calibri"/>
                  <a:sym typeface="Calibri"/>
                </a:rPr>
                <a:t>Patient</a:t>
              </a:r>
              <a:endParaRPr sz="1100"/>
            </a:p>
          </p:txBody>
        </p:sp>
      </p:grpSp>
      <p:grpSp>
        <p:nvGrpSpPr>
          <p:cNvPr id="353" name="Google Shape;353;p46"/>
          <p:cNvGrpSpPr/>
          <p:nvPr/>
        </p:nvGrpSpPr>
        <p:grpSpPr>
          <a:xfrm>
            <a:off x="261941" y="1087255"/>
            <a:ext cx="3868600" cy="1462725"/>
            <a:chOff x="4541" y="569372"/>
            <a:chExt cx="5158133" cy="1950300"/>
          </a:xfrm>
        </p:grpSpPr>
        <p:sp>
          <p:nvSpPr>
            <p:cNvPr id="354" name="Google Shape;354;p46"/>
            <p:cNvSpPr/>
            <p:nvPr/>
          </p:nvSpPr>
          <p:spPr>
            <a:xfrm>
              <a:off x="4541" y="569372"/>
              <a:ext cx="1357500" cy="1950300"/>
            </a:xfrm>
            <a:prstGeom prst="roundRect">
              <a:avLst>
                <a:gd name="adj" fmla="val 10000"/>
              </a:avLst>
            </a:prstGeom>
            <a:solidFill>
              <a:schemeClr val="lt1"/>
            </a:solidFill>
            <a:ln w="12700" cap="flat" cmpd="sng">
              <a:solidFill>
                <a:schemeClr val="dk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5" name="Google Shape;355;p46"/>
            <p:cNvSpPr txBox="1"/>
            <p:nvPr/>
          </p:nvSpPr>
          <p:spPr>
            <a:xfrm>
              <a:off x="44297" y="609128"/>
              <a:ext cx="1278000" cy="1870500"/>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 sz="1100" b="0">
                  <a:solidFill>
                    <a:schemeClr val="dk1"/>
                  </a:solidFill>
                  <a:latin typeface="Calibri"/>
                  <a:ea typeface="Calibri"/>
                  <a:cs typeface="Calibri"/>
                  <a:sym typeface="Calibri"/>
                </a:rPr>
                <a:t>An NDU team member finds trust and safety in their supervisor and in their team supports</a:t>
              </a:r>
              <a:endParaRPr sz="1100">
                <a:solidFill>
                  <a:schemeClr val="dk1"/>
                </a:solidFill>
              </a:endParaRPr>
            </a:p>
          </p:txBody>
        </p:sp>
        <p:sp>
          <p:nvSpPr>
            <p:cNvPr id="356" name="Google Shape;356;p46"/>
            <p:cNvSpPr/>
            <p:nvPr/>
          </p:nvSpPr>
          <p:spPr>
            <a:xfrm>
              <a:off x="1497647" y="1376137"/>
              <a:ext cx="287700" cy="336600"/>
            </a:xfrm>
            <a:prstGeom prst="rightArrow">
              <a:avLst>
                <a:gd name="adj1" fmla="val 6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7" name="Google Shape;357;p46"/>
            <p:cNvSpPr txBox="1"/>
            <p:nvPr/>
          </p:nvSpPr>
          <p:spPr>
            <a:xfrm>
              <a:off x="1497647" y="1443462"/>
              <a:ext cx="201300" cy="201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Calibri"/>
                <a:buNone/>
              </a:pPr>
              <a:endParaRPr sz="800">
                <a:solidFill>
                  <a:schemeClr val="lt1"/>
                </a:solidFill>
                <a:latin typeface="Calibri"/>
                <a:ea typeface="Calibri"/>
                <a:cs typeface="Calibri"/>
                <a:sym typeface="Calibri"/>
              </a:endParaRPr>
            </a:p>
          </p:txBody>
        </p:sp>
        <p:sp>
          <p:nvSpPr>
            <p:cNvPr id="358" name="Google Shape;358;p46"/>
            <p:cNvSpPr/>
            <p:nvPr/>
          </p:nvSpPr>
          <p:spPr>
            <a:xfrm>
              <a:off x="1904857" y="569372"/>
              <a:ext cx="1357500" cy="1950300"/>
            </a:xfrm>
            <a:prstGeom prst="roundRect">
              <a:avLst>
                <a:gd name="adj" fmla="val 10000"/>
              </a:avLst>
            </a:prstGeom>
            <a:solidFill>
              <a:schemeClr val="lt1"/>
            </a:solidFill>
            <a:ln w="12700" cap="flat" cmpd="sng">
              <a:solidFill>
                <a:schemeClr val="dk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9" name="Google Shape;359;p46"/>
            <p:cNvSpPr txBox="1"/>
            <p:nvPr/>
          </p:nvSpPr>
          <p:spPr>
            <a:xfrm>
              <a:off x="1944613" y="609128"/>
              <a:ext cx="1278000" cy="1870500"/>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 sz="1100" b="0">
                  <a:solidFill>
                    <a:schemeClr val="dk1"/>
                  </a:solidFill>
                  <a:latin typeface="Calibri"/>
                  <a:ea typeface="Calibri"/>
                  <a:cs typeface="Calibri"/>
                  <a:sym typeface="Calibri"/>
                </a:rPr>
                <a:t>They can then become a trusted safe and secure base for a parent they are coaching about a behavior in their child</a:t>
              </a:r>
              <a:endParaRPr sz="1100">
                <a:solidFill>
                  <a:schemeClr val="dk1"/>
                </a:solidFill>
              </a:endParaRPr>
            </a:p>
          </p:txBody>
        </p:sp>
        <p:sp>
          <p:nvSpPr>
            <p:cNvPr id="360" name="Google Shape;360;p46"/>
            <p:cNvSpPr/>
            <p:nvPr/>
          </p:nvSpPr>
          <p:spPr>
            <a:xfrm>
              <a:off x="3397963" y="1376137"/>
              <a:ext cx="287700" cy="336600"/>
            </a:xfrm>
            <a:prstGeom prst="rightArrow">
              <a:avLst>
                <a:gd name="adj1" fmla="val 6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1" name="Google Shape;361;p46"/>
            <p:cNvSpPr txBox="1"/>
            <p:nvPr/>
          </p:nvSpPr>
          <p:spPr>
            <a:xfrm>
              <a:off x="3397963" y="1443462"/>
              <a:ext cx="201300" cy="201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Calibri"/>
                <a:buNone/>
              </a:pPr>
              <a:endParaRPr sz="800">
                <a:solidFill>
                  <a:schemeClr val="lt1"/>
                </a:solidFill>
                <a:latin typeface="Calibri"/>
                <a:ea typeface="Calibri"/>
                <a:cs typeface="Calibri"/>
                <a:sym typeface="Calibri"/>
              </a:endParaRPr>
            </a:p>
          </p:txBody>
        </p:sp>
        <p:sp>
          <p:nvSpPr>
            <p:cNvPr id="362" name="Google Shape;362;p46"/>
            <p:cNvSpPr/>
            <p:nvPr/>
          </p:nvSpPr>
          <p:spPr>
            <a:xfrm>
              <a:off x="3805174" y="569372"/>
              <a:ext cx="1357500" cy="1950300"/>
            </a:xfrm>
            <a:prstGeom prst="roundRect">
              <a:avLst>
                <a:gd name="adj" fmla="val 10000"/>
              </a:avLst>
            </a:prstGeom>
            <a:solidFill>
              <a:schemeClr val="lt1"/>
            </a:solidFill>
            <a:ln w="12700" cap="flat" cmpd="sng">
              <a:solidFill>
                <a:schemeClr val="dk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3" name="Google Shape;363;p46"/>
            <p:cNvSpPr txBox="1"/>
            <p:nvPr/>
          </p:nvSpPr>
          <p:spPr>
            <a:xfrm>
              <a:off x="3844930" y="609128"/>
              <a:ext cx="1278000" cy="1870500"/>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 sz="1100" b="0">
                  <a:solidFill>
                    <a:schemeClr val="dk1"/>
                  </a:solidFill>
                  <a:latin typeface="Calibri"/>
                  <a:ea typeface="Calibri"/>
                  <a:cs typeface="Calibri"/>
                  <a:sym typeface="Calibri"/>
                </a:rPr>
                <a:t>The parent can then bring a new security, trust, and safety to their relationship to their child</a:t>
              </a:r>
              <a:endParaRPr sz="1100">
                <a:solidFill>
                  <a:schemeClr val="dk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7"/>
          <p:cNvSpPr txBox="1">
            <a:spLocks noGrp="1"/>
          </p:cNvSpPr>
          <p:nvPr>
            <p:ph type="title"/>
          </p:nvPr>
        </p:nvSpPr>
        <p:spPr>
          <a:xfrm>
            <a:off x="471502" y="205375"/>
            <a:ext cx="6685500" cy="7458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7857"/>
              <a:buFont typeface="Calibri"/>
              <a:buNone/>
            </a:pPr>
            <a:r>
              <a:rPr lang="en" b="1"/>
              <a:t>Reflection: Learning, Exploring, Building</a:t>
            </a:r>
            <a:endParaRPr/>
          </a:p>
        </p:txBody>
      </p:sp>
      <p:sp>
        <p:nvSpPr>
          <p:cNvPr id="369" name="Google Shape;369;p47"/>
          <p:cNvSpPr txBox="1">
            <a:spLocks noGrp="1"/>
          </p:cNvSpPr>
          <p:nvPr>
            <p:ph type="body" idx="1"/>
          </p:nvPr>
        </p:nvSpPr>
        <p:spPr>
          <a:xfrm>
            <a:off x="856688" y="1228864"/>
            <a:ext cx="5915100" cy="24477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SzPts val="2100"/>
              <a:buChar char="●"/>
            </a:pPr>
            <a:r>
              <a:rPr lang="en">
                <a:solidFill>
                  <a:schemeClr val="dk1"/>
                </a:solidFill>
              </a:rPr>
              <a:t>Can you observe and listen?</a:t>
            </a:r>
            <a:endParaRPr>
              <a:solidFill>
                <a:schemeClr val="dk1"/>
              </a:solidFill>
            </a:endParaRPr>
          </a:p>
          <a:p>
            <a:pPr marL="177800" lvl="0" indent="-171450" algn="l" rtl="0">
              <a:lnSpc>
                <a:spcPct val="90000"/>
              </a:lnSpc>
              <a:spcBef>
                <a:spcPts val="800"/>
              </a:spcBef>
              <a:spcAft>
                <a:spcPts val="0"/>
              </a:spcAft>
              <a:buSzPts val="2100"/>
              <a:buChar char="●"/>
            </a:pPr>
            <a:r>
              <a:rPr lang="en">
                <a:solidFill>
                  <a:schemeClr val="dk1"/>
                </a:solidFill>
              </a:rPr>
              <a:t>Can you be curious and open and wonder why?</a:t>
            </a:r>
            <a:endParaRPr>
              <a:solidFill>
                <a:schemeClr val="dk1"/>
              </a:solidFill>
            </a:endParaRPr>
          </a:p>
          <a:p>
            <a:pPr marL="177800" lvl="0" indent="-171450" algn="l" rtl="0">
              <a:lnSpc>
                <a:spcPct val="90000"/>
              </a:lnSpc>
              <a:spcBef>
                <a:spcPts val="800"/>
              </a:spcBef>
              <a:spcAft>
                <a:spcPts val="0"/>
              </a:spcAft>
              <a:buSzPts val="2100"/>
              <a:buChar char="●"/>
            </a:pPr>
            <a:r>
              <a:rPr lang="en">
                <a:solidFill>
                  <a:schemeClr val="dk1"/>
                </a:solidFill>
              </a:rPr>
              <a:t>Can you generate hypotheses?</a:t>
            </a:r>
            <a:endParaRPr>
              <a:solidFill>
                <a:schemeClr val="dk1"/>
              </a:solidFill>
            </a:endParaRPr>
          </a:p>
          <a:p>
            <a:pPr marL="177800" lvl="0" indent="-171450" algn="l" rtl="0">
              <a:lnSpc>
                <a:spcPct val="90000"/>
              </a:lnSpc>
              <a:spcBef>
                <a:spcPts val="800"/>
              </a:spcBef>
              <a:spcAft>
                <a:spcPts val="0"/>
              </a:spcAft>
              <a:buSzPts val="2100"/>
              <a:buChar char="●"/>
            </a:pPr>
            <a:r>
              <a:rPr lang="en">
                <a:solidFill>
                  <a:schemeClr val="dk1"/>
                </a:solidFill>
              </a:rPr>
              <a:t>Can you tolerate uncertainty and not knowing?</a:t>
            </a:r>
            <a:endParaRPr>
              <a:solidFill>
                <a:schemeClr val="dk1"/>
              </a:solidFill>
            </a:endParaRPr>
          </a:p>
          <a:p>
            <a:pPr marL="177800" lvl="0" indent="-171450" algn="l" rtl="0">
              <a:lnSpc>
                <a:spcPct val="90000"/>
              </a:lnSpc>
              <a:spcBef>
                <a:spcPts val="800"/>
              </a:spcBef>
              <a:spcAft>
                <a:spcPts val="1200"/>
              </a:spcAft>
              <a:buSzPts val="2100"/>
              <a:buChar char="●"/>
            </a:pPr>
            <a:r>
              <a:rPr lang="en">
                <a:solidFill>
                  <a:schemeClr val="dk1"/>
                </a:solidFill>
              </a:rPr>
              <a:t>Can you repair misunderstandings and navigate the ups and downs of relationship rupture into relationship repair (with patients and with ourselves)?</a:t>
            </a:r>
            <a:endParaRPr>
              <a:solidFill>
                <a:schemeClr val="dk1"/>
              </a:solidFill>
            </a:endParaRPr>
          </a:p>
        </p:txBody>
      </p:sp>
      <p:sp>
        <p:nvSpPr>
          <p:cNvPr id="370" name="Google Shape;370;p47"/>
          <p:cNvSpPr txBox="1">
            <a:spLocks noGrp="1"/>
          </p:cNvSpPr>
          <p:nvPr>
            <p:ph type="ftr" idx="11"/>
          </p:nvPr>
        </p:nvSpPr>
        <p:spPr>
          <a:xfrm>
            <a:off x="2798792" y="4733925"/>
            <a:ext cx="35466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chemeClr val="dk1"/>
                </a:solidFill>
              </a:rPr>
              <a:t>1: from Arietta Slade talk to IPMH seminar, September 2020</a:t>
            </a:r>
            <a:endParaRPr/>
          </a:p>
          <a:p>
            <a:pPr marL="0" lvl="0" indent="0" algn="ctr"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9"/>
          <p:cNvSpPr txBox="1">
            <a:spLocks noGrp="1"/>
          </p:cNvSpPr>
          <p:nvPr>
            <p:ph type="title"/>
          </p:nvPr>
        </p:nvSpPr>
        <p:spPr>
          <a:xfrm>
            <a:off x="457200" y="1352550"/>
            <a:ext cx="8229300" cy="5301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2800" b="1"/>
              <a:t>Objectives</a:t>
            </a:r>
            <a:endParaRPr sz="2800" b="1"/>
          </a:p>
        </p:txBody>
      </p:sp>
      <p:sp>
        <p:nvSpPr>
          <p:cNvPr id="138" name="Google Shape;138;p29"/>
          <p:cNvSpPr txBox="1">
            <a:spLocks noGrp="1"/>
          </p:cNvSpPr>
          <p:nvPr>
            <p:ph type="subTitle" idx="1"/>
          </p:nvPr>
        </p:nvSpPr>
        <p:spPr>
          <a:xfrm>
            <a:off x="457200" y="1918094"/>
            <a:ext cx="8229300" cy="1957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solidFill>
                  <a:schemeClr val="dk1"/>
                </a:solidFill>
              </a:rPr>
              <a:t>Teams “Caring Together” (NDU, TEAM UP, etc)</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42900" algn="l" rtl="0">
              <a:spcBef>
                <a:spcPts val="0"/>
              </a:spcBef>
              <a:spcAft>
                <a:spcPts val="0"/>
              </a:spcAft>
              <a:buSzPts val="1800"/>
              <a:buChar char="●"/>
            </a:pPr>
            <a:r>
              <a:rPr lang="en"/>
              <a:t>Learning about our Patient Profiles</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
              <a:t>Learning about our Model of Care, Our Unit, Our Treatments</a:t>
            </a:r>
            <a:endParaRPr/>
          </a:p>
        </p:txBody>
      </p:sp>
      <p:sp>
        <p:nvSpPr>
          <p:cNvPr id="139" name="Google Shape;139;p29"/>
          <p:cNvSpPr txBox="1">
            <a:spLocks noGrp="1"/>
          </p:cNvSpPr>
          <p:nvPr>
            <p:ph type="title"/>
          </p:nvPr>
        </p:nvSpPr>
        <p:spPr>
          <a:xfrm>
            <a:off x="457200" y="133350"/>
            <a:ext cx="8229300" cy="5301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2800" b="1"/>
              <a:t>Conflicts of Interest / Disclosures</a:t>
            </a:r>
            <a:endParaRPr sz="2800" b="1"/>
          </a:p>
        </p:txBody>
      </p:sp>
      <p:sp>
        <p:nvSpPr>
          <p:cNvPr id="140" name="Google Shape;140;p29"/>
          <p:cNvSpPr txBox="1">
            <a:spLocks noGrp="1"/>
          </p:cNvSpPr>
          <p:nvPr>
            <p:ph type="subTitle" idx="1"/>
          </p:nvPr>
        </p:nvSpPr>
        <p:spPr>
          <a:xfrm>
            <a:off x="457200" y="622694"/>
            <a:ext cx="8229300" cy="1957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solidFill>
                  <a:schemeClr val="dk1"/>
                </a:solidFill>
              </a:rPr>
              <a:t>None</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48"/>
          <p:cNvPicPr preferRelativeResize="0"/>
          <p:nvPr/>
        </p:nvPicPr>
        <p:blipFill rotWithShape="1">
          <a:blip r:embed="rId3">
            <a:alphaModFix/>
          </a:blip>
          <a:srcRect/>
          <a:stretch/>
        </p:blipFill>
        <p:spPr>
          <a:xfrm>
            <a:off x="2964657" y="657160"/>
            <a:ext cx="6179343" cy="4441607"/>
          </a:xfrm>
          <a:prstGeom prst="rect">
            <a:avLst/>
          </a:prstGeom>
          <a:noFill/>
          <a:ln>
            <a:noFill/>
          </a:ln>
        </p:spPr>
      </p:pic>
      <p:sp>
        <p:nvSpPr>
          <p:cNvPr id="376" name="Google Shape;376;p48"/>
          <p:cNvSpPr txBox="1">
            <a:spLocks noGrp="1"/>
          </p:cNvSpPr>
          <p:nvPr>
            <p:ph type="title"/>
          </p:nvPr>
        </p:nvSpPr>
        <p:spPr>
          <a:xfrm>
            <a:off x="134675" y="216700"/>
            <a:ext cx="6699000" cy="60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970"/>
              <a:buFont typeface="Calibri"/>
              <a:buNone/>
            </a:pPr>
            <a:r>
              <a:rPr lang="en" sz="2820" b="1"/>
              <a:t>Specialized ASD/IDD Inpatient Care</a:t>
            </a:r>
            <a:endParaRPr sz="2820" b="1"/>
          </a:p>
        </p:txBody>
      </p:sp>
      <p:sp>
        <p:nvSpPr>
          <p:cNvPr id="377" name="Google Shape;377;p48"/>
          <p:cNvSpPr/>
          <p:nvPr/>
        </p:nvSpPr>
        <p:spPr>
          <a:xfrm>
            <a:off x="5313419" y="2333624"/>
            <a:ext cx="40800" cy="36300"/>
          </a:xfrm>
          <a:prstGeom prst="ellipse">
            <a:avLst/>
          </a:prstGeom>
          <a:solidFill>
            <a:srgbClr val="FF0000"/>
          </a:solid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78" name="Google Shape;378;p48"/>
          <p:cNvSpPr/>
          <p:nvPr/>
        </p:nvSpPr>
        <p:spPr>
          <a:xfrm>
            <a:off x="7310096" y="2397918"/>
            <a:ext cx="40800" cy="36300"/>
          </a:xfrm>
          <a:prstGeom prst="ellipse">
            <a:avLst/>
          </a:prstGeom>
          <a:solidFill>
            <a:srgbClr val="FF0000"/>
          </a:solid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79" name="Google Shape;379;p48"/>
          <p:cNvSpPr/>
          <p:nvPr/>
        </p:nvSpPr>
        <p:spPr>
          <a:xfrm>
            <a:off x="8345940" y="1837133"/>
            <a:ext cx="40800" cy="36300"/>
          </a:xfrm>
          <a:prstGeom prst="ellipse">
            <a:avLst/>
          </a:prstGeom>
          <a:solidFill>
            <a:srgbClr val="FF0000"/>
          </a:solid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80" name="Google Shape;380;p48"/>
          <p:cNvSpPr txBox="1"/>
          <p:nvPr/>
        </p:nvSpPr>
        <p:spPr>
          <a:xfrm>
            <a:off x="4753836" y="2177630"/>
            <a:ext cx="655800" cy="19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b="1" i="0" u="none" strike="noStrike" cap="none">
                <a:solidFill>
                  <a:schemeClr val="dk1"/>
                </a:solidFill>
                <a:latin typeface="Calibri"/>
                <a:ea typeface="Calibri"/>
                <a:cs typeface="Calibri"/>
                <a:sym typeface="Calibri"/>
              </a:rPr>
              <a:t>Denver, CO</a:t>
            </a:r>
            <a:endParaRPr sz="1100"/>
          </a:p>
        </p:txBody>
      </p:sp>
      <p:sp>
        <p:nvSpPr>
          <p:cNvPr id="381" name="Google Shape;381;p48"/>
          <p:cNvSpPr txBox="1"/>
          <p:nvPr/>
        </p:nvSpPr>
        <p:spPr>
          <a:xfrm>
            <a:off x="7265702" y="2270947"/>
            <a:ext cx="902400" cy="19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b="1">
                <a:solidFill>
                  <a:schemeClr val="dk1"/>
                </a:solidFill>
                <a:latin typeface="Calibri"/>
                <a:ea typeface="Calibri"/>
                <a:cs typeface="Calibri"/>
                <a:sym typeface="Calibri"/>
              </a:rPr>
              <a:t>Cincinnati, OH</a:t>
            </a:r>
            <a:endParaRPr sz="1100"/>
          </a:p>
        </p:txBody>
      </p:sp>
      <p:sp>
        <p:nvSpPr>
          <p:cNvPr id="382" name="Google Shape;382;p48"/>
          <p:cNvSpPr txBox="1"/>
          <p:nvPr/>
        </p:nvSpPr>
        <p:spPr>
          <a:xfrm>
            <a:off x="8345940" y="1792571"/>
            <a:ext cx="798000" cy="19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b="1">
                <a:solidFill>
                  <a:schemeClr val="dk1"/>
                </a:solidFill>
                <a:latin typeface="Calibri"/>
                <a:ea typeface="Calibri"/>
                <a:cs typeface="Calibri"/>
                <a:sym typeface="Calibri"/>
              </a:rPr>
              <a:t>New Britain, CT</a:t>
            </a:r>
            <a:endParaRPr sz="1100"/>
          </a:p>
        </p:txBody>
      </p:sp>
      <p:sp>
        <p:nvSpPr>
          <p:cNvPr id="383" name="Google Shape;383;p48"/>
          <p:cNvSpPr/>
          <p:nvPr/>
        </p:nvSpPr>
        <p:spPr>
          <a:xfrm>
            <a:off x="8420950" y="1688509"/>
            <a:ext cx="40800" cy="36300"/>
          </a:xfrm>
          <a:prstGeom prst="ellipse">
            <a:avLst/>
          </a:prstGeom>
          <a:solidFill>
            <a:srgbClr val="FF0000"/>
          </a:solid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4" name="Google Shape;384;p48"/>
          <p:cNvSpPr txBox="1"/>
          <p:nvPr/>
        </p:nvSpPr>
        <p:spPr>
          <a:xfrm>
            <a:off x="7721916" y="1610511"/>
            <a:ext cx="898800" cy="315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b="1">
                <a:solidFill>
                  <a:schemeClr val="dk1"/>
                </a:solidFill>
                <a:latin typeface="Calibri"/>
                <a:ea typeface="Calibri"/>
                <a:cs typeface="Calibri"/>
                <a:sym typeface="Calibri"/>
              </a:rPr>
              <a:t>Westborough, MA</a:t>
            </a:r>
            <a:endParaRPr sz="1100"/>
          </a:p>
        </p:txBody>
      </p:sp>
      <p:sp>
        <p:nvSpPr>
          <p:cNvPr id="385" name="Google Shape;385;p48"/>
          <p:cNvSpPr/>
          <p:nvPr/>
        </p:nvSpPr>
        <p:spPr>
          <a:xfrm>
            <a:off x="83278" y="746694"/>
            <a:ext cx="3486000" cy="2562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u="sng">
                <a:solidFill>
                  <a:schemeClr val="dk1"/>
                </a:solidFill>
                <a:latin typeface="Calibri"/>
                <a:ea typeface="Calibri"/>
                <a:cs typeface="Calibri"/>
                <a:sym typeface="Calibri"/>
              </a:rPr>
              <a:t>Specialized Multidisciplinary Treatment</a:t>
            </a:r>
            <a:r>
              <a:rPr lang="en" b="1" u="sng">
                <a:solidFill>
                  <a:schemeClr val="dk1"/>
                </a:solidFill>
                <a:latin typeface="Calibri"/>
                <a:ea typeface="Calibri"/>
                <a:cs typeface="Calibri"/>
                <a:sym typeface="Calibri"/>
              </a:rPr>
              <a:t> (</a:t>
            </a:r>
            <a:r>
              <a:rPr lang="en" sz="1400" b="1" u="sng">
                <a:solidFill>
                  <a:schemeClr val="dk1"/>
                </a:solidFill>
                <a:latin typeface="Calibri"/>
                <a:ea typeface="Calibri"/>
                <a:cs typeface="Calibri"/>
                <a:sym typeface="Calibri"/>
              </a:rPr>
              <a:t>1):</a:t>
            </a:r>
            <a:endParaRPr sz="1100"/>
          </a:p>
          <a:p>
            <a:pPr marL="215900" marR="0" lvl="0" indent="-215900" algn="l" rtl="0">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Child Adolescent Psychiatrists</a:t>
            </a:r>
            <a:endParaRPr sz="1100"/>
          </a:p>
          <a:p>
            <a:pPr marL="215900" marR="0" lvl="0" indent="-215900" algn="l" rtl="0">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Board Certified Behavior Analysts (BCBAs)</a:t>
            </a:r>
            <a:endParaRPr sz="1100"/>
          </a:p>
          <a:p>
            <a:pPr marL="215900" marR="0" lvl="0" indent="-215900" algn="l" rtl="0">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Social Workers</a:t>
            </a:r>
            <a:endParaRPr sz="1100"/>
          </a:p>
          <a:p>
            <a:pPr marL="215900" marR="0" lvl="0" indent="-215900" algn="l" rtl="0">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Case Management</a:t>
            </a:r>
            <a:endParaRPr sz="1100"/>
          </a:p>
          <a:p>
            <a:pPr marL="215900" marR="0" lvl="0" indent="-215900" algn="l" rtl="0">
              <a:spcBef>
                <a:spcPts val="0"/>
              </a:spcBef>
              <a:spcAft>
                <a:spcPts val="0"/>
              </a:spcAft>
              <a:buClr>
                <a:schemeClr val="dk1"/>
              </a:buClr>
              <a:buSzPts val="1400"/>
              <a:buFont typeface="Arial"/>
              <a:buChar char="•"/>
            </a:pPr>
            <a:r>
              <a:rPr lang="en">
                <a:solidFill>
                  <a:schemeClr val="dk1"/>
                </a:solidFill>
                <a:latin typeface="Calibri"/>
                <a:ea typeface="Calibri"/>
                <a:cs typeface="Calibri"/>
                <a:sym typeface="Calibri"/>
              </a:rPr>
              <a:t>Direct Care Staff</a:t>
            </a:r>
            <a:endParaRPr sz="1100"/>
          </a:p>
          <a:p>
            <a:pPr marL="215900" marR="0" lvl="0" indent="-215900" algn="l" rtl="0">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Physical Therapists</a:t>
            </a:r>
            <a:endParaRPr sz="1100"/>
          </a:p>
          <a:p>
            <a:pPr marL="215900" marR="0" lvl="0" indent="-215900" algn="l" rtl="0">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Occupational Therapists</a:t>
            </a:r>
            <a:endParaRPr sz="1100"/>
          </a:p>
          <a:p>
            <a:pPr marL="215900" marR="0" lvl="0" indent="-215900" algn="l" rtl="0">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Speech Language Pathologists</a:t>
            </a:r>
            <a:endParaRPr sz="1100"/>
          </a:p>
          <a:p>
            <a:pPr marL="215900" marR="0" lvl="0" indent="-215900" algn="l" rtl="0">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Nurses</a:t>
            </a:r>
            <a:endParaRPr sz="1100"/>
          </a:p>
          <a:p>
            <a:pPr marL="215900" marR="0" lvl="0" indent="-215900" algn="l" rtl="0">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CNAs</a:t>
            </a:r>
            <a:endParaRPr sz="1100"/>
          </a:p>
          <a:p>
            <a:pPr marL="215900" marR="0" lvl="0" indent="-215900" algn="l" rtl="0">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Special Educators</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a:solidFill>
                <a:schemeClr val="dk1"/>
              </a:solidFill>
              <a:latin typeface="Calibri"/>
              <a:ea typeface="Calibri"/>
              <a:cs typeface="Calibri"/>
              <a:sym typeface="Calibri"/>
            </a:endParaRPr>
          </a:p>
          <a:p>
            <a:pPr marL="0" marR="0" lvl="0" indent="0" algn="l" rtl="0">
              <a:spcBef>
                <a:spcPts val="0"/>
              </a:spcBef>
              <a:spcAft>
                <a:spcPts val="0"/>
              </a:spcAft>
              <a:buNone/>
            </a:pPr>
            <a:r>
              <a:rPr lang="en" b="1" u="sng">
                <a:solidFill>
                  <a:schemeClr val="dk1"/>
                </a:solidFill>
                <a:latin typeface="Calibri"/>
                <a:ea typeface="Calibri"/>
                <a:cs typeface="Calibri"/>
                <a:sym typeface="Calibri"/>
              </a:rPr>
              <a:t>Specialty Care (2):</a:t>
            </a:r>
            <a:endParaRPr>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800"/>
              <a:buFont typeface="Calibri"/>
              <a:buChar char="●"/>
            </a:pPr>
            <a:r>
              <a:rPr lang="en">
                <a:solidFill>
                  <a:schemeClr val="dk1"/>
                </a:solidFill>
                <a:latin typeface="Calibri"/>
                <a:ea typeface="Calibri"/>
                <a:cs typeface="Calibri"/>
                <a:sym typeface="Calibri"/>
              </a:rPr>
              <a:t>Can be cost saving</a:t>
            </a:r>
            <a:endParaRPr>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800"/>
              <a:buFont typeface="Calibri"/>
              <a:buChar char="●"/>
            </a:pPr>
            <a:r>
              <a:rPr lang="en">
                <a:solidFill>
                  <a:schemeClr val="dk1"/>
                </a:solidFill>
                <a:latin typeface="Calibri"/>
                <a:ea typeface="Calibri"/>
                <a:cs typeface="Calibri"/>
                <a:sym typeface="Calibri"/>
              </a:rPr>
              <a:t>Can shows improved outcomes</a:t>
            </a:r>
            <a:endParaRPr>
              <a:solidFill>
                <a:schemeClr val="dk1"/>
              </a:solidFill>
              <a:latin typeface="Calibri"/>
              <a:ea typeface="Calibri"/>
              <a:cs typeface="Calibri"/>
              <a:sym typeface="Calibri"/>
            </a:endParaRPr>
          </a:p>
          <a:p>
            <a:pPr marL="914400" marR="0" lvl="1"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Symptom reduction</a:t>
            </a:r>
            <a:endParaRPr>
              <a:solidFill>
                <a:schemeClr val="dk1"/>
              </a:solidFill>
              <a:latin typeface="Calibri"/>
              <a:ea typeface="Calibri"/>
              <a:cs typeface="Calibri"/>
              <a:sym typeface="Calibri"/>
            </a:endParaRPr>
          </a:p>
          <a:p>
            <a:pPr marL="914400" marR="0" lvl="1"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Reduced ED revisits</a:t>
            </a:r>
            <a:endParaRPr>
              <a:solidFill>
                <a:schemeClr val="dk1"/>
              </a:solidFill>
              <a:latin typeface="Calibri"/>
              <a:ea typeface="Calibri"/>
              <a:cs typeface="Calibri"/>
              <a:sym typeface="Calibri"/>
            </a:endParaRPr>
          </a:p>
        </p:txBody>
      </p:sp>
      <p:sp>
        <p:nvSpPr>
          <p:cNvPr id="386" name="Google Shape;386;p48"/>
          <p:cNvSpPr txBox="1">
            <a:spLocks noGrp="1"/>
          </p:cNvSpPr>
          <p:nvPr>
            <p:ph type="ftr" idx="11"/>
          </p:nvPr>
        </p:nvSpPr>
        <p:spPr>
          <a:xfrm>
            <a:off x="0" y="4773913"/>
            <a:ext cx="30861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1: J Autism Dev Disord (2012) 42:1863–1869</a:t>
            </a:r>
            <a:endParaRPr/>
          </a:p>
          <a:p>
            <a:pPr marL="0" lvl="0" indent="0" algn="l" rtl="0">
              <a:spcBef>
                <a:spcPts val="0"/>
              </a:spcBef>
              <a:spcAft>
                <a:spcPts val="0"/>
              </a:spcAft>
              <a:buNone/>
            </a:pPr>
            <a:r>
              <a:rPr lang="en"/>
              <a:t>2: Romani et l., 2021, Taylor et al, 2018</a:t>
            </a:r>
            <a:endParaRPr/>
          </a:p>
        </p:txBody>
      </p:sp>
      <p:sp>
        <p:nvSpPr>
          <p:cNvPr id="387" name="Google Shape;387;p48"/>
          <p:cNvSpPr/>
          <p:nvPr/>
        </p:nvSpPr>
        <p:spPr>
          <a:xfrm>
            <a:off x="8514644" y="1688499"/>
            <a:ext cx="40800" cy="36300"/>
          </a:xfrm>
          <a:prstGeom prst="ellipse">
            <a:avLst/>
          </a:prstGeom>
          <a:solidFill>
            <a:srgbClr val="6AA84F"/>
          </a:solidFill>
          <a:ln w="12700" cap="flat" cmpd="sng">
            <a:solidFill>
              <a:srgbClr val="6AA84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88" name="Google Shape;388;p48"/>
          <p:cNvSpPr txBox="1"/>
          <p:nvPr/>
        </p:nvSpPr>
        <p:spPr>
          <a:xfrm>
            <a:off x="8555461" y="1610505"/>
            <a:ext cx="655800" cy="19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b="1">
                <a:solidFill>
                  <a:srgbClr val="6AA84F"/>
                </a:solidFill>
                <a:latin typeface="Calibri"/>
                <a:ea typeface="Calibri"/>
                <a:cs typeface="Calibri"/>
                <a:sym typeface="Calibri"/>
              </a:rPr>
              <a:t>NDU!</a:t>
            </a:r>
            <a:endParaRPr sz="1100">
              <a:solidFill>
                <a:srgbClr val="6AA84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pSp>
        <p:nvGrpSpPr>
          <p:cNvPr id="393" name="Google Shape;393;p49"/>
          <p:cNvGrpSpPr/>
          <p:nvPr/>
        </p:nvGrpSpPr>
        <p:grpSpPr>
          <a:xfrm>
            <a:off x="72699" y="1292456"/>
            <a:ext cx="8982936" cy="2932299"/>
            <a:chOff x="3953" y="739653"/>
            <a:chExt cx="10507587" cy="2871987"/>
          </a:xfrm>
        </p:grpSpPr>
        <p:sp>
          <p:nvSpPr>
            <p:cNvPr id="394" name="Google Shape;394;p49"/>
            <p:cNvSpPr/>
            <p:nvPr/>
          </p:nvSpPr>
          <p:spPr>
            <a:xfrm>
              <a:off x="3953" y="739653"/>
              <a:ext cx="2377200" cy="760800"/>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5" name="Google Shape;395;p49"/>
            <p:cNvSpPr txBox="1"/>
            <p:nvPr/>
          </p:nvSpPr>
          <p:spPr>
            <a:xfrm>
              <a:off x="3953" y="739653"/>
              <a:ext cx="2377200" cy="760800"/>
            </a:xfrm>
            <a:prstGeom prst="rect">
              <a:avLst/>
            </a:prstGeom>
            <a:noFill/>
            <a:ln>
              <a:noFill/>
            </a:ln>
          </p:spPr>
          <p:txBody>
            <a:bodyPr spcFirstLastPara="1" wrap="square" lIns="80000" tIns="45725" rIns="80000" bIns="4572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 sz="1500" b="1">
                  <a:solidFill>
                    <a:schemeClr val="lt1"/>
                  </a:solidFill>
                  <a:latin typeface="Calibri"/>
                  <a:ea typeface="Calibri"/>
                  <a:cs typeface="Calibri"/>
                  <a:sym typeface="Calibri"/>
                </a:rPr>
                <a:t>Addressing Acute Safety Concerns</a:t>
              </a:r>
              <a:endParaRPr sz="1500"/>
            </a:p>
          </p:txBody>
        </p:sp>
        <p:sp>
          <p:nvSpPr>
            <p:cNvPr id="396" name="Google Shape;396;p49"/>
            <p:cNvSpPr/>
            <p:nvPr/>
          </p:nvSpPr>
          <p:spPr>
            <a:xfrm>
              <a:off x="3953" y="1500540"/>
              <a:ext cx="2377200" cy="2111100"/>
            </a:xfrm>
            <a:prstGeom prst="rect">
              <a:avLst/>
            </a:prstGeom>
            <a:solidFill>
              <a:srgbClr val="CCD3EA">
                <a:alpha val="89800"/>
              </a:srgbClr>
            </a:solidFill>
            <a:ln w="12700" cap="flat" cmpd="sng">
              <a:solidFill>
                <a:srgbClr val="CCD3EA">
                  <a:alpha val="89800"/>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7" name="Google Shape;397;p49"/>
            <p:cNvSpPr txBox="1"/>
            <p:nvPr/>
          </p:nvSpPr>
          <p:spPr>
            <a:xfrm>
              <a:off x="3953" y="1500540"/>
              <a:ext cx="2377200" cy="2111100"/>
            </a:xfrm>
            <a:prstGeom prst="rect">
              <a:avLst/>
            </a:prstGeom>
            <a:noFill/>
            <a:ln>
              <a:noFill/>
            </a:ln>
          </p:spPr>
          <p:txBody>
            <a:bodyPr spcFirstLastPara="1" wrap="square" lIns="60000" tIns="60000" rIns="80000" bIns="90000" anchor="t" anchorCtr="0">
              <a:noAutofit/>
            </a:bodyPr>
            <a:lstStyle/>
            <a:p>
              <a:pPr marL="88900" marR="0" lvl="1" indent="-101600" algn="l" rtl="0">
                <a:lnSpc>
                  <a:spcPct val="90000"/>
                </a:lnSpc>
                <a:spcBef>
                  <a:spcPts val="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Severe behavior or irritability (tantrums, aggression, property destruction)</a:t>
              </a:r>
              <a:endParaRPr/>
            </a:p>
            <a:p>
              <a:pPr marL="88900" marR="0" lvl="1" indent="-101600" algn="l" rtl="0">
                <a:lnSpc>
                  <a:spcPct val="90000"/>
                </a:lnSpc>
                <a:spcBef>
                  <a:spcPts val="20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Mental Illness</a:t>
              </a:r>
              <a:endParaRPr/>
            </a:p>
            <a:p>
              <a:pPr marL="88900" marR="0" lvl="1" indent="-101600" algn="l" rtl="0">
                <a:lnSpc>
                  <a:spcPct val="90000"/>
                </a:lnSpc>
                <a:spcBef>
                  <a:spcPts val="20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Acute Suicidality</a:t>
              </a:r>
              <a:endParaRPr/>
            </a:p>
            <a:p>
              <a:pPr marL="88900" marR="0" lvl="1" indent="-101600" algn="l" rtl="0">
                <a:lnSpc>
                  <a:spcPct val="90000"/>
                </a:lnSpc>
                <a:spcBef>
                  <a:spcPts val="20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Severe Self Injury</a:t>
              </a:r>
              <a:endParaRPr/>
            </a:p>
          </p:txBody>
        </p:sp>
        <p:sp>
          <p:nvSpPr>
            <p:cNvPr id="398" name="Google Shape;398;p49"/>
            <p:cNvSpPr/>
            <p:nvPr/>
          </p:nvSpPr>
          <p:spPr>
            <a:xfrm>
              <a:off x="2714082" y="739653"/>
              <a:ext cx="2377200" cy="760800"/>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9" name="Google Shape;399;p49"/>
            <p:cNvSpPr txBox="1"/>
            <p:nvPr/>
          </p:nvSpPr>
          <p:spPr>
            <a:xfrm>
              <a:off x="2714070" y="739653"/>
              <a:ext cx="2377200" cy="760800"/>
            </a:xfrm>
            <a:prstGeom prst="rect">
              <a:avLst/>
            </a:prstGeom>
            <a:noFill/>
            <a:ln>
              <a:noFill/>
            </a:ln>
          </p:spPr>
          <p:txBody>
            <a:bodyPr spcFirstLastPara="1" wrap="square" lIns="80000" tIns="45725" rIns="80000" bIns="4572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 sz="1500" b="1">
                  <a:solidFill>
                    <a:schemeClr val="lt1"/>
                  </a:solidFill>
                  <a:latin typeface="Calibri"/>
                  <a:ea typeface="Calibri"/>
                  <a:cs typeface="Calibri"/>
                  <a:sym typeface="Calibri"/>
                </a:rPr>
                <a:t>Treating Medical Comorbidities with Pedi Specialists</a:t>
              </a:r>
              <a:endParaRPr sz="1500"/>
            </a:p>
          </p:txBody>
        </p:sp>
        <p:sp>
          <p:nvSpPr>
            <p:cNvPr id="400" name="Google Shape;400;p49"/>
            <p:cNvSpPr/>
            <p:nvPr/>
          </p:nvSpPr>
          <p:spPr>
            <a:xfrm>
              <a:off x="2714082" y="1500540"/>
              <a:ext cx="2377200" cy="2111100"/>
            </a:xfrm>
            <a:prstGeom prst="rect">
              <a:avLst/>
            </a:prstGeom>
            <a:solidFill>
              <a:srgbClr val="CCD3EA">
                <a:alpha val="89800"/>
              </a:srgbClr>
            </a:solidFill>
            <a:ln w="12700" cap="flat" cmpd="sng">
              <a:solidFill>
                <a:srgbClr val="CCD3EA">
                  <a:alpha val="89800"/>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1" name="Google Shape;401;p49"/>
            <p:cNvSpPr txBox="1"/>
            <p:nvPr/>
          </p:nvSpPr>
          <p:spPr>
            <a:xfrm>
              <a:off x="2714082" y="1500540"/>
              <a:ext cx="2377200" cy="2111100"/>
            </a:xfrm>
            <a:prstGeom prst="rect">
              <a:avLst/>
            </a:prstGeom>
            <a:noFill/>
            <a:ln>
              <a:noFill/>
            </a:ln>
          </p:spPr>
          <p:txBody>
            <a:bodyPr spcFirstLastPara="1" wrap="square" lIns="60000" tIns="60000" rIns="80000" bIns="90000" anchor="t" anchorCtr="0">
              <a:noAutofit/>
            </a:bodyPr>
            <a:lstStyle/>
            <a:p>
              <a:pPr marL="88900" marR="0" lvl="1" indent="-101600" algn="l" rtl="0">
                <a:lnSpc>
                  <a:spcPct val="90000"/>
                </a:lnSpc>
                <a:spcBef>
                  <a:spcPts val="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Constipation</a:t>
              </a:r>
              <a:endParaRPr/>
            </a:p>
            <a:p>
              <a:pPr marL="88900" marR="0" lvl="1" indent="-101600" algn="l" rtl="0">
                <a:lnSpc>
                  <a:spcPct val="90000"/>
                </a:lnSpc>
                <a:spcBef>
                  <a:spcPts val="20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Dental</a:t>
              </a:r>
              <a:endParaRPr/>
            </a:p>
            <a:p>
              <a:pPr marL="88900" marR="0" lvl="1" indent="-101600" algn="l" rtl="0">
                <a:lnSpc>
                  <a:spcPct val="90000"/>
                </a:lnSpc>
                <a:spcBef>
                  <a:spcPts val="20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Epilepsy/Seizures</a:t>
              </a:r>
              <a:endParaRPr/>
            </a:p>
            <a:p>
              <a:pPr marL="88900" marR="0" lvl="1" indent="-101600" algn="l" rtl="0">
                <a:lnSpc>
                  <a:spcPct val="90000"/>
                </a:lnSpc>
                <a:spcBef>
                  <a:spcPts val="20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Other chronic medical concerns</a:t>
              </a:r>
              <a:endParaRPr/>
            </a:p>
          </p:txBody>
        </p:sp>
        <p:sp>
          <p:nvSpPr>
            <p:cNvPr id="402" name="Google Shape;402;p49"/>
            <p:cNvSpPr/>
            <p:nvPr/>
          </p:nvSpPr>
          <p:spPr>
            <a:xfrm>
              <a:off x="5424211" y="739653"/>
              <a:ext cx="2377200" cy="760800"/>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3" name="Google Shape;403;p49"/>
            <p:cNvSpPr txBox="1"/>
            <p:nvPr/>
          </p:nvSpPr>
          <p:spPr>
            <a:xfrm>
              <a:off x="5424211" y="739653"/>
              <a:ext cx="2377200" cy="760800"/>
            </a:xfrm>
            <a:prstGeom prst="rect">
              <a:avLst/>
            </a:prstGeom>
            <a:noFill/>
            <a:ln>
              <a:noFill/>
            </a:ln>
          </p:spPr>
          <p:txBody>
            <a:bodyPr spcFirstLastPara="1" wrap="square" lIns="80000" tIns="45725" rIns="80000" bIns="4572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 sz="1500" b="1">
                  <a:solidFill>
                    <a:schemeClr val="lt1"/>
                  </a:solidFill>
                  <a:latin typeface="Calibri"/>
                  <a:ea typeface="Calibri"/>
                  <a:cs typeface="Calibri"/>
                  <a:sym typeface="Calibri"/>
                </a:rPr>
                <a:t>Managing Psychiatric Comorbidities</a:t>
              </a:r>
              <a:endParaRPr sz="1500"/>
            </a:p>
          </p:txBody>
        </p:sp>
        <p:sp>
          <p:nvSpPr>
            <p:cNvPr id="404" name="Google Shape;404;p49"/>
            <p:cNvSpPr/>
            <p:nvPr/>
          </p:nvSpPr>
          <p:spPr>
            <a:xfrm>
              <a:off x="5424211" y="1500540"/>
              <a:ext cx="2377200" cy="2111100"/>
            </a:xfrm>
            <a:prstGeom prst="rect">
              <a:avLst/>
            </a:prstGeom>
            <a:solidFill>
              <a:srgbClr val="CCD3EA">
                <a:alpha val="89800"/>
              </a:srgbClr>
            </a:solidFill>
            <a:ln w="12700" cap="flat" cmpd="sng">
              <a:solidFill>
                <a:srgbClr val="CCD3EA">
                  <a:alpha val="89800"/>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5" name="Google Shape;405;p49"/>
            <p:cNvSpPr txBox="1"/>
            <p:nvPr/>
          </p:nvSpPr>
          <p:spPr>
            <a:xfrm>
              <a:off x="5424211" y="1500540"/>
              <a:ext cx="2377200" cy="2111100"/>
            </a:xfrm>
            <a:prstGeom prst="rect">
              <a:avLst/>
            </a:prstGeom>
            <a:noFill/>
            <a:ln>
              <a:noFill/>
            </a:ln>
          </p:spPr>
          <p:txBody>
            <a:bodyPr spcFirstLastPara="1" wrap="square" lIns="60000" tIns="60000" rIns="80000" bIns="90000" anchor="t" anchorCtr="0">
              <a:noAutofit/>
            </a:bodyPr>
            <a:lstStyle/>
            <a:p>
              <a:pPr marL="88900" marR="0" lvl="1" indent="-101600" algn="l" rtl="0">
                <a:lnSpc>
                  <a:spcPct val="90000"/>
                </a:lnSpc>
                <a:spcBef>
                  <a:spcPts val="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ADHD</a:t>
              </a:r>
              <a:endParaRPr/>
            </a:p>
            <a:p>
              <a:pPr marL="88900" marR="0" lvl="1" indent="-101600" algn="l" rtl="0">
                <a:lnSpc>
                  <a:spcPct val="90000"/>
                </a:lnSpc>
                <a:spcBef>
                  <a:spcPts val="20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Mood Disorders</a:t>
              </a:r>
              <a:endParaRPr/>
            </a:p>
            <a:p>
              <a:pPr marL="88900" marR="0" lvl="1" indent="-101600" algn="l" rtl="0">
                <a:lnSpc>
                  <a:spcPct val="90000"/>
                </a:lnSpc>
                <a:spcBef>
                  <a:spcPts val="20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Psychotic Disorders</a:t>
              </a:r>
              <a:endParaRPr/>
            </a:p>
            <a:p>
              <a:pPr marL="88900" marR="0" lvl="1" indent="-101600" algn="l" rtl="0">
                <a:lnSpc>
                  <a:spcPct val="90000"/>
                </a:lnSpc>
                <a:spcBef>
                  <a:spcPts val="20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OCD</a:t>
              </a:r>
              <a:endParaRPr/>
            </a:p>
            <a:p>
              <a:pPr marL="88900" marR="0" lvl="1" indent="-101600" algn="l" rtl="0">
                <a:lnSpc>
                  <a:spcPct val="90000"/>
                </a:lnSpc>
                <a:spcBef>
                  <a:spcPts val="20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Other disruptive/externalizing behavior disorders</a:t>
              </a:r>
              <a:endParaRPr/>
            </a:p>
          </p:txBody>
        </p:sp>
        <p:sp>
          <p:nvSpPr>
            <p:cNvPr id="406" name="Google Shape;406;p49"/>
            <p:cNvSpPr/>
            <p:nvPr/>
          </p:nvSpPr>
          <p:spPr>
            <a:xfrm>
              <a:off x="8134340" y="739653"/>
              <a:ext cx="2377200" cy="760800"/>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7" name="Google Shape;407;p49"/>
            <p:cNvSpPr txBox="1"/>
            <p:nvPr/>
          </p:nvSpPr>
          <p:spPr>
            <a:xfrm>
              <a:off x="8134340" y="739653"/>
              <a:ext cx="2377200" cy="760800"/>
            </a:xfrm>
            <a:prstGeom prst="rect">
              <a:avLst/>
            </a:prstGeom>
            <a:noFill/>
            <a:ln>
              <a:noFill/>
            </a:ln>
          </p:spPr>
          <p:txBody>
            <a:bodyPr spcFirstLastPara="1" wrap="square" lIns="80000" tIns="45725" rIns="80000" bIns="4572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 sz="1500" b="1">
                  <a:solidFill>
                    <a:schemeClr val="lt1"/>
                  </a:solidFill>
                  <a:latin typeface="Calibri"/>
                  <a:ea typeface="Calibri"/>
                  <a:cs typeface="Calibri"/>
                  <a:sym typeface="Calibri"/>
                </a:rPr>
                <a:t>Discharge Planning to Address Long Term Concerns</a:t>
              </a:r>
              <a:endParaRPr sz="1500" b="1"/>
            </a:p>
          </p:txBody>
        </p:sp>
        <p:sp>
          <p:nvSpPr>
            <p:cNvPr id="408" name="Google Shape;408;p49"/>
            <p:cNvSpPr/>
            <p:nvPr/>
          </p:nvSpPr>
          <p:spPr>
            <a:xfrm>
              <a:off x="8134340" y="1500540"/>
              <a:ext cx="2377200" cy="2111100"/>
            </a:xfrm>
            <a:prstGeom prst="rect">
              <a:avLst/>
            </a:prstGeom>
            <a:solidFill>
              <a:srgbClr val="CCD3EA">
                <a:alpha val="89800"/>
              </a:srgbClr>
            </a:solidFill>
            <a:ln w="12700" cap="flat" cmpd="sng">
              <a:solidFill>
                <a:srgbClr val="CCD3EA">
                  <a:alpha val="89800"/>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9" name="Google Shape;409;p49"/>
            <p:cNvSpPr txBox="1"/>
            <p:nvPr/>
          </p:nvSpPr>
          <p:spPr>
            <a:xfrm>
              <a:off x="8134340" y="1500540"/>
              <a:ext cx="2377200" cy="2111100"/>
            </a:xfrm>
            <a:prstGeom prst="rect">
              <a:avLst/>
            </a:prstGeom>
            <a:noFill/>
            <a:ln>
              <a:noFill/>
            </a:ln>
          </p:spPr>
          <p:txBody>
            <a:bodyPr spcFirstLastPara="1" wrap="square" lIns="60000" tIns="60000" rIns="80000" bIns="90000" anchor="t" anchorCtr="0">
              <a:noAutofit/>
            </a:bodyPr>
            <a:lstStyle/>
            <a:p>
              <a:pPr marL="88900" marR="0" lvl="1" indent="-101600" algn="l" rtl="0">
                <a:lnSpc>
                  <a:spcPct val="90000"/>
                </a:lnSpc>
                <a:spcBef>
                  <a:spcPts val="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Medical Follow Up</a:t>
              </a:r>
              <a:endParaRPr/>
            </a:p>
            <a:p>
              <a:pPr marL="88900" marR="0" lvl="1" indent="-101600" algn="l" rtl="0">
                <a:lnSpc>
                  <a:spcPct val="90000"/>
                </a:lnSpc>
                <a:spcBef>
                  <a:spcPts val="20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Psychiatric Follow Up</a:t>
              </a:r>
              <a:endParaRPr/>
            </a:p>
            <a:p>
              <a:pPr marL="88900" marR="0" lvl="1" indent="-101600" algn="l" rtl="0">
                <a:lnSpc>
                  <a:spcPct val="90000"/>
                </a:lnSpc>
                <a:spcBef>
                  <a:spcPts val="20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Behavioral Therapy</a:t>
              </a:r>
              <a:endParaRPr/>
            </a:p>
            <a:p>
              <a:pPr marL="88900" marR="0" lvl="1" indent="-101600" algn="l" rtl="0">
                <a:lnSpc>
                  <a:spcPct val="90000"/>
                </a:lnSpc>
                <a:spcBef>
                  <a:spcPts val="20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Speech Therapy</a:t>
              </a:r>
              <a:endParaRPr/>
            </a:p>
            <a:p>
              <a:pPr marL="88900" marR="0" lvl="1" indent="-101600" algn="l" rtl="0">
                <a:lnSpc>
                  <a:spcPct val="90000"/>
                </a:lnSpc>
                <a:spcBef>
                  <a:spcPts val="20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Occupational or Physical Therapy</a:t>
              </a:r>
              <a:endParaRPr/>
            </a:p>
            <a:p>
              <a:pPr marL="88900" marR="0" lvl="1" indent="-101600" algn="l" rtl="0">
                <a:lnSpc>
                  <a:spcPct val="90000"/>
                </a:lnSpc>
                <a:spcBef>
                  <a:spcPts val="20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In-Home Staffing Supports</a:t>
              </a:r>
              <a:endParaRPr/>
            </a:p>
            <a:p>
              <a:pPr marL="88900" marR="0" lvl="1" indent="-101600" algn="l" rtl="0">
                <a:lnSpc>
                  <a:spcPct val="90000"/>
                </a:lnSpc>
                <a:spcBef>
                  <a:spcPts val="200"/>
                </a:spcBef>
                <a:spcAft>
                  <a:spcPts val="0"/>
                </a:spcAft>
                <a:buClr>
                  <a:schemeClr val="dk1"/>
                </a:buClr>
                <a:buSzPts val="1400"/>
                <a:buFont typeface="Calibri"/>
                <a:buChar char="•"/>
              </a:pPr>
              <a:r>
                <a:rPr lang="en" b="0" i="0" u="none" strike="noStrike" cap="none">
                  <a:solidFill>
                    <a:schemeClr val="dk1"/>
                  </a:solidFill>
                  <a:latin typeface="Calibri"/>
                  <a:ea typeface="Calibri"/>
                  <a:cs typeface="Calibri"/>
                  <a:sym typeface="Calibri"/>
                </a:rPr>
                <a:t>Placement</a:t>
              </a:r>
              <a:endParaRPr/>
            </a:p>
          </p:txBody>
        </p:sp>
      </p:grpSp>
      <p:sp>
        <p:nvSpPr>
          <p:cNvPr id="410" name="Google Shape;410;p49"/>
          <p:cNvSpPr txBox="1">
            <a:spLocks noGrp="1"/>
          </p:cNvSpPr>
          <p:nvPr>
            <p:ph type="title"/>
          </p:nvPr>
        </p:nvSpPr>
        <p:spPr>
          <a:xfrm>
            <a:off x="134675" y="216700"/>
            <a:ext cx="6941400" cy="1203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970"/>
              <a:buFont typeface="Calibri"/>
              <a:buNone/>
            </a:pPr>
            <a:r>
              <a:rPr lang="en" sz="2820" b="1"/>
              <a:t>Specialized ASD/IDD Inpatient Care</a:t>
            </a:r>
            <a:endParaRPr sz="2820"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50"/>
          <p:cNvPicPr preferRelativeResize="0"/>
          <p:nvPr/>
        </p:nvPicPr>
        <p:blipFill rotWithShape="1">
          <a:blip r:embed="rId3">
            <a:alphaModFix/>
          </a:blip>
          <a:srcRect l="1509" t="2282" r="1750" b="1425"/>
          <a:stretch/>
        </p:blipFill>
        <p:spPr>
          <a:xfrm>
            <a:off x="339275" y="864325"/>
            <a:ext cx="8538151" cy="3319949"/>
          </a:xfrm>
          <a:prstGeom prst="rect">
            <a:avLst/>
          </a:prstGeom>
          <a:noFill/>
          <a:ln>
            <a:noFill/>
          </a:ln>
        </p:spPr>
      </p:pic>
      <p:sp>
        <p:nvSpPr>
          <p:cNvPr id="416" name="Google Shape;416;p50"/>
          <p:cNvSpPr txBox="1">
            <a:spLocks noGrp="1"/>
          </p:cNvSpPr>
          <p:nvPr>
            <p:ph type="ftr" idx="11"/>
          </p:nvPr>
        </p:nvSpPr>
        <p:spPr>
          <a:xfrm>
            <a:off x="2110000" y="4717375"/>
            <a:ext cx="52716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chemeClr val="dk1"/>
                </a:solidFill>
              </a:rPr>
              <a:t>1: From Cincinnati Children’s Presentation on their Neurodevelopmental Unit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a:t>Operating Principles: NDU Admission “Arc”</a:t>
            </a:r>
            <a:endParaRPr b="1"/>
          </a:p>
        </p:txBody>
      </p:sp>
      <p:grpSp>
        <p:nvGrpSpPr>
          <p:cNvPr id="422" name="Google Shape;422;p51"/>
          <p:cNvGrpSpPr/>
          <p:nvPr/>
        </p:nvGrpSpPr>
        <p:grpSpPr>
          <a:xfrm>
            <a:off x="-76200" y="1704175"/>
            <a:ext cx="7886604" cy="731700"/>
            <a:chOff x="0" y="1323164"/>
            <a:chExt cx="8011585" cy="731700"/>
          </a:xfrm>
        </p:grpSpPr>
        <p:sp>
          <p:nvSpPr>
            <p:cNvPr id="423" name="Google Shape;423;p51"/>
            <p:cNvSpPr txBox="1"/>
            <p:nvPr/>
          </p:nvSpPr>
          <p:spPr>
            <a:xfrm>
              <a:off x="0" y="1373350"/>
              <a:ext cx="27150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2800">
                  <a:solidFill>
                    <a:srgbClr val="085631"/>
                  </a:solidFill>
                  <a:latin typeface="Roboto Medium"/>
                  <a:ea typeface="Roboto Medium"/>
                  <a:cs typeface="Roboto Medium"/>
                  <a:sym typeface="Roboto Medium"/>
                </a:rPr>
                <a:t>Safety &amp; Stabilization</a:t>
              </a:r>
              <a:endParaRPr sz="2800">
                <a:solidFill>
                  <a:srgbClr val="085631"/>
                </a:solidFill>
                <a:latin typeface="Roboto Medium"/>
                <a:ea typeface="Roboto Medium"/>
                <a:cs typeface="Roboto Medium"/>
                <a:sym typeface="Roboto Medium"/>
              </a:endParaRPr>
            </a:p>
          </p:txBody>
        </p:sp>
        <p:sp>
          <p:nvSpPr>
            <p:cNvPr id="424" name="Google Shape;424;p51"/>
            <p:cNvSpPr/>
            <p:nvPr/>
          </p:nvSpPr>
          <p:spPr>
            <a:xfrm>
              <a:off x="2789785" y="1323164"/>
              <a:ext cx="5221800" cy="731700"/>
            </a:xfrm>
            <a:prstGeom prst="rect">
              <a:avLst/>
            </a:prstGeom>
            <a:solidFill>
              <a:srgbClr val="08563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25" name="Google Shape;425;p51"/>
            <p:cNvSpPr txBox="1"/>
            <p:nvPr/>
          </p:nvSpPr>
          <p:spPr>
            <a:xfrm>
              <a:off x="2914389" y="1407440"/>
              <a:ext cx="47658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rgbClr val="FFFFFF"/>
                  </a:solidFill>
                  <a:latin typeface="Roboto"/>
                  <a:ea typeface="Roboto"/>
                  <a:cs typeface="Roboto"/>
                  <a:sym typeface="Roboto"/>
                </a:rPr>
                <a:t>Individualized “treatment and behavioral support plan” developed</a:t>
              </a:r>
              <a:endParaRPr sz="12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FFFFFF"/>
                  </a:solidFill>
                  <a:latin typeface="Roboto"/>
                  <a:ea typeface="Roboto"/>
                  <a:cs typeface="Roboto"/>
                  <a:sym typeface="Roboto"/>
                </a:rPr>
                <a:t>Systems of data collection track progress closely</a:t>
              </a:r>
              <a:endParaRPr sz="1200">
                <a:solidFill>
                  <a:srgbClr val="FFFFFF"/>
                </a:solidFill>
                <a:latin typeface="Roboto"/>
                <a:ea typeface="Roboto"/>
                <a:cs typeface="Roboto"/>
                <a:sym typeface="Roboto"/>
              </a:endParaRPr>
            </a:p>
          </p:txBody>
        </p:sp>
      </p:grpSp>
      <p:grpSp>
        <p:nvGrpSpPr>
          <p:cNvPr id="426" name="Google Shape;426;p51"/>
          <p:cNvGrpSpPr/>
          <p:nvPr/>
        </p:nvGrpSpPr>
        <p:grpSpPr>
          <a:xfrm>
            <a:off x="-76200" y="2588525"/>
            <a:ext cx="8267441" cy="731700"/>
            <a:chOff x="7" y="2207525"/>
            <a:chExt cx="7650080" cy="731700"/>
          </a:xfrm>
        </p:grpSpPr>
        <p:sp>
          <p:nvSpPr>
            <p:cNvPr id="427" name="Google Shape;427;p51"/>
            <p:cNvSpPr txBox="1"/>
            <p:nvPr/>
          </p:nvSpPr>
          <p:spPr>
            <a:xfrm>
              <a:off x="7" y="2257725"/>
              <a:ext cx="27153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2800">
                  <a:solidFill>
                    <a:srgbClr val="0B7140"/>
                  </a:solidFill>
                  <a:latin typeface="Roboto Medium"/>
                  <a:ea typeface="Roboto Medium"/>
                  <a:cs typeface="Roboto Medium"/>
                  <a:sym typeface="Roboto Medium"/>
                </a:rPr>
                <a:t>Collaboration &amp; Coaching</a:t>
              </a:r>
              <a:endParaRPr sz="2800">
                <a:solidFill>
                  <a:srgbClr val="0B7140"/>
                </a:solidFill>
                <a:latin typeface="Roboto Medium"/>
                <a:ea typeface="Roboto Medium"/>
                <a:cs typeface="Roboto Medium"/>
                <a:sym typeface="Roboto Medium"/>
              </a:endParaRPr>
            </a:p>
          </p:txBody>
        </p:sp>
        <p:sp>
          <p:nvSpPr>
            <p:cNvPr id="428" name="Google Shape;428;p51"/>
            <p:cNvSpPr/>
            <p:nvPr/>
          </p:nvSpPr>
          <p:spPr>
            <a:xfrm>
              <a:off x="2789787" y="2207525"/>
              <a:ext cx="4860300" cy="731700"/>
            </a:xfrm>
            <a:prstGeom prst="rect">
              <a:avLst/>
            </a:prstGeom>
            <a:solidFill>
              <a:srgbClr val="0B7140"/>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29" name="Google Shape;429;p51"/>
            <p:cNvSpPr txBox="1"/>
            <p:nvPr/>
          </p:nvSpPr>
          <p:spPr>
            <a:xfrm>
              <a:off x="2914387" y="2414096"/>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rgbClr val="FFFFFF"/>
                  </a:solidFill>
                  <a:latin typeface="Roboto"/>
                  <a:ea typeface="Roboto"/>
                  <a:cs typeface="Roboto"/>
                  <a:sym typeface="Roboto"/>
                </a:rPr>
                <a:t>What did we learn makes things “better?”</a:t>
              </a:r>
              <a:endParaRPr sz="12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FFFFFF"/>
                  </a:solidFill>
                  <a:latin typeface="Roboto"/>
                  <a:ea typeface="Roboto"/>
                  <a:cs typeface="Roboto"/>
                  <a:sym typeface="Roboto"/>
                </a:rPr>
                <a:t>	Caregivers “shadow” the plan</a:t>
              </a:r>
              <a:endParaRPr sz="12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FFFFFF"/>
                  </a:solidFill>
                  <a:latin typeface="Roboto"/>
                  <a:ea typeface="Roboto"/>
                  <a:cs typeface="Roboto"/>
                  <a:sym typeface="Roboto"/>
                </a:rPr>
                <a:t>	Caregivers “run” the plan</a:t>
              </a:r>
              <a:endParaRPr sz="1200">
                <a:solidFill>
                  <a:srgbClr val="FFFFFF"/>
                </a:solidFill>
                <a:latin typeface="Roboto"/>
                <a:ea typeface="Roboto"/>
                <a:cs typeface="Roboto"/>
                <a:sym typeface="Roboto"/>
              </a:endParaRPr>
            </a:p>
          </p:txBody>
        </p:sp>
      </p:grpSp>
      <p:grpSp>
        <p:nvGrpSpPr>
          <p:cNvPr id="430" name="Google Shape;430;p51"/>
          <p:cNvGrpSpPr/>
          <p:nvPr/>
        </p:nvGrpSpPr>
        <p:grpSpPr>
          <a:xfrm>
            <a:off x="12652" y="3469873"/>
            <a:ext cx="8502914" cy="1094331"/>
            <a:chOff x="88848" y="3088625"/>
            <a:chExt cx="7198539" cy="731700"/>
          </a:xfrm>
        </p:grpSpPr>
        <p:sp>
          <p:nvSpPr>
            <p:cNvPr id="431" name="Google Shape;431;p51"/>
            <p:cNvSpPr txBox="1"/>
            <p:nvPr/>
          </p:nvSpPr>
          <p:spPr>
            <a:xfrm>
              <a:off x="88848" y="3138825"/>
              <a:ext cx="26262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2800">
                  <a:solidFill>
                    <a:srgbClr val="0B7743"/>
                  </a:solidFill>
                  <a:latin typeface="Roboto Medium"/>
                  <a:ea typeface="Roboto Medium"/>
                  <a:cs typeface="Roboto Medium"/>
                  <a:sym typeface="Roboto Medium"/>
                </a:rPr>
                <a:t>Step-Down </a:t>
              </a:r>
              <a:endParaRPr sz="2800">
                <a:solidFill>
                  <a:srgbClr val="0B7743"/>
                </a:solidFill>
                <a:latin typeface="Roboto Medium"/>
                <a:ea typeface="Roboto Medium"/>
                <a:cs typeface="Roboto Medium"/>
                <a:sym typeface="Roboto Medium"/>
              </a:endParaRPr>
            </a:p>
          </p:txBody>
        </p:sp>
        <p:sp>
          <p:nvSpPr>
            <p:cNvPr id="432" name="Google Shape;432;p51"/>
            <p:cNvSpPr/>
            <p:nvPr/>
          </p:nvSpPr>
          <p:spPr>
            <a:xfrm>
              <a:off x="2789787" y="3088625"/>
              <a:ext cx="4497600" cy="731700"/>
            </a:xfrm>
            <a:prstGeom prst="rect">
              <a:avLst/>
            </a:prstGeom>
            <a:solidFill>
              <a:srgbClr val="0B774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33" name="Google Shape;433;p51"/>
            <p:cNvSpPr txBox="1"/>
            <p:nvPr/>
          </p:nvSpPr>
          <p:spPr>
            <a:xfrm>
              <a:off x="2914388" y="3295180"/>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rgbClr val="FFFFFF"/>
                  </a:solidFill>
                  <a:latin typeface="Roboto"/>
                  <a:ea typeface="Roboto"/>
                  <a:cs typeface="Roboto"/>
                  <a:sym typeface="Roboto"/>
                </a:rPr>
                <a:t>Have we accomplished:</a:t>
              </a:r>
              <a:endParaRPr sz="1200">
                <a:solidFill>
                  <a:srgbClr val="FFFFFF"/>
                </a:solidFill>
                <a:latin typeface="Roboto"/>
                <a:ea typeface="Roboto"/>
                <a:cs typeface="Roboto"/>
                <a:sym typeface="Roboto"/>
              </a:endParaRPr>
            </a:p>
            <a:p>
              <a:pPr marL="457200" lvl="0" indent="0" algn="l" rtl="0">
                <a:lnSpc>
                  <a:spcPct val="115000"/>
                </a:lnSpc>
                <a:spcBef>
                  <a:spcPts val="0"/>
                </a:spcBef>
                <a:spcAft>
                  <a:spcPts val="0"/>
                </a:spcAft>
                <a:buNone/>
              </a:pPr>
              <a:r>
                <a:rPr lang="en" sz="1200">
                  <a:solidFill>
                    <a:srgbClr val="FFFFFF"/>
                  </a:solidFill>
                  <a:latin typeface="Roboto"/>
                  <a:ea typeface="Roboto"/>
                  <a:cs typeface="Roboto"/>
                  <a:sym typeface="Roboto"/>
                </a:rPr>
                <a:t>our “treatment and behavioral support goals?” our “caregiver support and education goals?”</a:t>
              </a:r>
              <a:endParaRPr sz="12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FFFFFF"/>
                  </a:solidFill>
                  <a:latin typeface="Roboto"/>
                  <a:ea typeface="Roboto"/>
                  <a:cs typeface="Roboto"/>
                  <a:sym typeface="Roboto"/>
                </a:rPr>
                <a:t>Appropriate safe after care plan established and executed</a:t>
              </a:r>
              <a:endParaRPr sz="1200">
                <a:solidFill>
                  <a:srgbClr val="FFFFFF"/>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Effect transition="in" filter="fade">
                                      <p:cBhvr>
                                        <p:cTn id="7" dur="1000"/>
                                        <p:tgtEl>
                                          <p:spTgt spid="4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gtEl>
                                        <p:attrNameLst>
                                          <p:attrName>style.visibility</p:attrName>
                                        </p:attrNameLst>
                                      </p:cBhvr>
                                      <p:to>
                                        <p:strVal val="visible"/>
                                      </p:to>
                                    </p:set>
                                    <p:animEffect transition="in" filter="fade">
                                      <p:cBhvr>
                                        <p:cTn id="12" dur="1000"/>
                                        <p:tgtEl>
                                          <p:spTgt spid="4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
                                        </p:tgtEl>
                                        <p:attrNameLst>
                                          <p:attrName>style.visibility</p:attrName>
                                        </p:attrNameLst>
                                      </p:cBhvr>
                                      <p:to>
                                        <p:strVal val="visible"/>
                                      </p:to>
                                    </p:set>
                                    <p:animEffect transition="in" filter="fade">
                                      <p:cBhvr>
                                        <p:cTn id="17" dur="1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52"/>
          <p:cNvPicPr preferRelativeResize="0"/>
          <p:nvPr/>
        </p:nvPicPr>
        <p:blipFill>
          <a:blip r:embed="rId3">
            <a:alphaModFix/>
          </a:blip>
          <a:stretch>
            <a:fillRect/>
          </a:stretch>
        </p:blipFill>
        <p:spPr>
          <a:xfrm>
            <a:off x="594375" y="989608"/>
            <a:ext cx="7625119" cy="3240045"/>
          </a:xfrm>
          <a:prstGeom prst="rect">
            <a:avLst/>
          </a:prstGeom>
          <a:noFill/>
          <a:ln>
            <a:noFill/>
          </a:ln>
        </p:spPr>
      </p:pic>
      <p:sp>
        <p:nvSpPr>
          <p:cNvPr id="439" name="Google Shape;439;p52"/>
          <p:cNvSpPr txBox="1"/>
          <p:nvPr/>
        </p:nvSpPr>
        <p:spPr>
          <a:xfrm>
            <a:off x="1485900" y="4634675"/>
            <a:ext cx="6172200" cy="4617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 sz="1800">
                <a:solidFill>
                  <a:schemeClr val="dk1"/>
                </a:solidFill>
                <a:latin typeface="Calibri"/>
                <a:ea typeface="Calibri"/>
                <a:cs typeface="Calibri"/>
                <a:sym typeface="Calibri"/>
              </a:rPr>
              <a:t>16 bed capacity long term (2 x 8 bed “wings”), run by 2-3 teams</a:t>
            </a:r>
            <a:endParaRPr/>
          </a:p>
        </p:txBody>
      </p:sp>
      <p:sp>
        <p:nvSpPr>
          <p:cNvPr id="440" name="Google Shape;440;p52"/>
          <p:cNvSpPr/>
          <p:nvPr/>
        </p:nvSpPr>
        <p:spPr>
          <a:xfrm>
            <a:off x="2103220" y="1798424"/>
            <a:ext cx="5386200" cy="1089600"/>
          </a:xfrm>
          <a:prstGeom prst="roundRect">
            <a:avLst>
              <a:gd name="adj" fmla="val 50000"/>
            </a:avLst>
          </a:prstGeom>
          <a:no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accent3"/>
                </a:solidFill>
                <a:highlight>
                  <a:srgbClr val="434343"/>
                </a:highlight>
              </a:rPr>
              <a:t>SHARED CORE: UNIT SECRETARY, NURSE’S STATION</a:t>
            </a:r>
            <a:endParaRPr sz="1300" b="1">
              <a:solidFill>
                <a:schemeClr val="accent3"/>
              </a:solidFill>
              <a:highlight>
                <a:srgbClr val="434343"/>
              </a:highlight>
            </a:endParaRPr>
          </a:p>
          <a:p>
            <a:pPr marL="0" lvl="0" indent="0" algn="ctr" rtl="0">
              <a:spcBef>
                <a:spcPts val="0"/>
              </a:spcBef>
              <a:spcAft>
                <a:spcPts val="0"/>
              </a:spcAft>
              <a:buNone/>
            </a:pPr>
            <a:r>
              <a:rPr lang="en" sz="1300" b="1">
                <a:solidFill>
                  <a:schemeClr val="accent3"/>
                </a:solidFill>
                <a:highlight>
                  <a:srgbClr val="434343"/>
                </a:highlight>
              </a:rPr>
              <a:t>INDIVIDUAL: DINING, SENSORY ROOM, LINEN ROOMS</a:t>
            </a:r>
            <a:endParaRPr sz="1300" b="1">
              <a:solidFill>
                <a:schemeClr val="accent3"/>
              </a:solidFill>
              <a:highlight>
                <a:srgbClr val="434343"/>
              </a:highlight>
            </a:endParaRPr>
          </a:p>
        </p:txBody>
      </p:sp>
      <p:sp>
        <p:nvSpPr>
          <p:cNvPr id="441" name="Google Shape;441;p52"/>
          <p:cNvSpPr/>
          <p:nvPr/>
        </p:nvSpPr>
        <p:spPr>
          <a:xfrm>
            <a:off x="650857" y="1152804"/>
            <a:ext cx="1127100" cy="2600100"/>
          </a:xfrm>
          <a:prstGeom prst="roundRect">
            <a:avLst>
              <a:gd name="adj" fmla="val 16667"/>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2"/>
          <p:cNvSpPr/>
          <p:nvPr/>
        </p:nvSpPr>
        <p:spPr>
          <a:xfrm>
            <a:off x="1403946" y="1980731"/>
            <a:ext cx="968700" cy="10245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0000"/>
                </a:solidFill>
              </a:rPr>
              <a:t>ENTRY</a:t>
            </a:r>
            <a:endParaRPr sz="1200" b="1">
              <a:solidFill>
                <a:srgbClr val="FF0000"/>
              </a:solidFill>
            </a:endParaRPr>
          </a:p>
        </p:txBody>
      </p:sp>
      <p:sp>
        <p:nvSpPr>
          <p:cNvPr id="443" name="Google Shape;443;p52"/>
          <p:cNvSpPr txBox="1"/>
          <p:nvPr/>
        </p:nvSpPr>
        <p:spPr>
          <a:xfrm>
            <a:off x="41250" y="3687625"/>
            <a:ext cx="2770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rPr>
              <a:t>OFF UNIT:</a:t>
            </a:r>
            <a:endParaRPr b="1">
              <a:solidFill>
                <a:schemeClr val="dk2"/>
              </a:solidFill>
            </a:endParaRPr>
          </a:p>
          <a:p>
            <a:pPr marL="0" lvl="0" indent="0" algn="l" rtl="0">
              <a:spcBef>
                <a:spcPts val="0"/>
              </a:spcBef>
              <a:spcAft>
                <a:spcPts val="0"/>
              </a:spcAft>
              <a:buNone/>
            </a:pPr>
            <a:r>
              <a:rPr lang="en" b="1">
                <a:solidFill>
                  <a:schemeClr val="dk2"/>
                </a:solidFill>
              </a:rPr>
              <a:t>OT/PT REHAB GYM SPACE, INDOOR REC AREAS,</a:t>
            </a:r>
            <a:endParaRPr b="1">
              <a:solidFill>
                <a:schemeClr val="dk2"/>
              </a:solidFill>
            </a:endParaRPr>
          </a:p>
          <a:p>
            <a:pPr marL="0" lvl="0" indent="0" algn="l" rtl="0">
              <a:spcBef>
                <a:spcPts val="0"/>
              </a:spcBef>
              <a:spcAft>
                <a:spcPts val="0"/>
              </a:spcAft>
              <a:buNone/>
            </a:pPr>
            <a:r>
              <a:rPr lang="en" b="1">
                <a:solidFill>
                  <a:schemeClr val="dk2"/>
                </a:solidFill>
              </a:rPr>
              <a:t>BCBA OFFICE SUITE</a:t>
            </a:r>
            <a:endParaRPr b="1">
              <a:solidFill>
                <a:schemeClr val="dk2"/>
              </a:solidFill>
            </a:endParaRPr>
          </a:p>
        </p:txBody>
      </p:sp>
      <p:sp>
        <p:nvSpPr>
          <p:cNvPr id="444" name="Google Shape;444;p52"/>
          <p:cNvSpPr/>
          <p:nvPr/>
        </p:nvSpPr>
        <p:spPr>
          <a:xfrm rot="-1612917">
            <a:off x="6659794" y="1701622"/>
            <a:ext cx="1212862" cy="2290505"/>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2"/>
          <p:cNvSpPr txBox="1"/>
          <p:nvPr/>
        </p:nvSpPr>
        <p:spPr>
          <a:xfrm>
            <a:off x="6624300" y="3898173"/>
            <a:ext cx="2519700" cy="1046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chemeClr val="accent4"/>
                </a:solidFill>
              </a:rPr>
              <a:t>ON UNIT: GROUP ROOMS &amp; CLASSROOMS,</a:t>
            </a:r>
            <a:endParaRPr b="1">
              <a:solidFill>
                <a:schemeClr val="accent4"/>
              </a:solidFill>
            </a:endParaRPr>
          </a:p>
          <a:p>
            <a:pPr marL="0" lvl="0" indent="0" algn="r" rtl="0">
              <a:spcBef>
                <a:spcPts val="0"/>
              </a:spcBef>
              <a:spcAft>
                <a:spcPts val="0"/>
              </a:spcAft>
              <a:buNone/>
            </a:pPr>
            <a:r>
              <a:rPr lang="en" b="1">
                <a:solidFill>
                  <a:schemeClr val="accent4"/>
                </a:solidFill>
              </a:rPr>
              <a:t>OFF UNIT: STAFF LOUNGE AND CONF ROOMS</a:t>
            </a:r>
            <a:endParaRPr b="1">
              <a:solidFill>
                <a:schemeClr val="accent4"/>
              </a:solidFill>
            </a:endParaRPr>
          </a:p>
        </p:txBody>
      </p:sp>
      <p:grpSp>
        <p:nvGrpSpPr>
          <p:cNvPr id="446" name="Google Shape;446;p52"/>
          <p:cNvGrpSpPr/>
          <p:nvPr/>
        </p:nvGrpSpPr>
        <p:grpSpPr>
          <a:xfrm>
            <a:off x="1996815" y="771550"/>
            <a:ext cx="4820100" cy="3159155"/>
            <a:chOff x="1402440" y="771550"/>
            <a:chExt cx="4820100" cy="3159155"/>
          </a:xfrm>
        </p:grpSpPr>
        <p:sp>
          <p:nvSpPr>
            <p:cNvPr id="447" name="Google Shape;447;p52"/>
            <p:cNvSpPr/>
            <p:nvPr/>
          </p:nvSpPr>
          <p:spPr>
            <a:xfrm>
              <a:off x="1402440" y="771550"/>
              <a:ext cx="4820100" cy="980400"/>
            </a:xfrm>
            <a:prstGeom prst="roundRect">
              <a:avLst>
                <a:gd name="adj" fmla="val 50000"/>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2"/>
                  </a:solidFill>
                </a:rPr>
                <a:t>INDIVIDUAL PATIENT ROOMS x 8</a:t>
              </a:r>
              <a:endParaRPr b="1">
                <a:solidFill>
                  <a:schemeClr val="accent2"/>
                </a:solidFill>
              </a:endParaRPr>
            </a:p>
          </p:txBody>
        </p:sp>
        <p:sp>
          <p:nvSpPr>
            <p:cNvPr id="448" name="Google Shape;448;p52"/>
            <p:cNvSpPr/>
            <p:nvPr/>
          </p:nvSpPr>
          <p:spPr>
            <a:xfrm>
              <a:off x="1402440" y="2950305"/>
              <a:ext cx="4820100" cy="980400"/>
            </a:xfrm>
            <a:prstGeom prst="roundRect">
              <a:avLst>
                <a:gd name="adj" fmla="val 50000"/>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chemeClr val="accent2"/>
                  </a:solidFill>
                </a:rPr>
                <a:t>INDIVIDUAL PATIENT ROOMS x 8</a:t>
              </a:r>
              <a:endParaRPr b="1">
                <a:solidFill>
                  <a:schemeClr val="accent2"/>
                </a:solidFill>
              </a:endParaRPr>
            </a:p>
          </p:txBody>
        </p:sp>
      </p:grpSp>
      <p:sp>
        <p:nvSpPr>
          <p:cNvPr id="449" name="Google Shape;449;p52"/>
          <p:cNvSpPr txBox="1">
            <a:spLocks noGrp="1"/>
          </p:cNvSpPr>
          <p:nvPr>
            <p:ph type="title"/>
          </p:nvPr>
        </p:nvSpPr>
        <p:spPr>
          <a:xfrm>
            <a:off x="2827275" y="4269900"/>
            <a:ext cx="3320100" cy="46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t>NDU Unit Layout</a:t>
            </a:r>
            <a:endParaRPr sz="3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1000"/>
                                        <p:tgtEl>
                                          <p:spTgt spid="4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42"/>
                                        </p:tgtEl>
                                      </p:cBhvr>
                                    </p:animEffect>
                                    <p:set>
                                      <p:cBhvr>
                                        <p:cTn id="12" dur="1" fill="hold">
                                          <p:stCondLst>
                                            <p:cond delay="1000"/>
                                          </p:stCondLst>
                                        </p:cTn>
                                        <p:tgtEl>
                                          <p:spTgt spid="4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1"/>
                                        </p:tgtEl>
                                        <p:attrNameLst>
                                          <p:attrName>style.visibility</p:attrName>
                                        </p:attrNameLst>
                                      </p:cBhvr>
                                      <p:to>
                                        <p:strVal val="visible"/>
                                      </p:to>
                                    </p:set>
                                    <p:animEffect transition="in" filter="fade">
                                      <p:cBhvr>
                                        <p:cTn id="17" dur="1000"/>
                                        <p:tgtEl>
                                          <p:spTgt spid="441"/>
                                        </p:tgtEl>
                                      </p:cBhvr>
                                    </p:animEffect>
                                  </p:childTnLst>
                                </p:cTn>
                              </p:par>
                              <p:par>
                                <p:cTn id="18" presetID="10" presetClass="entr" presetSubtype="0" fill="hold" nodeType="withEffect">
                                  <p:stCondLst>
                                    <p:cond delay="0"/>
                                  </p:stCondLst>
                                  <p:childTnLst>
                                    <p:set>
                                      <p:cBhvr>
                                        <p:cTn id="19" dur="1" fill="hold">
                                          <p:stCondLst>
                                            <p:cond delay="0"/>
                                          </p:stCondLst>
                                        </p:cTn>
                                        <p:tgtEl>
                                          <p:spTgt spid="443"/>
                                        </p:tgtEl>
                                        <p:attrNameLst>
                                          <p:attrName>style.visibility</p:attrName>
                                        </p:attrNameLst>
                                      </p:cBhvr>
                                      <p:to>
                                        <p:strVal val="visible"/>
                                      </p:to>
                                    </p:set>
                                    <p:animEffect transition="in" filter="fade">
                                      <p:cBhvr>
                                        <p:cTn id="20" dur="1000"/>
                                        <p:tgtEl>
                                          <p:spTgt spid="4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441"/>
                                        </p:tgtEl>
                                      </p:cBhvr>
                                    </p:animEffect>
                                    <p:set>
                                      <p:cBhvr>
                                        <p:cTn id="25" dur="1" fill="hold">
                                          <p:stCondLst>
                                            <p:cond delay="1000"/>
                                          </p:stCondLst>
                                        </p:cTn>
                                        <p:tgtEl>
                                          <p:spTgt spid="441"/>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443"/>
                                        </p:tgtEl>
                                      </p:cBhvr>
                                    </p:animEffect>
                                    <p:set>
                                      <p:cBhvr>
                                        <p:cTn id="28" dur="1" fill="hold">
                                          <p:stCondLst>
                                            <p:cond delay="1000"/>
                                          </p:stCondLst>
                                        </p:cTn>
                                        <p:tgtEl>
                                          <p:spTgt spid="44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40"/>
                                        </p:tgtEl>
                                        <p:attrNameLst>
                                          <p:attrName>style.visibility</p:attrName>
                                        </p:attrNameLst>
                                      </p:cBhvr>
                                      <p:to>
                                        <p:strVal val="visible"/>
                                      </p:to>
                                    </p:set>
                                    <p:animEffect transition="in" filter="fade">
                                      <p:cBhvr>
                                        <p:cTn id="33" dur="1000"/>
                                        <p:tgtEl>
                                          <p:spTgt spid="44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1000"/>
                                        <p:tgtEl>
                                          <p:spTgt spid="440"/>
                                        </p:tgtEl>
                                      </p:cBhvr>
                                    </p:animEffect>
                                    <p:set>
                                      <p:cBhvr>
                                        <p:cTn id="38" dur="1" fill="hold">
                                          <p:stCondLst>
                                            <p:cond delay="1000"/>
                                          </p:stCondLst>
                                        </p:cTn>
                                        <p:tgtEl>
                                          <p:spTgt spid="44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46"/>
                                        </p:tgtEl>
                                        <p:attrNameLst>
                                          <p:attrName>style.visibility</p:attrName>
                                        </p:attrNameLst>
                                      </p:cBhvr>
                                      <p:to>
                                        <p:strVal val="visible"/>
                                      </p:to>
                                    </p:set>
                                    <p:animEffect transition="in" filter="fade">
                                      <p:cBhvr>
                                        <p:cTn id="43" dur="1000"/>
                                        <p:tgtEl>
                                          <p:spTgt spid="44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1000"/>
                                        <p:tgtEl>
                                          <p:spTgt spid="446"/>
                                        </p:tgtEl>
                                      </p:cBhvr>
                                    </p:animEffect>
                                    <p:set>
                                      <p:cBhvr>
                                        <p:cTn id="48" dur="1" fill="hold">
                                          <p:stCondLst>
                                            <p:cond delay="1000"/>
                                          </p:stCondLst>
                                        </p:cTn>
                                        <p:tgtEl>
                                          <p:spTgt spid="44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45"/>
                                        </p:tgtEl>
                                        <p:attrNameLst>
                                          <p:attrName>style.visibility</p:attrName>
                                        </p:attrNameLst>
                                      </p:cBhvr>
                                      <p:to>
                                        <p:strVal val="visible"/>
                                      </p:to>
                                    </p:set>
                                    <p:animEffect transition="in" filter="fade">
                                      <p:cBhvr>
                                        <p:cTn id="53" dur="1000"/>
                                        <p:tgtEl>
                                          <p:spTgt spid="445"/>
                                        </p:tgtEl>
                                      </p:cBhvr>
                                    </p:animEffect>
                                  </p:childTnLst>
                                </p:cTn>
                              </p:par>
                              <p:par>
                                <p:cTn id="54" presetID="10" presetClass="entr" presetSubtype="0" fill="hold" nodeType="withEffect">
                                  <p:stCondLst>
                                    <p:cond delay="0"/>
                                  </p:stCondLst>
                                  <p:childTnLst>
                                    <p:set>
                                      <p:cBhvr>
                                        <p:cTn id="55" dur="1" fill="hold">
                                          <p:stCondLst>
                                            <p:cond delay="0"/>
                                          </p:stCondLst>
                                        </p:cTn>
                                        <p:tgtEl>
                                          <p:spTgt spid="444"/>
                                        </p:tgtEl>
                                        <p:attrNameLst>
                                          <p:attrName>style.visibility</p:attrName>
                                        </p:attrNameLst>
                                      </p:cBhvr>
                                      <p:to>
                                        <p:strVal val="visible"/>
                                      </p:to>
                                    </p:set>
                                    <p:animEffect transition="in" filter="fade">
                                      <p:cBhvr>
                                        <p:cTn id="56" dur="1000"/>
                                        <p:tgtEl>
                                          <p:spTgt spid="44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1000"/>
                                        <p:tgtEl>
                                          <p:spTgt spid="444"/>
                                        </p:tgtEl>
                                      </p:cBhvr>
                                    </p:animEffect>
                                    <p:set>
                                      <p:cBhvr>
                                        <p:cTn id="61" dur="1" fill="hold">
                                          <p:stCondLst>
                                            <p:cond delay="1000"/>
                                          </p:stCondLst>
                                        </p:cTn>
                                        <p:tgtEl>
                                          <p:spTgt spid="44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1000"/>
                                        <p:tgtEl>
                                          <p:spTgt spid="445"/>
                                        </p:tgtEl>
                                      </p:cBhvr>
                                    </p:animEffect>
                                    <p:set>
                                      <p:cBhvr>
                                        <p:cTn id="64" dur="1" fill="hold">
                                          <p:stCondLst>
                                            <p:cond delay="1000"/>
                                          </p:stCondLst>
                                        </p:cTn>
                                        <p:tgtEl>
                                          <p:spTgt spid="4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53" descr="A virtual tour of the new Child &amp; Adolescent Psychiatry Center at the CHA Somerville Campus. This beautiful new facility offers state-of-the art hospital care for young patients in emotional or behavioral distress. It includes a child psychiatry unit, adolescent psychiatry unit, and neurodevelopmental disorders unit for children with autism spectrum and related disorders. Visit https://www.challiance.org/services-programs/mental-health-and-substance-use/child-adolescent-psychiatry/child-adolescent-hospital-care for more details. &#10;&#10;This information is for education only. The information provided here, or through linkages to other sites, is not a substitute for medical or professional care. Please contact your physician or other healthcare provider for medical assistance. For medical emergencies, call 911." title="Introducing the CHA Center for Inpatient Child &amp; Adolescent Psychiatry">
            <a:hlinkClick r:id="rId3"/>
          </p:cNvPr>
          <p:cNvPicPr preferRelativeResize="0"/>
          <p:nvPr/>
        </p:nvPicPr>
        <p:blipFill>
          <a:blip r:embed="rId4">
            <a:alphaModFix/>
          </a:blip>
          <a:stretch>
            <a:fillRect/>
          </a:stretch>
        </p:blipFill>
        <p:spPr>
          <a:xfrm>
            <a:off x="1533825" y="862775"/>
            <a:ext cx="6076350" cy="3417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4"/>
          <p:cNvSpPr txBox="1">
            <a:spLocks noGrp="1"/>
          </p:cNvSpPr>
          <p:nvPr>
            <p:ph type="title"/>
          </p:nvPr>
        </p:nvSpPr>
        <p:spPr>
          <a:xfrm>
            <a:off x="628650" y="205383"/>
            <a:ext cx="7886700" cy="745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000" b="1"/>
              <a:t>Behavior Support Plan</a:t>
            </a:r>
            <a:endParaRPr sz="3000" b="1"/>
          </a:p>
        </p:txBody>
      </p:sp>
      <p:sp>
        <p:nvSpPr>
          <p:cNvPr id="460" name="Google Shape;460;p54"/>
          <p:cNvSpPr txBox="1">
            <a:spLocks noGrp="1"/>
          </p:cNvSpPr>
          <p:nvPr>
            <p:ph type="body" idx="1"/>
          </p:nvPr>
        </p:nvSpPr>
        <p:spPr>
          <a:xfrm>
            <a:off x="223625" y="896625"/>
            <a:ext cx="8371200" cy="4071300"/>
          </a:xfrm>
          <a:prstGeom prst="rect">
            <a:avLst/>
          </a:prstGeom>
        </p:spPr>
        <p:txBody>
          <a:bodyPr spcFirstLastPara="1" wrap="square" lIns="68575" tIns="34275" rIns="68575" bIns="34275" anchor="t" anchorCtr="0">
            <a:normAutofit fontScale="92500" lnSpcReduction="20000"/>
          </a:bodyPr>
          <a:lstStyle/>
          <a:p>
            <a:pPr marL="0" lvl="0" indent="0" algn="l" rtl="0">
              <a:spcBef>
                <a:spcPts val="800"/>
              </a:spcBef>
              <a:spcAft>
                <a:spcPts val="0"/>
              </a:spcAft>
              <a:buNone/>
            </a:pPr>
            <a:r>
              <a:rPr lang="en">
                <a:solidFill>
                  <a:schemeClr val="dk1"/>
                </a:solidFill>
              </a:rPr>
              <a:t>Applied Behavioral Analysis (ABA)</a:t>
            </a:r>
            <a:endParaRPr>
              <a:solidFill>
                <a:schemeClr val="dk1"/>
              </a:solidFill>
            </a:endParaRPr>
          </a:p>
          <a:p>
            <a:pPr marL="914400" lvl="0" indent="0" algn="l" rtl="0">
              <a:spcBef>
                <a:spcPts val="1200"/>
              </a:spcBef>
              <a:spcAft>
                <a:spcPts val="0"/>
              </a:spcAft>
              <a:buNone/>
            </a:pPr>
            <a:r>
              <a:rPr lang="en">
                <a:solidFill>
                  <a:schemeClr val="dk1"/>
                </a:solidFill>
                <a:highlight>
                  <a:srgbClr val="FFFFFF"/>
                </a:highlight>
              </a:rPr>
              <a:t>“</a:t>
            </a:r>
            <a:r>
              <a:rPr lang="en" i="1">
                <a:solidFill>
                  <a:schemeClr val="dk1"/>
                </a:solidFill>
                <a:highlight>
                  <a:srgbClr val="FFFFFF"/>
                </a:highlight>
              </a:rPr>
              <a:t>The science in which tactics derived from the principles of behavior are applied systematically to improve socially significant behavior, and experimentation is used to identify the variables responsible for behavior change.”</a:t>
            </a:r>
            <a:endParaRPr sz="1800">
              <a:solidFill>
                <a:schemeClr val="dk1"/>
              </a:solidFill>
            </a:endParaRPr>
          </a:p>
          <a:p>
            <a:pPr marL="0" lvl="0" indent="0" algn="l" rtl="0">
              <a:spcBef>
                <a:spcPts val="1200"/>
              </a:spcBef>
              <a:spcAft>
                <a:spcPts val="0"/>
              </a:spcAft>
              <a:buNone/>
            </a:pPr>
            <a:r>
              <a:rPr lang="en">
                <a:solidFill>
                  <a:schemeClr val="dk1"/>
                </a:solidFill>
              </a:rPr>
              <a:t>“Operant” Principles of Behavior:</a:t>
            </a:r>
            <a:endParaRPr sz="1600">
              <a:solidFill>
                <a:schemeClr val="dk1"/>
              </a:solidFill>
            </a:endParaRPr>
          </a:p>
          <a:p>
            <a:pPr marL="457200" lvl="0" indent="-330200" algn="l" rtl="0">
              <a:spcBef>
                <a:spcPts val="1200"/>
              </a:spcBef>
              <a:spcAft>
                <a:spcPts val="0"/>
              </a:spcAft>
              <a:buClr>
                <a:schemeClr val="dk1"/>
              </a:buClr>
              <a:buSzPts val="1600"/>
              <a:buChar char="●"/>
            </a:pPr>
            <a:r>
              <a:rPr lang="en" sz="1600">
                <a:solidFill>
                  <a:schemeClr val="dk1"/>
                </a:solidFill>
              </a:rPr>
              <a:t>Behaviors are affected by their environment</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Behaviors can be strengthened or weakened by their consequences (A, B, C’s of behavior)</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Behavior changes are more effective with positive responses for desired beahvior instead of negative responses for undesired behaviors</a:t>
            </a:r>
            <a:endParaRPr>
              <a:solidFill>
                <a:schemeClr val="dk1"/>
              </a:solidFill>
            </a:endParaRPr>
          </a:p>
          <a:p>
            <a:pPr marL="0" lvl="0" indent="0" algn="l" rtl="0">
              <a:spcBef>
                <a:spcPts val="1200"/>
              </a:spcBef>
              <a:spcAft>
                <a:spcPts val="0"/>
              </a:spcAft>
              <a:buNone/>
            </a:pPr>
            <a:r>
              <a:rPr lang="en">
                <a:solidFill>
                  <a:schemeClr val="dk1"/>
                </a:solidFill>
              </a:rPr>
              <a:t>On NDU we ask…</a:t>
            </a:r>
            <a:endParaRPr>
              <a:solidFill>
                <a:schemeClr val="dk1"/>
              </a:solidFill>
            </a:endParaRPr>
          </a:p>
          <a:p>
            <a:pPr marL="457200" lvl="0" indent="-317500" algn="l" rtl="0">
              <a:spcBef>
                <a:spcPts val="1200"/>
              </a:spcBef>
              <a:spcAft>
                <a:spcPts val="0"/>
              </a:spcAft>
              <a:buClr>
                <a:schemeClr val="dk1"/>
              </a:buClr>
              <a:buSzPts val="1400"/>
              <a:buChar char="●"/>
            </a:pPr>
            <a:r>
              <a:rPr lang="en">
                <a:solidFill>
                  <a:schemeClr val="dk1"/>
                </a:solidFill>
              </a:rPr>
              <a:t>What target behaviors can we minimize (extinguish)?</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What more adaptive, prosocial, functional behaviors can make happen more (reinforce)?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How can we collaborate with caregivers/guardians to create circumstances to make this more likely to happen outside of the hospital?</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5"/>
          <p:cNvSpPr txBox="1">
            <a:spLocks noGrp="1"/>
          </p:cNvSpPr>
          <p:nvPr>
            <p:ph type="title"/>
          </p:nvPr>
        </p:nvSpPr>
        <p:spPr>
          <a:xfrm>
            <a:off x="381000" y="457200"/>
            <a:ext cx="8381700" cy="8571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sz="3000" b="1"/>
              <a:t>Data Driven Behavior Plans and Assessments</a:t>
            </a:r>
            <a:endParaRPr sz="3000" b="1"/>
          </a:p>
        </p:txBody>
      </p:sp>
      <p:grpSp>
        <p:nvGrpSpPr>
          <p:cNvPr id="466" name="Google Shape;466;p55"/>
          <p:cNvGrpSpPr/>
          <p:nvPr/>
        </p:nvGrpSpPr>
        <p:grpSpPr>
          <a:xfrm>
            <a:off x="1616875" y="1314288"/>
            <a:ext cx="6113075" cy="3486163"/>
            <a:chOff x="1100525" y="1495113"/>
            <a:chExt cx="6113075" cy="3486163"/>
          </a:xfrm>
        </p:grpSpPr>
        <p:pic>
          <p:nvPicPr>
            <p:cNvPr id="467" name="Google Shape;467;p55"/>
            <p:cNvPicPr preferRelativeResize="0"/>
            <p:nvPr/>
          </p:nvPicPr>
          <p:blipFill>
            <a:blip r:embed="rId3">
              <a:alphaModFix/>
            </a:blip>
            <a:stretch>
              <a:fillRect/>
            </a:stretch>
          </p:blipFill>
          <p:spPr>
            <a:xfrm>
              <a:off x="1100525" y="1495125"/>
              <a:ext cx="3585264" cy="3486151"/>
            </a:xfrm>
            <a:prstGeom prst="rect">
              <a:avLst/>
            </a:prstGeom>
            <a:noFill/>
            <a:ln>
              <a:noFill/>
            </a:ln>
          </p:spPr>
        </p:pic>
        <p:sp>
          <p:nvSpPr>
            <p:cNvPr id="468" name="Google Shape;468;p55"/>
            <p:cNvSpPr txBox="1"/>
            <p:nvPr/>
          </p:nvSpPr>
          <p:spPr>
            <a:xfrm>
              <a:off x="4825600" y="1495113"/>
              <a:ext cx="23880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Milieu Counselors with certification as Registered Behavioral Technicians  (RBTs) will use “patient binders” to track instances of target behavior set for reduction (PD, SIB, agg, etc) as well as adaptive/appropriate behaviors for reinforcement (functional communication, appropriate requests)</a:t>
              </a:r>
              <a:endParaRPr/>
            </a:p>
          </p:txBody>
        </p:sp>
      </p:grpSp>
      <p:pic>
        <p:nvPicPr>
          <p:cNvPr id="469" name="Google Shape;469;p55"/>
          <p:cNvPicPr preferRelativeResize="0"/>
          <p:nvPr/>
        </p:nvPicPr>
        <p:blipFill rotWithShape="1">
          <a:blip r:embed="rId4">
            <a:alphaModFix/>
          </a:blip>
          <a:srcRect t="4607"/>
          <a:stretch/>
        </p:blipFill>
        <p:spPr>
          <a:xfrm>
            <a:off x="822588" y="1057622"/>
            <a:ext cx="7701651" cy="3742819"/>
          </a:xfrm>
          <a:prstGeom prst="rect">
            <a:avLst/>
          </a:prstGeom>
          <a:noFill/>
          <a:ln>
            <a:noFill/>
          </a:ln>
        </p:spPr>
      </p:pic>
      <p:pic>
        <p:nvPicPr>
          <p:cNvPr id="470" name="Google Shape;470;p55"/>
          <p:cNvPicPr preferRelativeResize="0"/>
          <p:nvPr/>
        </p:nvPicPr>
        <p:blipFill>
          <a:blip r:embed="rId5">
            <a:alphaModFix/>
          </a:blip>
          <a:stretch>
            <a:fillRect/>
          </a:stretch>
        </p:blipFill>
        <p:spPr>
          <a:xfrm>
            <a:off x="-150" y="1485309"/>
            <a:ext cx="9144003" cy="27771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66"/>
                                        </p:tgtEl>
                                      </p:cBhvr>
                                    </p:animEffect>
                                    <p:set>
                                      <p:cBhvr>
                                        <p:cTn id="7" dur="1" fill="hold">
                                          <p:stCondLst>
                                            <p:cond delay="1000"/>
                                          </p:stCondLst>
                                        </p:cTn>
                                        <p:tgtEl>
                                          <p:spTgt spid="46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69"/>
                                        </p:tgtEl>
                                        <p:attrNameLst>
                                          <p:attrName>style.visibility</p:attrName>
                                        </p:attrNameLst>
                                      </p:cBhvr>
                                      <p:to>
                                        <p:strVal val="visible"/>
                                      </p:to>
                                    </p:set>
                                    <p:animEffect transition="in" filter="fade">
                                      <p:cBhvr>
                                        <p:cTn id="10" dur="1000"/>
                                        <p:tgtEl>
                                          <p:spTgt spid="4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469"/>
                                        </p:tgtEl>
                                      </p:cBhvr>
                                    </p:animEffect>
                                    <p:set>
                                      <p:cBhvr>
                                        <p:cTn id="15" dur="1" fill="hold">
                                          <p:stCondLst>
                                            <p:cond delay="1000"/>
                                          </p:stCondLst>
                                        </p:cTn>
                                        <p:tgtEl>
                                          <p:spTgt spid="46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0"/>
                                        </p:tgtEl>
                                        <p:attrNameLst>
                                          <p:attrName>style.visibility</p:attrName>
                                        </p:attrNameLst>
                                      </p:cBhvr>
                                      <p:to>
                                        <p:strVal val="visible"/>
                                      </p:to>
                                    </p:set>
                                    <p:animEffect transition="in" filter="fade">
                                      <p:cBhvr>
                                        <p:cTn id="20" dur="10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6"/>
          <p:cNvSpPr txBox="1">
            <a:spLocks noGrp="1"/>
          </p:cNvSpPr>
          <p:nvPr>
            <p:ph type="title"/>
          </p:nvPr>
        </p:nvSpPr>
        <p:spPr>
          <a:xfrm>
            <a:off x="628650" y="205383"/>
            <a:ext cx="7886700" cy="745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000" b="1"/>
              <a:t>Behavior Support Plan</a:t>
            </a:r>
            <a:endParaRPr sz="3000" b="1"/>
          </a:p>
        </p:txBody>
      </p:sp>
      <p:sp>
        <p:nvSpPr>
          <p:cNvPr id="476" name="Google Shape;476;p56"/>
          <p:cNvSpPr txBox="1">
            <a:spLocks noGrp="1"/>
          </p:cNvSpPr>
          <p:nvPr>
            <p:ph type="body" idx="1"/>
          </p:nvPr>
        </p:nvSpPr>
        <p:spPr>
          <a:xfrm>
            <a:off x="223625" y="1058175"/>
            <a:ext cx="4563900" cy="3593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solidFill>
                  <a:schemeClr val="dk1"/>
                </a:solidFill>
              </a:rPr>
              <a:t>“Patient Binder:”</a:t>
            </a:r>
            <a:endParaRPr>
              <a:solidFill>
                <a:schemeClr val="dk1"/>
              </a:solidFill>
            </a:endParaRPr>
          </a:p>
          <a:p>
            <a:pPr marL="457200" lvl="0" indent="-317500" algn="l" rtl="0">
              <a:spcBef>
                <a:spcPts val="1200"/>
              </a:spcBef>
              <a:spcAft>
                <a:spcPts val="0"/>
              </a:spcAft>
              <a:buSzPts val="1400"/>
              <a:buChar char="●"/>
            </a:pPr>
            <a:r>
              <a:rPr lang="en">
                <a:solidFill>
                  <a:schemeClr val="dk1"/>
                </a:solidFill>
              </a:rPr>
              <a:t>Pencil bag stores necessary materials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Pen, timers, tokens</a:t>
            </a:r>
            <a:endParaRPr>
              <a:solidFill>
                <a:schemeClr val="dk1"/>
              </a:solidFill>
            </a:endParaRPr>
          </a:p>
          <a:p>
            <a:pPr marL="914400" lvl="0" indent="0" algn="l" rtl="0">
              <a:spcBef>
                <a:spcPts val="1200"/>
              </a:spcBef>
              <a:spcAft>
                <a:spcPts val="0"/>
              </a:spcAft>
              <a:buNone/>
            </a:pPr>
            <a:endParaRPr>
              <a:solidFill>
                <a:schemeClr val="dk1"/>
              </a:solidFill>
            </a:endParaRPr>
          </a:p>
          <a:p>
            <a:pPr marL="457200" lvl="0" indent="-317500" algn="l" rtl="0">
              <a:spcBef>
                <a:spcPts val="1200"/>
              </a:spcBef>
              <a:spcAft>
                <a:spcPts val="0"/>
              </a:spcAft>
              <a:buSzPts val="1400"/>
              <a:buChar char="●"/>
            </a:pPr>
            <a:r>
              <a:rPr lang="en">
                <a:solidFill>
                  <a:schemeClr val="dk1"/>
                </a:solidFill>
              </a:rPr>
              <a:t>Section dividers for the following:</a:t>
            </a:r>
            <a:endParaRPr>
              <a:solidFill>
                <a:schemeClr val="dk1"/>
              </a:solidFill>
            </a:endParaRPr>
          </a:p>
          <a:p>
            <a:pPr marL="914400" lvl="1" indent="-317500" algn="l" rtl="0">
              <a:spcBef>
                <a:spcPts val="0"/>
              </a:spcBef>
              <a:spcAft>
                <a:spcPts val="0"/>
              </a:spcAft>
              <a:buSzPts val="1400"/>
              <a:buChar char="○"/>
            </a:pPr>
            <a:r>
              <a:rPr lang="en">
                <a:solidFill>
                  <a:schemeClr val="dk1"/>
                </a:solidFill>
              </a:rPr>
              <a:t>Behavior Data Sheet</a:t>
            </a:r>
            <a:endParaRPr>
              <a:solidFill>
                <a:schemeClr val="dk1"/>
              </a:solidFill>
            </a:endParaRPr>
          </a:p>
          <a:p>
            <a:pPr marL="914400" lvl="1" indent="-317500" algn="l" rtl="0">
              <a:spcBef>
                <a:spcPts val="0"/>
              </a:spcBef>
              <a:spcAft>
                <a:spcPts val="0"/>
              </a:spcAft>
              <a:buSzPts val="1400"/>
              <a:buChar char="○"/>
            </a:pPr>
            <a:r>
              <a:rPr lang="en">
                <a:solidFill>
                  <a:schemeClr val="dk1"/>
                </a:solidFill>
              </a:rPr>
              <a:t>Behavior Support Plan</a:t>
            </a:r>
            <a:endParaRPr>
              <a:solidFill>
                <a:schemeClr val="dk1"/>
              </a:solidFill>
            </a:endParaRPr>
          </a:p>
          <a:p>
            <a:pPr marL="914400" lvl="1" indent="-317500" algn="l" rtl="0">
              <a:spcBef>
                <a:spcPts val="0"/>
              </a:spcBef>
              <a:spcAft>
                <a:spcPts val="0"/>
              </a:spcAft>
              <a:buSzPts val="1400"/>
              <a:buChar char="○"/>
            </a:pPr>
            <a:r>
              <a:rPr lang="en">
                <a:solidFill>
                  <a:schemeClr val="dk1"/>
                </a:solidFill>
              </a:rPr>
              <a:t>ADL Overview</a:t>
            </a:r>
            <a:endParaRPr>
              <a:solidFill>
                <a:schemeClr val="dk1"/>
              </a:solidFill>
            </a:endParaRPr>
          </a:p>
          <a:p>
            <a:pPr marL="914400" lvl="1" indent="-317500" algn="l" rtl="0">
              <a:spcBef>
                <a:spcPts val="0"/>
              </a:spcBef>
              <a:spcAft>
                <a:spcPts val="0"/>
              </a:spcAft>
              <a:buSzPts val="1400"/>
              <a:buChar char="○"/>
            </a:pPr>
            <a:r>
              <a:rPr lang="en">
                <a:solidFill>
                  <a:schemeClr val="dk1"/>
                </a:solidFill>
              </a:rPr>
              <a:t>Visual Supports</a:t>
            </a:r>
            <a:endParaRPr>
              <a:solidFill>
                <a:schemeClr val="dk1"/>
              </a:solidFill>
            </a:endParaRPr>
          </a:p>
          <a:p>
            <a:pPr marL="914400" lvl="1" indent="-317500" algn="l" rtl="0">
              <a:spcBef>
                <a:spcPts val="0"/>
              </a:spcBef>
              <a:spcAft>
                <a:spcPts val="0"/>
              </a:spcAft>
              <a:buSzPts val="1400"/>
              <a:buChar char="○"/>
            </a:pPr>
            <a:r>
              <a:rPr lang="en">
                <a:solidFill>
                  <a:schemeClr val="dk1"/>
                </a:solidFill>
              </a:rPr>
              <a:t>An initial behavior data sheet</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Token economy</a:t>
            </a:r>
            <a:endParaRPr>
              <a:solidFill>
                <a:schemeClr val="dk1"/>
              </a:solidFill>
            </a:endParaRPr>
          </a:p>
        </p:txBody>
      </p:sp>
      <p:pic>
        <p:nvPicPr>
          <p:cNvPr id="477" name="Google Shape;477;p56"/>
          <p:cNvPicPr preferRelativeResize="0"/>
          <p:nvPr/>
        </p:nvPicPr>
        <p:blipFill>
          <a:blip r:embed="rId3">
            <a:alphaModFix/>
          </a:blip>
          <a:stretch>
            <a:fillRect/>
          </a:stretch>
        </p:blipFill>
        <p:spPr>
          <a:xfrm>
            <a:off x="4702850" y="844594"/>
            <a:ext cx="4286250" cy="4286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a:t>Communication Supports</a:t>
            </a:r>
            <a:endParaRPr b="1"/>
          </a:p>
        </p:txBody>
      </p:sp>
      <p:pic>
        <p:nvPicPr>
          <p:cNvPr id="483" name="Google Shape;483;p57"/>
          <p:cNvPicPr preferRelativeResize="0"/>
          <p:nvPr/>
        </p:nvPicPr>
        <p:blipFill rotWithShape="1">
          <a:blip r:embed="rId3">
            <a:alphaModFix/>
          </a:blip>
          <a:srcRect l="14993" t="4031" r="11579" b="5568"/>
          <a:stretch/>
        </p:blipFill>
        <p:spPr>
          <a:xfrm rot="-5400000">
            <a:off x="2530825" y="-166562"/>
            <a:ext cx="4082350" cy="6381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30" descr="Kareem's mother didn't know what to do when her autistic son started acting out. CHA was here for the entire family. Find out how we helped and more about CHA's Neurodevelopmental Unit which helps youth get the mental health support they need.&#10;&#10;This information is for education only. The information provided here, or through linkages to other sites, is not a substitute for medical or professional care. Please contact your physician or other healthcare provider for medical assistance. For medical emergencies, call 911." title="Transformational Mental Health Support -- Kareem's Story (Foundation)">
            <a:hlinkClick r:id="rId3"/>
          </p:cNvPr>
          <p:cNvPicPr preferRelativeResize="0"/>
          <p:nvPr/>
        </p:nvPicPr>
        <p:blipFill>
          <a:blip r:embed="rId4">
            <a:alphaModFix/>
          </a:blip>
          <a:stretch>
            <a:fillRect/>
          </a:stretch>
        </p:blipFill>
        <p:spPr>
          <a:xfrm>
            <a:off x="1059535" y="595997"/>
            <a:ext cx="7024925" cy="3951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8"/>
          <p:cNvSpPr txBox="1">
            <a:spLocks noGrp="1"/>
          </p:cNvSpPr>
          <p:nvPr>
            <p:ph type="title"/>
          </p:nvPr>
        </p:nvSpPr>
        <p:spPr>
          <a:xfrm>
            <a:off x="323850" y="1214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100"/>
              <a:buFont typeface="Arial"/>
              <a:buNone/>
            </a:pPr>
            <a:r>
              <a:rPr lang="en" b="1"/>
              <a:t>Communication Supports</a:t>
            </a:r>
            <a:endParaRPr b="1"/>
          </a:p>
          <a:p>
            <a:pPr marL="0" lvl="0" indent="0" algn="l" rtl="0">
              <a:spcBef>
                <a:spcPts val="0"/>
              </a:spcBef>
              <a:spcAft>
                <a:spcPts val="0"/>
              </a:spcAft>
              <a:buNone/>
            </a:pPr>
            <a:endParaRPr/>
          </a:p>
        </p:txBody>
      </p:sp>
      <p:pic>
        <p:nvPicPr>
          <p:cNvPr id="489" name="Google Shape;489;p58"/>
          <p:cNvPicPr preferRelativeResize="0"/>
          <p:nvPr/>
        </p:nvPicPr>
        <p:blipFill>
          <a:blip r:embed="rId3">
            <a:alphaModFix/>
          </a:blip>
          <a:stretch>
            <a:fillRect/>
          </a:stretch>
        </p:blipFill>
        <p:spPr>
          <a:xfrm rot="-582373">
            <a:off x="118700" y="3229288"/>
            <a:ext cx="3077624" cy="1403475"/>
          </a:xfrm>
          <a:prstGeom prst="rect">
            <a:avLst/>
          </a:prstGeom>
          <a:noFill/>
          <a:ln>
            <a:noFill/>
          </a:ln>
        </p:spPr>
      </p:pic>
      <p:sp>
        <p:nvSpPr>
          <p:cNvPr id="490" name="Google Shape;490;p58"/>
          <p:cNvSpPr txBox="1">
            <a:spLocks noGrp="1"/>
          </p:cNvSpPr>
          <p:nvPr>
            <p:ph type="body" idx="1"/>
          </p:nvPr>
        </p:nvSpPr>
        <p:spPr>
          <a:xfrm>
            <a:off x="374250" y="790100"/>
            <a:ext cx="7886700" cy="1922700"/>
          </a:xfrm>
          <a:prstGeom prst="rect">
            <a:avLst/>
          </a:prstGeom>
        </p:spPr>
        <p:txBody>
          <a:bodyPr spcFirstLastPara="1" wrap="square" lIns="68575" tIns="34275" rIns="68575" bIns="34275" anchor="t" anchorCtr="0">
            <a:normAutofit lnSpcReduction="10000"/>
          </a:bodyPr>
          <a:lstStyle/>
          <a:p>
            <a:pPr marL="457200" lvl="0" indent="-317500" algn="l" rtl="0">
              <a:spcBef>
                <a:spcPts val="800"/>
              </a:spcBef>
              <a:spcAft>
                <a:spcPts val="0"/>
              </a:spcAft>
              <a:buClr>
                <a:schemeClr val="dk1"/>
              </a:buClr>
              <a:buSzPts val="1400"/>
              <a:buChar char="●"/>
            </a:pPr>
            <a:r>
              <a:rPr lang="en">
                <a:solidFill>
                  <a:schemeClr val="dk1"/>
                </a:solidFill>
              </a:rPr>
              <a:t>All staff work to honor functional communication from our patients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Communication support tools / efforts can be guided and enhanced with expertise from speech language pathology (SLP)</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Supports include, but aren’t limited to:</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First then boards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Visual communication boards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Social Story Protocols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Use of speech generating devices (SGDs)</a:t>
            </a:r>
            <a:endParaRPr>
              <a:solidFill>
                <a:schemeClr val="dk1"/>
              </a:solidFill>
            </a:endParaRPr>
          </a:p>
        </p:txBody>
      </p:sp>
      <p:pic>
        <p:nvPicPr>
          <p:cNvPr id="491" name="Google Shape;491;p58"/>
          <p:cNvPicPr preferRelativeResize="0"/>
          <p:nvPr/>
        </p:nvPicPr>
        <p:blipFill>
          <a:blip r:embed="rId4">
            <a:alphaModFix/>
          </a:blip>
          <a:stretch>
            <a:fillRect/>
          </a:stretch>
        </p:blipFill>
        <p:spPr>
          <a:xfrm>
            <a:off x="3045425" y="2769350"/>
            <a:ext cx="1881949" cy="2323351"/>
          </a:xfrm>
          <a:prstGeom prst="rect">
            <a:avLst/>
          </a:prstGeom>
          <a:noFill/>
          <a:ln>
            <a:noFill/>
          </a:ln>
        </p:spPr>
      </p:pic>
      <p:pic>
        <p:nvPicPr>
          <p:cNvPr id="492" name="Google Shape;492;p58"/>
          <p:cNvPicPr preferRelativeResize="0"/>
          <p:nvPr/>
        </p:nvPicPr>
        <p:blipFill>
          <a:blip r:embed="rId5">
            <a:alphaModFix/>
          </a:blip>
          <a:stretch>
            <a:fillRect/>
          </a:stretch>
        </p:blipFill>
        <p:spPr>
          <a:xfrm rot="291989">
            <a:off x="5036984" y="2609550"/>
            <a:ext cx="1845391" cy="1297925"/>
          </a:xfrm>
          <a:prstGeom prst="rect">
            <a:avLst/>
          </a:prstGeom>
          <a:noFill/>
          <a:ln>
            <a:noFill/>
          </a:ln>
        </p:spPr>
      </p:pic>
      <p:pic>
        <p:nvPicPr>
          <p:cNvPr id="493" name="Google Shape;493;p58"/>
          <p:cNvPicPr preferRelativeResize="0"/>
          <p:nvPr/>
        </p:nvPicPr>
        <p:blipFill>
          <a:blip r:embed="rId6">
            <a:alphaModFix/>
          </a:blip>
          <a:stretch>
            <a:fillRect/>
          </a:stretch>
        </p:blipFill>
        <p:spPr>
          <a:xfrm>
            <a:off x="6991975" y="1472325"/>
            <a:ext cx="1881949" cy="262415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9"/>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a:t>Support with Activities of Daily Living</a:t>
            </a:r>
            <a:endParaRPr b="1"/>
          </a:p>
        </p:txBody>
      </p:sp>
      <p:pic>
        <p:nvPicPr>
          <p:cNvPr id="499" name="Google Shape;499;p59"/>
          <p:cNvPicPr preferRelativeResize="0"/>
          <p:nvPr/>
        </p:nvPicPr>
        <p:blipFill>
          <a:blip r:embed="rId3">
            <a:alphaModFix/>
          </a:blip>
          <a:stretch>
            <a:fillRect/>
          </a:stretch>
        </p:blipFill>
        <p:spPr>
          <a:xfrm>
            <a:off x="6205075" y="1329519"/>
            <a:ext cx="2786944" cy="3570657"/>
          </a:xfrm>
          <a:prstGeom prst="rect">
            <a:avLst/>
          </a:prstGeom>
          <a:noFill/>
          <a:ln>
            <a:noFill/>
          </a:ln>
        </p:spPr>
      </p:pic>
      <p:pic>
        <p:nvPicPr>
          <p:cNvPr id="500" name="Google Shape;500;p59"/>
          <p:cNvPicPr preferRelativeResize="0"/>
          <p:nvPr/>
        </p:nvPicPr>
        <p:blipFill>
          <a:blip r:embed="rId4">
            <a:alphaModFix/>
          </a:blip>
          <a:stretch>
            <a:fillRect/>
          </a:stretch>
        </p:blipFill>
        <p:spPr>
          <a:xfrm>
            <a:off x="2970475" y="1407775"/>
            <a:ext cx="3019725" cy="3414151"/>
          </a:xfrm>
          <a:prstGeom prst="rect">
            <a:avLst/>
          </a:prstGeom>
          <a:noFill/>
          <a:ln>
            <a:noFill/>
          </a:ln>
        </p:spPr>
      </p:pic>
      <p:sp>
        <p:nvSpPr>
          <p:cNvPr id="501" name="Google Shape;501;p59"/>
          <p:cNvSpPr txBox="1">
            <a:spLocks noGrp="1"/>
          </p:cNvSpPr>
          <p:nvPr>
            <p:ph type="body" idx="1"/>
          </p:nvPr>
        </p:nvSpPr>
        <p:spPr>
          <a:xfrm>
            <a:off x="88850" y="1304650"/>
            <a:ext cx="2706000" cy="3620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Clr>
                <a:schemeClr val="dk1"/>
              </a:buClr>
              <a:buSzPts val="1400"/>
              <a:buChar char="●"/>
            </a:pPr>
            <a:r>
              <a:rPr lang="en">
                <a:solidFill>
                  <a:schemeClr val="dk1"/>
                </a:solidFill>
              </a:rPr>
              <a:t>Occupational Therapy (OT) expertise guides ADL supports with respect to:</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Motor sequencing</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Praxis / pragmatics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Thoroughness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Front line staff (RN, milieu counselor, registered behavioral technicians) directly provide the care</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a:t>Support with Sensory Preferences and Needs</a:t>
            </a:r>
            <a:endParaRPr b="1"/>
          </a:p>
        </p:txBody>
      </p:sp>
      <p:sp>
        <p:nvSpPr>
          <p:cNvPr id="507" name="Google Shape;507;p60"/>
          <p:cNvSpPr txBox="1">
            <a:spLocks noGrp="1"/>
          </p:cNvSpPr>
          <p:nvPr>
            <p:ph type="body" idx="1"/>
          </p:nvPr>
        </p:nvSpPr>
        <p:spPr>
          <a:xfrm>
            <a:off x="153475" y="1304650"/>
            <a:ext cx="2391300" cy="3620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Clr>
                <a:schemeClr val="dk1"/>
              </a:buClr>
              <a:buSzPts val="1400"/>
              <a:buChar char="●"/>
            </a:pPr>
            <a:r>
              <a:rPr lang="en">
                <a:solidFill>
                  <a:schemeClr val="dk1"/>
                </a:solidFill>
              </a:rPr>
              <a:t>Occupational Therapy (OT) expertise guides sensory diets and sensory interventions</a:t>
            </a:r>
            <a:endParaRPr>
              <a:solidFill>
                <a:schemeClr val="dk1"/>
              </a:solidFill>
            </a:endParaRPr>
          </a:p>
        </p:txBody>
      </p:sp>
      <p:pic>
        <p:nvPicPr>
          <p:cNvPr id="508" name="Google Shape;508;p60"/>
          <p:cNvPicPr preferRelativeResize="0"/>
          <p:nvPr/>
        </p:nvPicPr>
        <p:blipFill>
          <a:blip r:embed="rId3">
            <a:alphaModFix/>
          </a:blip>
          <a:stretch>
            <a:fillRect/>
          </a:stretch>
        </p:blipFill>
        <p:spPr>
          <a:xfrm>
            <a:off x="2947450" y="1226594"/>
            <a:ext cx="2767952" cy="3570658"/>
          </a:xfrm>
          <a:prstGeom prst="rect">
            <a:avLst/>
          </a:prstGeom>
          <a:noFill/>
          <a:ln>
            <a:noFill/>
          </a:ln>
        </p:spPr>
      </p:pic>
      <p:pic>
        <p:nvPicPr>
          <p:cNvPr id="509" name="Google Shape;509;p60"/>
          <p:cNvPicPr preferRelativeResize="0"/>
          <p:nvPr/>
        </p:nvPicPr>
        <p:blipFill>
          <a:blip r:embed="rId4">
            <a:alphaModFix/>
          </a:blip>
          <a:stretch>
            <a:fillRect/>
          </a:stretch>
        </p:blipFill>
        <p:spPr>
          <a:xfrm>
            <a:off x="5932427" y="1226594"/>
            <a:ext cx="2815326" cy="357065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p61"/>
          <p:cNvPicPr preferRelativeResize="0"/>
          <p:nvPr/>
        </p:nvPicPr>
        <p:blipFill>
          <a:blip r:embed="rId3">
            <a:alphaModFix/>
          </a:blip>
          <a:stretch>
            <a:fillRect/>
          </a:stretch>
        </p:blipFill>
        <p:spPr>
          <a:xfrm rot="1102726">
            <a:off x="7027604" y="753887"/>
            <a:ext cx="950952" cy="1150441"/>
          </a:xfrm>
          <a:prstGeom prst="rect">
            <a:avLst/>
          </a:prstGeom>
          <a:noFill/>
          <a:ln>
            <a:noFill/>
          </a:ln>
        </p:spPr>
      </p:pic>
      <p:grpSp>
        <p:nvGrpSpPr>
          <p:cNvPr id="515" name="Google Shape;515;p61"/>
          <p:cNvGrpSpPr/>
          <p:nvPr/>
        </p:nvGrpSpPr>
        <p:grpSpPr>
          <a:xfrm>
            <a:off x="1227445" y="944620"/>
            <a:ext cx="6689110" cy="4027864"/>
            <a:chOff x="1252947" y="-145103"/>
            <a:chExt cx="12424052" cy="11298356"/>
          </a:xfrm>
        </p:grpSpPr>
        <p:sp>
          <p:nvSpPr>
            <p:cNvPr id="516" name="Google Shape;516;p61"/>
            <p:cNvSpPr/>
            <p:nvPr/>
          </p:nvSpPr>
          <p:spPr>
            <a:xfrm>
              <a:off x="2893819" y="1154890"/>
              <a:ext cx="9142200" cy="9142200"/>
            </a:xfrm>
            <a:prstGeom prst="blockArc">
              <a:avLst>
                <a:gd name="adj1" fmla="val 13114286"/>
                <a:gd name="adj2" fmla="val 16200000"/>
                <a:gd name="adj3" fmla="val 3914"/>
              </a:avLst>
            </a:prstGeom>
            <a:solidFill>
              <a:srgbClr val="B1C0D7"/>
            </a:solidFill>
            <a:ln>
              <a:noFill/>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517" name="Google Shape;517;p61"/>
            <p:cNvSpPr/>
            <p:nvPr/>
          </p:nvSpPr>
          <p:spPr>
            <a:xfrm>
              <a:off x="2893819" y="1154890"/>
              <a:ext cx="9142200" cy="9142200"/>
            </a:xfrm>
            <a:prstGeom prst="blockArc">
              <a:avLst>
                <a:gd name="adj1" fmla="val 10028571"/>
                <a:gd name="adj2" fmla="val 13114286"/>
                <a:gd name="adj3" fmla="val 3914"/>
              </a:avLst>
            </a:prstGeom>
            <a:solidFill>
              <a:srgbClr val="B1C0D7"/>
            </a:solidFill>
            <a:ln>
              <a:noFill/>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518" name="Google Shape;518;p61"/>
            <p:cNvSpPr/>
            <p:nvPr/>
          </p:nvSpPr>
          <p:spPr>
            <a:xfrm>
              <a:off x="2893819" y="1154890"/>
              <a:ext cx="9142200" cy="9142200"/>
            </a:xfrm>
            <a:prstGeom prst="blockArc">
              <a:avLst>
                <a:gd name="adj1" fmla="val 6942857"/>
                <a:gd name="adj2" fmla="val 10028571"/>
                <a:gd name="adj3" fmla="val 3914"/>
              </a:avLst>
            </a:prstGeom>
            <a:solidFill>
              <a:srgbClr val="B1C0D7"/>
            </a:solidFill>
            <a:ln>
              <a:noFill/>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519" name="Google Shape;519;p61"/>
            <p:cNvSpPr/>
            <p:nvPr/>
          </p:nvSpPr>
          <p:spPr>
            <a:xfrm>
              <a:off x="2893819" y="1154890"/>
              <a:ext cx="9142200" cy="9142200"/>
            </a:xfrm>
            <a:prstGeom prst="blockArc">
              <a:avLst>
                <a:gd name="adj1" fmla="val 3857143"/>
                <a:gd name="adj2" fmla="val 6942857"/>
                <a:gd name="adj3" fmla="val 3914"/>
              </a:avLst>
            </a:prstGeom>
            <a:solidFill>
              <a:srgbClr val="B1C0D7"/>
            </a:solidFill>
            <a:ln>
              <a:noFill/>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520" name="Google Shape;520;p61"/>
            <p:cNvSpPr/>
            <p:nvPr/>
          </p:nvSpPr>
          <p:spPr>
            <a:xfrm>
              <a:off x="2893819" y="1154890"/>
              <a:ext cx="9142200" cy="9142200"/>
            </a:xfrm>
            <a:prstGeom prst="blockArc">
              <a:avLst>
                <a:gd name="adj1" fmla="val 771429"/>
                <a:gd name="adj2" fmla="val 3857143"/>
                <a:gd name="adj3" fmla="val 3914"/>
              </a:avLst>
            </a:prstGeom>
            <a:solidFill>
              <a:srgbClr val="B1C0D7"/>
            </a:solidFill>
            <a:ln>
              <a:noFill/>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521" name="Google Shape;521;p61"/>
            <p:cNvSpPr/>
            <p:nvPr/>
          </p:nvSpPr>
          <p:spPr>
            <a:xfrm>
              <a:off x="2893819" y="1154890"/>
              <a:ext cx="9142200" cy="9142200"/>
            </a:xfrm>
            <a:prstGeom prst="blockArc">
              <a:avLst>
                <a:gd name="adj1" fmla="val 19285714"/>
                <a:gd name="adj2" fmla="val 771429"/>
                <a:gd name="adj3" fmla="val 3914"/>
              </a:avLst>
            </a:prstGeom>
            <a:solidFill>
              <a:srgbClr val="B1C0D7"/>
            </a:solidFill>
            <a:ln>
              <a:noFill/>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522" name="Google Shape;522;p61"/>
            <p:cNvSpPr/>
            <p:nvPr/>
          </p:nvSpPr>
          <p:spPr>
            <a:xfrm>
              <a:off x="2893819" y="1154890"/>
              <a:ext cx="9142200" cy="9142200"/>
            </a:xfrm>
            <a:prstGeom prst="blockArc">
              <a:avLst>
                <a:gd name="adj1" fmla="val 16200000"/>
                <a:gd name="adj2" fmla="val 19285714"/>
                <a:gd name="adj3" fmla="val 3914"/>
              </a:avLst>
            </a:prstGeom>
            <a:solidFill>
              <a:srgbClr val="B1C0D7"/>
            </a:solidFill>
            <a:ln>
              <a:noFill/>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523" name="Google Shape;523;p61"/>
            <p:cNvSpPr/>
            <p:nvPr/>
          </p:nvSpPr>
          <p:spPr>
            <a:xfrm>
              <a:off x="4894981" y="3245764"/>
              <a:ext cx="5153700" cy="4989900"/>
            </a:xfrm>
            <a:prstGeom prst="ellipse">
              <a:avLst/>
            </a:prstGeom>
            <a:solidFill>
              <a:srgbClr val="4285F4"/>
            </a:solidFill>
            <a:ln w="38100" cap="flat" cmpd="sng">
              <a:solidFill>
                <a:srgbClr val="FFFFFF"/>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200"/>
                <a:buFont typeface="Arial"/>
                <a:buNone/>
              </a:pPr>
              <a:endParaRPr sz="200" b="0" i="0" u="none" strike="noStrike" cap="none">
                <a:solidFill>
                  <a:srgbClr val="000000"/>
                </a:solidFill>
                <a:latin typeface="Arial"/>
                <a:ea typeface="Arial"/>
                <a:cs typeface="Arial"/>
                <a:sym typeface="Arial"/>
              </a:endParaRPr>
            </a:p>
          </p:txBody>
        </p:sp>
        <p:sp>
          <p:nvSpPr>
            <p:cNvPr id="524" name="Google Shape;524;p61"/>
            <p:cNvSpPr txBox="1"/>
            <p:nvPr/>
          </p:nvSpPr>
          <p:spPr>
            <a:xfrm>
              <a:off x="5478062" y="4027948"/>
              <a:ext cx="4187700" cy="3396000"/>
            </a:xfrm>
            <a:prstGeom prst="rect">
              <a:avLst/>
            </a:prstGeom>
            <a:noFill/>
            <a:ln>
              <a:noFill/>
            </a:ln>
          </p:spPr>
          <p:txBody>
            <a:bodyPr spcFirstLastPara="1" wrap="square" lIns="11650" tIns="11650" rIns="11650" bIns="116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 sz="2100" b="1" i="0" u="none" strike="noStrike" cap="none">
                  <a:solidFill>
                    <a:schemeClr val="dk1"/>
                  </a:solidFill>
                </a:rPr>
                <a:t>NDU</a:t>
              </a:r>
              <a:endParaRPr sz="1600" b="1">
                <a:solidFill>
                  <a:schemeClr val="dk1"/>
                </a:solidFill>
              </a:endParaRPr>
            </a:p>
            <a:p>
              <a:pPr marL="0" marR="0" lvl="0" indent="0" algn="ctr" rtl="0">
                <a:lnSpc>
                  <a:spcPct val="90000"/>
                </a:lnSpc>
                <a:spcBef>
                  <a:spcPts val="0"/>
                </a:spcBef>
                <a:spcAft>
                  <a:spcPts val="0"/>
                </a:spcAft>
                <a:buClr>
                  <a:srgbClr val="000000"/>
                </a:buClr>
                <a:buSzPts val="800"/>
                <a:buFont typeface="Arial"/>
                <a:buNone/>
              </a:pPr>
              <a:r>
                <a:rPr lang="en" sz="2100" b="1" i="0" u="none" strike="noStrike" cap="none">
                  <a:solidFill>
                    <a:schemeClr val="dk1"/>
                  </a:solidFill>
                </a:rPr>
                <a:t>Multidisciplinary Team</a:t>
              </a:r>
              <a:endParaRPr sz="2100" b="1" i="0" u="none" strike="noStrike" cap="none">
                <a:solidFill>
                  <a:schemeClr val="dk1"/>
                </a:solidFill>
              </a:endParaRPr>
            </a:p>
          </p:txBody>
        </p:sp>
        <p:sp>
          <p:nvSpPr>
            <p:cNvPr id="525" name="Google Shape;525;p61"/>
            <p:cNvSpPr/>
            <p:nvPr/>
          </p:nvSpPr>
          <p:spPr>
            <a:xfrm>
              <a:off x="5622223" y="-145103"/>
              <a:ext cx="3685500" cy="2778900"/>
            </a:xfrm>
            <a:prstGeom prst="ellipse">
              <a:avLst/>
            </a:prstGeom>
            <a:solidFill>
              <a:srgbClr val="9E2C8E"/>
            </a:solidFill>
            <a:ln w="38100" cap="flat" cmpd="sng">
              <a:solidFill>
                <a:srgbClr val="FFFFFF"/>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526" name="Google Shape;526;p61"/>
            <p:cNvSpPr txBox="1"/>
            <p:nvPr/>
          </p:nvSpPr>
          <p:spPr>
            <a:xfrm>
              <a:off x="6161937" y="261860"/>
              <a:ext cx="2606100" cy="1965000"/>
            </a:xfrm>
            <a:prstGeom prst="rect">
              <a:avLst/>
            </a:prstGeom>
            <a:noFill/>
            <a:ln>
              <a:noFill/>
            </a:ln>
          </p:spPr>
          <p:txBody>
            <a:bodyPr spcFirstLastPara="1" wrap="square" lIns="7750" tIns="7750" rIns="7750" bIns="775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 b="1" i="0" u="none" strike="noStrike" cap="none">
                  <a:solidFill>
                    <a:schemeClr val="lt1"/>
                  </a:solidFill>
                </a:rPr>
                <a:t>Psychiatrist</a:t>
              </a:r>
              <a:endParaRPr b="1" i="0" u="none" strike="noStrike" cap="none">
                <a:solidFill>
                  <a:schemeClr val="lt1"/>
                </a:solidFill>
              </a:endParaRPr>
            </a:p>
          </p:txBody>
        </p:sp>
        <p:sp>
          <p:nvSpPr>
            <p:cNvPr id="527" name="Google Shape;527;p61"/>
            <p:cNvSpPr/>
            <p:nvPr/>
          </p:nvSpPr>
          <p:spPr>
            <a:xfrm>
              <a:off x="9126110" y="1542279"/>
              <a:ext cx="3685500" cy="2778900"/>
            </a:xfrm>
            <a:prstGeom prst="ellipse">
              <a:avLst/>
            </a:prstGeom>
            <a:solidFill>
              <a:srgbClr val="76923C"/>
            </a:solidFill>
            <a:ln w="38100" cap="flat" cmpd="sng">
              <a:solidFill>
                <a:srgbClr val="FFFFFF"/>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528" name="Google Shape;528;p61"/>
            <p:cNvSpPr txBox="1"/>
            <p:nvPr/>
          </p:nvSpPr>
          <p:spPr>
            <a:xfrm>
              <a:off x="9665824" y="1949242"/>
              <a:ext cx="2606100" cy="1965000"/>
            </a:xfrm>
            <a:prstGeom prst="rect">
              <a:avLst/>
            </a:prstGeom>
            <a:noFill/>
            <a:ln>
              <a:noFill/>
            </a:ln>
          </p:spPr>
          <p:txBody>
            <a:bodyPr spcFirstLastPara="1" wrap="square" lIns="7750" tIns="7750" rIns="7750" bIns="7750" anchor="ctr" anchorCtr="0">
              <a:noAutofit/>
            </a:bodyPr>
            <a:lstStyle/>
            <a:p>
              <a:pPr marL="0" marR="0" lvl="0" indent="0" algn="ctr" rtl="0">
                <a:lnSpc>
                  <a:spcPct val="90000"/>
                </a:lnSpc>
                <a:spcBef>
                  <a:spcPts val="0"/>
                </a:spcBef>
                <a:spcAft>
                  <a:spcPts val="0"/>
                </a:spcAft>
                <a:buNone/>
              </a:pPr>
              <a:r>
                <a:rPr lang="en" b="1" i="0" u="none" strike="noStrike" cap="none">
                  <a:solidFill>
                    <a:schemeClr val="lt1"/>
                  </a:solidFill>
                </a:rPr>
                <a:t>Social Work</a:t>
              </a:r>
              <a:endParaRPr b="1" i="0" u="none" strike="noStrike" cap="none">
                <a:solidFill>
                  <a:schemeClr val="lt1"/>
                </a:solidFill>
              </a:endParaRPr>
            </a:p>
          </p:txBody>
        </p:sp>
        <p:sp>
          <p:nvSpPr>
            <p:cNvPr id="529" name="Google Shape;529;p61"/>
            <p:cNvSpPr/>
            <p:nvPr/>
          </p:nvSpPr>
          <p:spPr>
            <a:xfrm>
              <a:off x="1998392" y="1684356"/>
              <a:ext cx="3685500" cy="2778900"/>
            </a:xfrm>
            <a:prstGeom prst="ellipse">
              <a:avLst/>
            </a:prstGeom>
            <a:solidFill>
              <a:srgbClr val="5F497A"/>
            </a:solidFill>
            <a:ln w="38100" cap="flat" cmpd="sng">
              <a:solidFill>
                <a:srgbClr val="FFFFFF"/>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530" name="Google Shape;530;p61"/>
            <p:cNvSpPr txBox="1"/>
            <p:nvPr/>
          </p:nvSpPr>
          <p:spPr>
            <a:xfrm>
              <a:off x="2546414" y="2124663"/>
              <a:ext cx="2606100" cy="1965000"/>
            </a:xfrm>
            <a:prstGeom prst="rect">
              <a:avLst/>
            </a:prstGeom>
            <a:noFill/>
            <a:ln>
              <a:noFill/>
            </a:ln>
          </p:spPr>
          <p:txBody>
            <a:bodyPr spcFirstLastPara="1" wrap="square" lIns="7750" tIns="7750" rIns="7750" bIns="775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 b="1" i="0" u="none" strike="noStrike" cap="none">
                  <a:solidFill>
                    <a:schemeClr val="lt1"/>
                  </a:solidFill>
                </a:rPr>
                <a:t>Board Certified Behavior Analyst</a:t>
              </a:r>
              <a:endParaRPr b="1" i="0" u="none" strike="noStrike" cap="none">
                <a:solidFill>
                  <a:schemeClr val="lt1"/>
                </a:solidFill>
              </a:endParaRPr>
            </a:p>
          </p:txBody>
        </p:sp>
        <p:sp>
          <p:nvSpPr>
            <p:cNvPr id="531" name="Google Shape;531;p61"/>
            <p:cNvSpPr/>
            <p:nvPr/>
          </p:nvSpPr>
          <p:spPr>
            <a:xfrm rot="10800000">
              <a:off x="7890463" y="8244447"/>
              <a:ext cx="3682200" cy="2664600"/>
            </a:xfrm>
            <a:prstGeom prst="ellipse">
              <a:avLst/>
            </a:prstGeom>
            <a:solidFill>
              <a:srgbClr val="31859B"/>
            </a:solidFill>
            <a:ln w="38100" cap="flat" cmpd="sng">
              <a:solidFill>
                <a:srgbClr val="FFFFFF"/>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532" name="Google Shape;532;p61"/>
            <p:cNvSpPr txBox="1"/>
            <p:nvPr/>
          </p:nvSpPr>
          <p:spPr>
            <a:xfrm>
              <a:off x="8464270" y="8615610"/>
              <a:ext cx="2603700" cy="1966800"/>
            </a:xfrm>
            <a:prstGeom prst="rect">
              <a:avLst/>
            </a:prstGeom>
            <a:noFill/>
            <a:ln>
              <a:noFill/>
            </a:ln>
          </p:spPr>
          <p:txBody>
            <a:bodyPr spcFirstLastPara="1" wrap="square" lIns="7750" tIns="7750" rIns="7750" bIns="775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 b="1" i="0" u="none" strike="noStrike" cap="none">
                  <a:solidFill>
                    <a:schemeClr val="lt1"/>
                  </a:solidFill>
                </a:rPr>
                <a:t>Speech Therapist</a:t>
              </a:r>
              <a:endParaRPr b="1" i="0" u="none" strike="noStrike" cap="none">
                <a:solidFill>
                  <a:schemeClr val="lt1"/>
                </a:solidFill>
              </a:endParaRPr>
            </a:p>
          </p:txBody>
        </p:sp>
        <p:sp>
          <p:nvSpPr>
            <p:cNvPr id="533" name="Google Shape;533;p61"/>
            <p:cNvSpPr/>
            <p:nvPr/>
          </p:nvSpPr>
          <p:spPr>
            <a:xfrm>
              <a:off x="3677712" y="8374353"/>
              <a:ext cx="3685500" cy="2778900"/>
            </a:xfrm>
            <a:prstGeom prst="ellipse">
              <a:avLst/>
            </a:prstGeom>
            <a:solidFill>
              <a:srgbClr val="E36C09"/>
            </a:solidFill>
            <a:ln w="38100" cap="flat" cmpd="sng">
              <a:solidFill>
                <a:srgbClr val="FFFFFF"/>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534" name="Google Shape;534;p61"/>
            <p:cNvSpPr txBox="1"/>
            <p:nvPr/>
          </p:nvSpPr>
          <p:spPr>
            <a:xfrm>
              <a:off x="4111925" y="8737961"/>
              <a:ext cx="2897700" cy="1965000"/>
            </a:xfrm>
            <a:prstGeom prst="rect">
              <a:avLst/>
            </a:prstGeom>
            <a:noFill/>
            <a:ln>
              <a:noFill/>
            </a:ln>
          </p:spPr>
          <p:txBody>
            <a:bodyPr spcFirstLastPara="1" wrap="square" lIns="7750" tIns="7750" rIns="7750" bIns="775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 b="1" i="0" u="none" strike="noStrike" cap="none">
                  <a:solidFill>
                    <a:schemeClr val="lt1"/>
                  </a:solidFill>
                </a:rPr>
                <a:t>Occupational Therapist</a:t>
              </a:r>
              <a:endParaRPr b="1" i="0" u="none" strike="noStrike" cap="none">
                <a:solidFill>
                  <a:schemeClr val="lt1"/>
                </a:solidFill>
              </a:endParaRPr>
            </a:p>
          </p:txBody>
        </p:sp>
        <p:sp>
          <p:nvSpPr>
            <p:cNvPr id="535" name="Google Shape;535;p61"/>
            <p:cNvSpPr/>
            <p:nvPr/>
          </p:nvSpPr>
          <p:spPr>
            <a:xfrm>
              <a:off x="1252947" y="5333794"/>
              <a:ext cx="3685500" cy="2778900"/>
            </a:xfrm>
            <a:prstGeom prst="ellipse">
              <a:avLst/>
            </a:prstGeom>
            <a:solidFill>
              <a:srgbClr val="399773"/>
            </a:solidFill>
            <a:ln w="38100" cap="flat" cmpd="sng">
              <a:solidFill>
                <a:srgbClr val="FFFFFF"/>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536" name="Google Shape;536;p61"/>
            <p:cNvSpPr txBox="1"/>
            <p:nvPr/>
          </p:nvSpPr>
          <p:spPr>
            <a:xfrm>
              <a:off x="1792661" y="5740757"/>
              <a:ext cx="2606100" cy="1965000"/>
            </a:xfrm>
            <a:prstGeom prst="rect">
              <a:avLst/>
            </a:prstGeom>
            <a:noFill/>
            <a:ln>
              <a:noFill/>
            </a:ln>
          </p:spPr>
          <p:txBody>
            <a:bodyPr spcFirstLastPara="1" wrap="square" lIns="7750" tIns="7750" rIns="7750" bIns="775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 b="1" i="0" u="none" strike="noStrike" cap="none">
                  <a:solidFill>
                    <a:schemeClr val="lt1"/>
                  </a:solidFill>
                </a:rPr>
                <a:t>Nursing</a:t>
              </a:r>
              <a:endParaRPr b="1" i="0" u="none" strike="noStrike" cap="none">
                <a:solidFill>
                  <a:schemeClr val="lt1"/>
                </a:solidFill>
              </a:endParaRPr>
            </a:p>
          </p:txBody>
        </p:sp>
        <p:sp>
          <p:nvSpPr>
            <p:cNvPr id="537" name="Google Shape;537;p61"/>
            <p:cNvSpPr/>
            <p:nvPr/>
          </p:nvSpPr>
          <p:spPr>
            <a:xfrm>
              <a:off x="9991499" y="5333793"/>
              <a:ext cx="3685500" cy="2778900"/>
            </a:xfrm>
            <a:prstGeom prst="ellipse">
              <a:avLst/>
            </a:prstGeom>
            <a:solidFill>
              <a:srgbClr val="953734"/>
            </a:solidFill>
            <a:ln w="38100" cap="flat" cmpd="sng">
              <a:solidFill>
                <a:srgbClr val="FFFFFF"/>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538" name="Google Shape;538;p61"/>
            <p:cNvSpPr txBox="1"/>
            <p:nvPr/>
          </p:nvSpPr>
          <p:spPr>
            <a:xfrm>
              <a:off x="10526971" y="5832897"/>
              <a:ext cx="2606100" cy="1965000"/>
            </a:xfrm>
            <a:prstGeom prst="rect">
              <a:avLst/>
            </a:prstGeom>
            <a:noFill/>
            <a:ln>
              <a:noFill/>
            </a:ln>
          </p:spPr>
          <p:txBody>
            <a:bodyPr spcFirstLastPara="1" wrap="square" lIns="7750" tIns="7750" rIns="7750" bIns="775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 b="1" i="0" u="none" strike="noStrike" cap="none">
                  <a:solidFill>
                    <a:schemeClr val="lt1"/>
                  </a:solidFill>
                </a:rPr>
                <a:t>Direct-Care Staff</a:t>
              </a:r>
              <a:endParaRPr b="1" i="0" u="none" strike="noStrike" cap="none">
                <a:solidFill>
                  <a:schemeClr val="lt1"/>
                </a:solidFill>
              </a:endParaRPr>
            </a:p>
          </p:txBody>
        </p:sp>
      </p:grpSp>
      <p:sp>
        <p:nvSpPr>
          <p:cNvPr id="539" name="Google Shape;539;p61"/>
          <p:cNvSpPr txBox="1">
            <a:spLocks noGrp="1"/>
          </p:cNvSpPr>
          <p:nvPr>
            <p:ph type="title"/>
          </p:nvPr>
        </p:nvSpPr>
        <p:spPr>
          <a:xfrm>
            <a:off x="248975" y="80569"/>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Teamwork Makes the Dream Work!</a:t>
            </a:r>
            <a:endParaRPr/>
          </a:p>
        </p:txBody>
      </p:sp>
      <p:pic>
        <p:nvPicPr>
          <p:cNvPr id="540" name="Google Shape;540;p61"/>
          <p:cNvPicPr preferRelativeResize="0"/>
          <p:nvPr/>
        </p:nvPicPr>
        <p:blipFill>
          <a:blip r:embed="rId4">
            <a:alphaModFix/>
          </a:blip>
          <a:stretch>
            <a:fillRect/>
          </a:stretch>
        </p:blipFill>
        <p:spPr>
          <a:xfrm rot="291975">
            <a:off x="6813192" y="4431010"/>
            <a:ext cx="727348" cy="511543"/>
          </a:xfrm>
          <a:prstGeom prst="rect">
            <a:avLst/>
          </a:prstGeom>
          <a:noFill/>
          <a:ln>
            <a:noFill/>
          </a:ln>
        </p:spPr>
      </p:pic>
      <p:pic>
        <p:nvPicPr>
          <p:cNvPr id="541" name="Google Shape;541;p61"/>
          <p:cNvPicPr preferRelativeResize="0"/>
          <p:nvPr/>
        </p:nvPicPr>
        <p:blipFill>
          <a:blip r:embed="rId5">
            <a:alphaModFix/>
          </a:blip>
          <a:stretch>
            <a:fillRect/>
          </a:stretch>
        </p:blipFill>
        <p:spPr>
          <a:xfrm rot="-1112927">
            <a:off x="1910775" y="4093726"/>
            <a:ext cx="700049" cy="903074"/>
          </a:xfrm>
          <a:prstGeom prst="rect">
            <a:avLst/>
          </a:prstGeom>
          <a:noFill/>
          <a:ln>
            <a:noFill/>
          </a:ln>
        </p:spPr>
      </p:pic>
      <p:pic>
        <p:nvPicPr>
          <p:cNvPr id="542" name="Google Shape;542;p61"/>
          <p:cNvPicPr preferRelativeResize="0"/>
          <p:nvPr/>
        </p:nvPicPr>
        <p:blipFill>
          <a:blip r:embed="rId6">
            <a:alphaModFix/>
          </a:blip>
          <a:stretch>
            <a:fillRect/>
          </a:stretch>
        </p:blipFill>
        <p:spPr>
          <a:xfrm>
            <a:off x="1785325" y="1074769"/>
            <a:ext cx="1674772" cy="508650"/>
          </a:xfrm>
          <a:prstGeom prst="rect">
            <a:avLst/>
          </a:prstGeom>
          <a:noFill/>
          <a:ln>
            <a:noFill/>
          </a:ln>
        </p:spPr>
      </p:pic>
      <p:pic>
        <p:nvPicPr>
          <p:cNvPr id="543" name="Google Shape;543;p61"/>
          <p:cNvPicPr preferRelativeResize="0"/>
          <p:nvPr/>
        </p:nvPicPr>
        <p:blipFill>
          <a:blip r:embed="rId7">
            <a:alphaModFix/>
          </a:blip>
          <a:stretch>
            <a:fillRect/>
          </a:stretch>
        </p:blipFill>
        <p:spPr>
          <a:xfrm rot="-935749">
            <a:off x="795400" y="1194471"/>
            <a:ext cx="1078875" cy="1078875"/>
          </a:xfrm>
          <a:prstGeom prst="rect">
            <a:avLst/>
          </a:prstGeom>
          <a:noFill/>
          <a:ln>
            <a:noFill/>
          </a:ln>
        </p:spPr>
      </p:pic>
      <p:pic>
        <p:nvPicPr>
          <p:cNvPr id="544" name="Google Shape;544;p61"/>
          <p:cNvPicPr preferRelativeResize="0"/>
          <p:nvPr/>
        </p:nvPicPr>
        <p:blipFill>
          <a:blip r:embed="rId7">
            <a:alphaModFix/>
          </a:blip>
          <a:stretch>
            <a:fillRect/>
          </a:stretch>
        </p:blipFill>
        <p:spPr>
          <a:xfrm>
            <a:off x="7659600" y="2523696"/>
            <a:ext cx="1078875" cy="1078875"/>
          </a:xfrm>
          <a:prstGeom prst="rect">
            <a:avLst/>
          </a:prstGeom>
          <a:noFill/>
          <a:ln>
            <a:noFill/>
          </a:ln>
        </p:spPr>
      </p:pic>
      <p:pic>
        <p:nvPicPr>
          <p:cNvPr id="545" name="Google Shape;545;p61" descr="Medicine with solid fill"/>
          <p:cNvPicPr preferRelativeResize="0"/>
          <p:nvPr/>
        </p:nvPicPr>
        <p:blipFill rotWithShape="1">
          <a:blip r:embed="rId8">
            <a:alphaModFix/>
          </a:blip>
          <a:srcRect/>
          <a:stretch/>
        </p:blipFill>
        <p:spPr>
          <a:xfrm>
            <a:off x="5241899" y="795100"/>
            <a:ext cx="571400" cy="571400"/>
          </a:xfrm>
          <a:prstGeom prst="rect">
            <a:avLst/>
          </a:prstGeom>
          <a:noFill/>
          <a:ln>
            <a:noFill/>
          </a:ln>
        </p:spPr>
      </p:pic>
      <p:pic>
        <p:nvPicPr>
          <p:cNvPr id="546" name="Google Shape;546;p61" descr="Doctor male with solid fill"/>
          <p:cNvPicPr preferRelativeResize="0"/>
          <p:nvPr/>
        </p:nvPicPr>
        <p:blipFill rotWithShape="1">
          <a:blip r:embed="rId9">
            <a:alphaModFix/>
          </a:blip>
          <a:srcRect/>
          <a:stretch/>
        </p:blipFill>
        <p:spPr>
          <a:xfrm>
            <a:off x="803573" y="3022640"/>
            <a:ext cx="685800" cy="685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2"/>
          <p:cNvSpPr txBox="1">
            <a:spLocks noGrp="1"/>
          </p:cNvSpPr>
          <p:nvPr>
            <p:ph type="title"/>
          </p:nvPr>
        </p:nvSpPr>
        <p:spPr>
          <a:xfrm>
            <a:off x="160125" y="-148631"/>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a:t>Patient Profiles and Treatment So Far…</a:t>
            </a:r>
            <a:endParaRPr b="1"/>
          </a:p>
        </p:txBody>
      </p:sp>
      <p:pic>
        <p:nvPicPr>
          <p:cNvPr id="552" name="Google Shape;552;p62"/>
          <p:cNvPicPr preferRelativeResize="0"/>
          <p:nvPr/>
        </p:nvPicPr>
        <p:blipFill>
          <a:blip r:embed="rId3">
            <a:alphaModFix/>
          </a:blip>
          <a:stretch>
            <a:fillRect/>
          </a:stretch>
        </p:blipFill>
        <p:spPr>
          <a:xfrm>
            <a:off x="1405900" y="603500"/>
            <a:ext cx="6332199" cy="43876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3"/>
          <p:cNvSpPr txBox="1">
            <a:spLocks noGrp="1"/>
          </p:cNvSpPr>
          <p:nvPr>
            <p:ph type="title"/>
          </p:nvPr>
        </p:nvSpPr>
        <p:spPr>
          <a:xfrm>
            <a:off x="3580350" y="2074650"/>
            <a:ext cx="19833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Thank you!</a:t>
            </a:r>
            <a:endParaRPr/>
          </a:p>
        </p:txBody>
      </p:sp>
      <p:pic>
        <p:nvPicPr>
          <p:cNvPr id="558" name="Google Shape;558;p63" descr="the new code – Nesting HTML Elements"/>
          <p:cNvPicPr preferRelativeResize="0"/>
          <p:nvPr/>
        </p:nvPicPr>
        <p:blipFill rotWithShape="1">
          <a:blip r:embed="rId3">
            <a:alphaModFix/>
          </a:blip>
          <a:srcRect/>
          <a:stretch/>
        </p:blipFill>
        <p:spPr>
          <a:xfrm>
            <a:off x="1780950" y="2764630"/>
            <a:ext cx="5357813" cy="23788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31"/>
          <p:cNvGrpSpPr/>
          <p:nvPr/>
        </p:nvGrpSpPr>
        <p:grpSpPr>
          <a:xfrm>
            <a:off x="1227445" y="944620"/>
            <a:ext cx="6689110" cy="4027864"/>
            <a:chOff x="1252947" y="-145103"/>
            <a:chExt cx="12424052" cy="11298356"/>
          </a:xfrm>
        </p:grpSpPr>
        <p:sp>
          <p:nvSpPr>
            <p:cNvPr id="151" name="Google Shape;151;p31"/>
            <p:cNvSpPr/>
            <p:nvPr/>
          </p:nvSpPr>
          <p:spPr>
            <a:xfrm>
              <a:off x="2893819" y="1154890"/>
              <a:ext cx="9142200" cy="9142200"/>
            </a:xfrm>
            <a:prstGeom prst="blockArc">
              <a:avLst>
                <a:gd name="adj1" fmla="val 13114286"/>
                <a:gd name="adj2" fmla="val 16200000"/>
                <a:gd name="adj3" fmla="val 3914"/>
              </a:avLst>
            </a:prstGeom>
            <a:solidFill>
              <a:srgbClr val="B1C0D7"/>
            </a:solidFill>
            <a:ln>
              <a:noFill/>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152" name="Google Shape;152;p31"/>
            <p:cNvSpPr/>
            <p:nvPr/>
          </p:nvSpPr>
          <p:spPr>
            <a:xfrm>
              <a:off x="2893819" y="1154890"/>
              <a:ext cx="9142200" cy="9142200"/>
            </a:xfrm>
            <a:prstGeom prst="blockArc">
              <a:avLst>
                <a:gd name="adj1" fmla="val 10028571"/>
                <a:gd name="adj2" fmla="val 13114286"/>
                <a:gd name="adj3" fmla="val 3914"/>
              </a:avLst>
            </a:prstGeom>
            <a:solidFill>
              <a:srgbClr val="B1C0D7"/>
            </a:solidFill>
            <a:ln>
              <a:noFill/>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153" name="Google Shape;153;p31"/>
            <p:cNvSpPr/>
            <p:nvPr/>
          </p:nvSpPr>
          <p:spPr>
            <a:xfrm>
              <a:off x="2893819" y="1154890"/>
              <a:ext cx="9142200" cy="9142200"/>
            </a:xfrm>
            <a:prstGeom prst="blockArc">
              <a:avLst>
                <a:gd name="adj1" fmla="val 6942857"/>
                <a:gd name="adj2" fmla="val 10028571"/>
                <a:gd name="adj3" fmla="val 3914"/>
              </a:avLst>
            </a:prstGeom>
            <a:solidFill>
              <a:srgbClr val="B1C0D7"/>
            </a:solidFill>
            <a:ln>
              <a:noFill/>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154" name="Google Shape;154;p31"/>
            <p:cNvSpPr/>
            <p:nvPr/>
          </p:nvSpPr>
          <p:spPr>
            <a:xfrm>
              <a:off x="2893819" y="1154890"/>
              <a:ext cx="9142200" cy="9142200"/>
            </a:xfrm>
            <a:prstGeom prst="blockArc">
              <a:avLst>
                <a:gd name="adj1" fmla="val 3857143"/>
                <a:gd name="adj2" fmla="val 6942857"/>
                <a:gd name="adj3" fmla="val 3914"/>
              </a:avLst>
            </a:prstGeom>
            <a:solidFill>
              <a:srgbClr val="B1C0D7"/>
            </a:solidFill>
            <a:ln>
              <a:noFill/>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155" name="Google Shape;155;p31"/>
            <p:cNvSpPr/>
            <p:nvPr/>
          </p:nvSpPr>
          <p:spPr>
            <a:xfrm>
              <a:off x="2893819" y="1154890"/>
              <a:ext cx="9142200" cy="9142200"/>
            </a:xfrm>
            <a:prstGeom prst="blockArc">
              <a:avLst>
                <a:gd name="adj1" fmla="val 771429"/>
                <a:gd name="adj2" fmla="val 3857143"/>
                <a:gd name="adj3" fmla="val 3914"/>
              </a:avLst>
            </a:prstGeom>
            <a:solidFill>
              <a:srgbClr val="B1C0D7"/>
            </a:solidFill>
            <a:ln>
              <a:noFill/>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156" name="Google Shape;156;p31"/>
            <p:cNvSpPr/>
            <p:nvPr/>
          </p:nvSpPr>
          <p:spPr>
            <a:xfrm>
              <a:off x="2893819" y="1154890"/>
              <a:ext cx="9142200" cy="9142200"/>
            </a:xfrm>
            <a:prstGeom prst="blockArc">
              <a:avLst>
                <a:gd name="adj1" fmla="val 19285714"/>
                <a:gd name="adj2" fmla="val 771429"/>
                <a:gd name="adj3" fmla="val 3914"/>
              </a:avLst>
            </a:prstGeom>
            <a:solidFill>
              <a:srgbClr val="B1C0D7"/>
            </a:solidFill>
            <a:ln>
              <a:noFill/>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157" name="Google Shape;157;p31"/>
            <p:cNvSpPr/>
            <p:nvPr/>
          </p:nvSpPr>
          <p:spPr>
            <a:xfrm>
              <a:off x="2893819" y="1154890"/>
              <a:ext cx="9142200" cy="9142200"/>
            </a:xfrm>
            <a:prstGeom prst="blockArc">
              <a:avLst>
                <a:gd name="adj1" fmla="val 16200000"/>
                <a:gd name="adj2" fmla="val 19285714"/>
                <a:gd name="adj3" fmla="val 3914"/>
              </a:avLst>
            </a:prstGeom>
            <a:solidFill>
              <a:srgbClr val="B1C0D7"/>
            </a:solidFill>
            <a:ln>
              <a:noFill/>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158" name="Google Shape;158;p31"/>
            <p:cNvSpPr/>
            <p:nvPr/>
          </p:nvSpPr>
          <p:spPr>
            <a:xfrm>
              <a:off x="4894981" y="3245764"/>
              <a:ext cx="5153700" cy="4989900"/>
            </a:xfrm>
            <a:prstGeom prst="ellipse">
              <a:avLst/>
            </a:prstGeom>
            <a:solidFill>
              <a:srgbClr val="4285F4"/>
            </a:solidFill>
            <a:ln w="38100" cap="flat" cmpd="sng">
              <a:solidFill>
                <a:srgbClr val="FFFFFF"/>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200"/>
                <a:buFont typeface="Arial"/>
                <a:buNone/>
              </a:pPr>
              <a:endParaRPr sz="200" b="0" i="0" u="none" strike="noStrike" cap="none">
                <a:solidFill>
                  <a:srgbClr val="000000"/>
                </a:solidFill>
                <a:latin typeface="Arial"/>
                <a:ea typeface="Arial"/>
                <a:cs typeface="Arial"/>
                <a:sym typeface="Arial"/>
              </a:endParaRPr>
            </a:p>
          </p:txBody>
        </p:sp>
        <p:sp>
          <p:nvSpPr>
            <p:cNvPr id="159" name="Google Shape;159;p31"/>
            <p:cNvSpPr txBox="1"/>
            <p:nvPr/>
          </p:nvSpPr>
          <p:spPr>
            <a:xfrm>
              <a:off x="5478062" y="4027948"/>
              <a:ext cx="4187700" cy="3396000"/>
            </a:xfrm>
            <a:prstGeom prst="rect">
              <a:avLst/>
            </a:prstGeom>
            <a:noFill/>
            <a:ln>
              <a:noFill/>
            </a:ln>
          </p:spPr>
          <p:txBody>
            <a:bodyPr spcFirstLastPara="1" wrap="square" lIns="11650" tIns="11650" rIns="11650" bIns="116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 sz="2100" b="1" i="0" u="none" strike="noStrike" cap="none">
                  <a:solidFill>
                    <a:schemeClr val="dk1"/>
                  </a:solidFill>
                </a:rPr>
                <a:t>NDU</a:t>
              </a:r>
              <a:endParaRPr sz="1600" b="1">
                <a:solidFill>
                  <a:schemeClr val="dk1"/>
                </a:solidFill>
              </a:endParaRPr>
            </a:p>
            <a:p>
              <a:pPr marL="0" marR="0" lvl="0" indent="0" algn="ctr" rtl="0">
                <a:lnSpc>
                  <a:spcPct val="90000"/>
                </a:lnSpc>
                <a:spcBef>
                  <a:spcPts val="0"/>
                </a:spcBef>
                <a:spcAft>
                  <a:spcPts val="0"/>
                </a:spcAft>
                <a:buClr>
                  <a:srgbClr val="000000"/>
                </a:buClr>
                <a:buSzPts val="800"/>
                <a:buFont typeface="Arial"/>
                <a:buNone/>
              </a:pPr>
              <a:r>
                <a:rPr lang="en" sz="2100" b="1" i="0" u="none" strike="noStrike" cap="none">
                  <a:solidFill>
                    <a:schemeClr val="dk1"/>
                  </a:solidFill>
                </a:rPr>
                <a:t>Multidisciplinary Team</a:t>
              </a:r>
              <a:endParaRPr sz="2100" b="1" i="0" u="none" strike="noStrike" cap="none">
                <a:solidFill>
                  <a:schemeClr val="dk1"/>
                </a:solidFill>
              </a:endParaRPr>
            </a:p>
          </p:txBody>
        </p:sp>
        <p:sp>
          <p:nvSpPr>
            <p:cNvPr id="160" name="Google Shape;160;p31"/>
            <p:cNvSpPr/>
            <p:nvPr/>
          </p:nvSpPr>
          <p:spPr>
            <a:xfrm>
              <a:off x="5622223" y="-145103"/>
              <a:ext cx="3685500" cy="2778900"/>
            </a:xfrm>
            <a:prstGeom prst="ellipse">
              <a:avLst/>
            </a:prstGeom>
            <a:solidFill>
              <a:srgbClr val="9E2C8E"/>
            </a:solidFill>
            <a:ln w="38100" cap="flat" cmpd="sng">
              <a:solidFill>
                <a:srgbClr val="FFFFFF"/>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161" name="Google Shape;161;p31"/>
            <p:cNvSpPr txBox="1"/>
            <p:nvPr/>
          </p:nvSpPr>
          <p:spPr>
            <a:xfrm>
              <a:off x="6161937" y="261860"/>
              <a:ext cx="2606100" cy="1965000"/>
            </a:xfrm>
            <a:prstGeom prst="rect">
              <a:avLst/>
            </a:prstGeom>
            <a:noFill/>
            <a:ln>
              <a:noFill/>
            </a:ln>
          </p:spPr>
          <p:txBody>
            <a:bodyPr spcFirstLastPara="1" wrap="square" lIns="7750" tIns="7750" rIns="7750" bIns="775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 b="1" i="0" u="none" strike="noStrike" cap="none">
                  <a:solidFill>
                    <a:schemeClr val="lt1"/>
                  </a:solidFill>
                </a:rPr>
                <a:t>Psychiatrist</a:t>
              </a:r>
              <a:endParaRPr b="1" i="0" u="none" strike="noStrike" cap="none">
                <a:solidFill>
                  <a:schemeClr val="lt1"/>
                </a:solidFill>
              </a:endParaRPr>
            </a:p>
          </p:txBody>
        </p:sp>
        <p:sp>
          <p:nvSpPr>
            <p:cNvPr id="162" name="Google Shape;162;p31"/>
            <p:cNvSpPr/>
            <p:nvPr/>
          </p:nvSpPr>
          <p:spPr>
            <a:xfrm>
              <a:off x="9126110" y="1542279"/>
              <a:ext cx="3685500" cy="2778900"/>
            </a:xfrm>
            <a:prstGeom prst="ellipse">
              <a:avLst/>
            </a:prstGeom>
            <a:solidFill>
              <a:srgbClr val="76923C"/>
            </a:solidFill>
            <a:ln w="38100" cap="flat" cmpd="sng">
              <a:solidFill>
                <a:srgbClr val="FFFFFF"/>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163" name="Google Shape;163;p31"/>
            <p:cNvSpPr txBox="1"/>
            <p:nvPr/>
          </p:nvSpPr>
          <p:spPr>
            <a:xfrm>
              <a:off x="9665824" y="1949242"/>
              <a:ext cx="2606100" cy="1965000"/>
            </a:xfrm>
            <a:prstGeom prst="rect">
              <a:avLst/>
            </a:prstGeom>
            <a:noFill/>
            <a:ln>
              <a:noFill/>
            </a:ln>
          </p:spPr>
          <p:txBody>
            <a:bodyPr spcFirstLastPara="1" wrap="square" lIns="7750" tIns="7750" rIns="7750" bIns="7750" anchor="ctr" anchorCtr="0">
              <a:noAutofit/>
            </a:bodyPr>
            <a:lstStyle/>
            <a:p>
              <a:pPr marL="0" marR="0" lvl="0" indent="0" algn="ctr" rtl="0">
                <a:lnSpc>
                  <a:spcPct val="90000"/>
                </a:lnSpc>
                <a:spcBef>
                  <a:spcPts val="0"/>
                </a:spcBef>
                <a:spcAft>
                  <a:spcPts val="0"/>
                </a:spcAft>
                <a:buNone/>
              </a:pPr>
              <a:r>
                <a:rPr lang="en" b="1" i="0" u="none" strike="noStrike" cap="none">
                  <a:solidFill>
                    <a:schemeClr val="lt1"/>
                  </a:solidFill>
                </a:rPr>
                <a:t>Social Work</a:t>
              </a:r>
              <a:endParaRPr b="1" i="0" u="none" strike="noStrike" cap="none">
                <a:solidFill>
                  <a:schemeClr val="lt1"/>
                </a:solidFill>
              </a:endParaRPr>
            </a:p>
          </p:txBody>
        </p:sp>
        <p:sp>
          <p:nvSpPr>
            <p:cNvPr id="164" name="Google Shape;164;p31"/>
            <p:cNvSpPr/>
            <p:nvPr/>
          </p:nvSpPr>
          <p:spPr>
            <a:xfrm>
              <a:off x="1998392" y="1684356"/>
              <a:ext cx="3685500" cy="2778900"/>
            </a:xfrm>
            <a:prstGeom prst="ellipse">
              <a:avLst/>
            </a:prstGeom>
            <a:solidFill>
              <a:srgbClr val="5F497A"/>
            </a:solidFill>
            <a:ln w="38100" cap="flat" cmpd="sng">
              <a:solidFill>
                <a:srgbClr val="FFFFFF"/>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165" name="Google Shape;165;p31"/>
            <p:cNvSpPr txBox="1"/>
            <p:nvPr/>
          </p:nvSpPr>
          <p:spPr>
            <a:xfrm>
              <a:off x="2546414" y="2124663"/>
              <a:ext cx="2606100" cy="1965000"/>
            </a:xfrm>
            <a:prstGeom prst="rect">
              <a:avLst/>
            </a:prstGeom>
            <a:noFill/>
            <a:ln>
              <a:noFill/>
            </a:ln>
          </p:spPr>
          <p:txBody>
            <a:bodyPr spcFirstLastPara="1" wrap="square" lIns="7750" tIns="7750" rIns="7750" bIns="775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 b="1" i="0" u="none" strike="noStrike" cap="none">
                  <a:solidFill>
                    <a:schemeClr val="lt1"/>
                  </a:solidFill>
                </a:rPr>
                <a:t>Board Certified Behavior Analyst</a:t>
              </a:r>
              <a:endParaRPr b="1" i="0" u="none" strike="noStrike" cap="none">
                <a:solidFill>
                  <a:schemeClr val="lt1"/>
                </a:solidFill>
              </a:endParaRPr>
            </a:p>
          </p:txBody>
        </p:sp>
        <p:sp>
          <p:nvSpPr>
            <p:cNvPr id="166" name="Google Shape;166;p31"/>
            <p:cNvSpPr/>
            <p:nvPr/>
          </p:nvSpPr>
          <p:spPr>
            <a:xfrm rot="10800000">
              <a:off x="7890463" y="8244447"/>
              <a:ext cx="3682200" cy="2664600"/>
            </a:xfrm>
            <a:prstGeom prst="ellipse">
              <a:avLst/>
            </a:prstGeom>
            <a:solidFill>
              <a:srgbClr val="31859B"/>
            </a:solidFill>
            <a:ln w="38100" cap="flat" cmpd="sng">
              <a:solidFill>
                <a:srgbClr val="FFFFFF"/>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167" name="Google Shape;167;p31"/>
            <p:cNvSpPr txBox="1"/>
            <p:nvPr/>
          </p:nvSpPr>
          <p:spPr>
            <a:xfrm>
              <a:off x="8464270" y="8615610"/>
              <a:ext cx="2603700" cy="1966800"/>
            </a:xfrm>
            <a:prstGeom prst="rect">
              <a:avLst/>
            </a:prstGeom>
            <a:noFill/>
            <a:ln>
              <a:noFill/>
            </a:ln>
          </p:spPr>
          <p:txBody>
            <a:bodyPr spcFirstLastPara="1" wrap="square" lIns="7750" tIns="7750" rIns="7750" bIns="775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 b="1" i="0" u="none" strike="noStrike" cap="none">
                  <a:solidFill>
                    <a:schemeClr val="lt1"/>
                  </a:solidFill>
                </a:rPr>
                <a:t>Speech Therapist</a:t>
              </a:r>
              <a:endParaRPr b="1" i="0" u="none" strike="noStrike" cap="none">
                <a:solidFill>
                  <a:schemeClr val="lt1"/>
                </a:solidFill>
              </a:endParaRPr>
            </a:p>
          </p:txBody>
        </p:sp>
        <p:sp>
          <p:nvSpPr>
            <p:cNvPr id="168" name="Google Shape;168;p31"/>
            <p:cNvSpPr/>
            <p:nvPr/>
          </p:nvSpPr>
          <p:spPr>
            <a:xfrm>
              <a:off x="3677712" y="8374353"/>
              <a:ext cx="3685500" cy="2778900"/>
            </a:xfrm>
            <a:prstGeom prst="ellipse">
              <a:avLst/>
            </a:prstGeom>
            <a:solidFill>
              <a:srgbClr val="E36C09"/>
            </a:solidFill>
            <a:ln w="38100" cap="flat" cmpd="sng">
              <a:solidFill>
                <a:srgbClr val="FFFFFF"/>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169" name="Google Shape;169;p31"/>
            <p:cNvSpPr txBox="1"/>
            <p:nvPr/>
          </p:nvSpPr>
          <p:spPr>
            <a:xfrm>
              <a:off x="4111925" y="8737961"/>
              <a:ext cx="2897700" cy="1965000"/>
            </a:xfrm>
            <a:prstGeom prst="rect">
              <a:avLst/>
            </a:prstGeom>
            <a:noFill/>
            <a:ln>
              <a:noFill/>
            </a:ln>
          </p:spPr>
          <p:txBody>
            <a:bodyPr spcFirstLastPara="1" wrap="square" lIns="7750" tIns="7750" rIns="7750" bIns="775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 b="1" i="0" u="none" strike="noStrike" cap="none">
                  <a:solidFill>
                    <a:schemeClr val="lt1"/>
                  </a:solidFill>
                </a:rPr>
                <a:t>Occupational Therapist</a:t>
              </a:r>
              <a:endParaRPr b="1" i="0" u="none" strike="noStrike" cap="none">
                <a:solidFill>
                  <a:schemeClr val="lt1"/>
                </a:solidFill>
              </a:endParaRPr>
            </a:p>
          </p:txBody>
        </p:sp>
        <p:sp>
          <p:nvSpPr>
            <p:cNvPr id="170" name="Google Shape;170;p31"/>
            <p:cNvSpPr/>
            <p:nvPr/>
          </p:nvSpPr>
          <p:spPr>
            <a:xfrm>
              <a:off x="1252947" y="5333794"/>
              <a:ext cx="3685500" cy="2778900"/>
            </a:xfrm>
            <a:prstGeom prst="ellipse">
              <a:avLst/>
            </a:prstGeom>
            <a:solidFill>
              <a:srgbClr val="399773"/>
            </a:solidFill>
            <a:ln w="38100" cap="flat" cmpd="sng">
              <a:solidFill>
                <a:srgbClr val="FFFFFF"/>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171" name="Google Shape;171;p31"/>
            <p:cNvSpPr txBox="1"/>
            <p:nvPr/>
          </p:nvSpPr>
          <p:spPr>
            <a:xfrm>
              <a:off x="1792661" y="5740757"/>
              <a:ext cx="2606100" cy="1965000"/>
            </a:xfrm>
            <a:prstGeom prst="rect">
              <a:avLst/>
            </a:prstGeom>
            <a:noFill/>
            <a:ln>
              <a:noFill/>
            </a:ln>
          </p:spPr>
          <p:txBody>
            <a:bodyPr spcFirstLastPara="1" wrap="square" lIns="7750" tIns="7750" rIns="7750" bIns="775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 b="1" i="0" u="none" strike="noStrike" cap="none">
                  <a:solidFill>
                    <a:schemeClr val="lt1"/>
                  </a:solidFill>
                </a:rPr>
                <a:t>Nursing</a:t>
              </a:r>
              <a:endParaRPr b="1" i="0" u="none" strike="noStrike" cap="none">
                <a:solidFill>
                  <a:schemeClr val="lt1"/>
                </a:solidFill>
              </a:endParaRPr>
            </a:p>
          </p:txBody>
        </p:sp>
        <p:sp>
          <p:nvSpPr>
            <p:cNvPr id="172" name="Google Shape;172;p31"/>
            <p:cNvSpPr/>
            <p:nvPr/>
          </p:nvSpPr>
          <p:spPr>
            <a:xfrm>
              <a:off x="9991499" y="5333793"/>
              <a:ext cx="3685500" cy="2778900"/>
            </a:xfrm>
            <a:prstGeom prst="ellipse">
              <a:avLst/>
            </a:prstGeom>
            <a:solidFill>
              <a:srgbClr val="953734"/>
            </a:solidFill>
            <a:ln w="38100" cap="flat" cmpd="sng">
              <a:solidFill>
                <a:srgbClr val="FFFFFF"/>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7450" tIns="17450" rIns="17450" bIns="1745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173" name="Google Shape;173;p31"/>
            <p:cNvSpPr txBox="1"/>
            <p:nvPr/>
          </p:nvSpPr>
          <p:spPr>
            <a:xfrm>
              <a:off x="10526971" y="5832897"/>
              <a:ext cx="2606100" cy="1965000"/>
            </a:xfrm>
            <a:prstGeom prst="rect">
              <a:avLst/>
            </a:prstGeom>
            <a:noFill/>
            <a:ln>
              <a:noFill/>
            </a:ln>
          </p:spPr>
          <p:txBody>
            <a:bodyPr spcFirstLastPara="1" wrap="square" lIns="7750" tIns="7750" rIns="7750" bIns="7750" anchor="ctr" anchorCtr="0">
              <a:noAutofit/>
            </a:bodyPr>
            <a:lstStyle/>
            <a:p>
              <a:pPr marL="0" marR="0" lvl="0" indent="0" algn="ctr" rtl="0">
                <a:lnSpc>
                  <a:spcPct val="90000"/>
                </a:lnSpc>
                <a:spcBef>
                  <a:spcPts val="0"/>
                </a:spcBef>
                <a:spcAft>
                  <a:spcPts val="0"/>
                </a:spcAft>
                <a:buClr>
                  <a:srgbClr val="000000"/>
                </a:buClr>
                <a:buSzPts val="600"/>
                <a:buFont typeface="Arial"/>
                <a:buNone/>
              </a:pPr>
              <a:r>
                <a:rPr lang="en" b="1" i="0" u="none" strike="noStrike" cap="none">
                  <a:solidFill>
                    <a:schemeClr val="lt1"/>
                  </a:solidFill>
                </a:rPr>
                <a:t>Direct-Care Staff</a:t>
              </a:r>
              <a:endParaRPr b="1" i="0" u="none" strike="noStrike" cap="none">
                <a:solidFill>
                  <a:schemeClr val="lt1"/>
                </a:solidFill>
              </a:endParaRPr>
            </a:p>
          </p:txBody>
        </p:sp>
      </p:grpSp>
      <p:sp>
        <p:nvSpPr>
          <p:cNvPr id="174" name="Google Shape;174;p31"/>
          <p:cNvSpPr txBox="1">
            <a:spLocks noGrp="1"/>
          </p:cNvSpPr>
          <p:nvPr>
            <p:ph type="title"/>
          </p:nvPr>
        </p:nvSpPr>
        <p:spPr>
          <a:xfrm>
            <a:off x="248975" y="80569"/>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Teamwork Makes the Dream Work!</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628650" y="172163"/>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b="1"/>
              <a:t>Psychiatry:</a:t>
            </a:r>
            <a:br>
              <a:rPr lang="en" b="1"/>
            </a:br>
            <a:r>
              <a:rPr lang="en" b="1"/>
              <a:t>Reputation vs. Reality!</a:t>
            </a:r>
            <a:endParaRPr/>
          </a:p>
        </p:txBody>
      </p:sp>
      <p:grpSp>
        <p:nvGrpSpPr>
          <p:cNvPr id="181" name="Google Shape;181;p32"/>
          <p:cNvGrpSpPr/>
          <p:nvPr/>
        </p:nvGrpSpPr>
        <p:grpSpPr>
          <a:xfrm>
            <a:off x="5032756" y="1359622"/>
            <a:ext cx="2880675" cy="3263400"/>
            <a:chOff x="74964" y="487267"/>
            <a:chExt cx="3840900" cy="4351200"/>
          </a:xfrm>
        </p:grpSpPr>
        <p:pic>
          <p:nvPicPr>
            <p:cNvPr id="182" name="Google Shape;182;p32" descr="Doctor male with solid fill"/>
            <p:cNvPicPr preferRelativeResize="0"/>
            <p:nvPr/>
          </p:nvPicPr>
          <p:blipFill rotWithShape="1">
            <a:blip r:embed="rId3">
              <a:alphaModFix/>
            </a:blip>
            <a:srcRect/>
            <a:stretch/>
          </p:blipFill>
          <p:spPr>
            <a:xfrm>
              <a:off x="1561676" y="2287101"/>
              <a:ext cx="914400" cy="914400"/>
            </a:xfrm>
            <a:prstGeom prst="rect">
              <a:avLst/>
            </a:prstGeom>
            <a:noFill/>
            <a:ln>
              <a:noFill/>
            </a:ln>
          </p:spPr>
        </p:pic>
        <p:sp>
          <p:nvSpPr>
            <p:cNvPr id="183" name="Google Shape;183;p32"/>
            <p:cNvSpPr txBox="1"/>
            <p:nvPr/>
          </p:nvSpPr>
          <p:spPr>
            <a:xfrm>
              <a:off x="74964" y="487267"/>
              <a:ext cx="3840900" cy="43512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chemeClr val="dk1"/>
                </a:buClr>
                <a:buSzPts val="1500"/>
                <a:buFont typeface="Arial"/>
                <a:buNone/>
              </a:pPr>
              <a:r>
                <a:rPr lang="en" sz="1500" i="1">
                  <a:solidFill>
                    <a:schemeClr val="dk1"/>
                  </a:solidFill>
                  <a:latin typeface="Calibri"/>
                  <a:ea typeface="Calibri"/>
                  <a:cs typeface="Calibri"/>
                  <a:sym typeface="Calibri"/>
                </a:rPr>
                <a:t>“Well, yes, but also…”</a:t>
              </a:r>
              <a:endParaRPr sz="1100"/>
            </a:p>
          </p:txBody>
        </p:sp>
      </p:grpSp>
      <p:grpSp>
        <p:nvGrpSpPr>
          <p:cNvPr id="184" name="Google Shape;184;p32"/>
          <p:cNvGrpSpPr/>
          <p:nvPr/>
        </p:nvGrpSpPr>
        <p:grpSpPr>
          <a:xfrm>
            <a:off x="4434675" y="1613406"/>
            <a:ext cx="3791773" cy="3218928"/>
            <a:chOff x="5912900" y="2151208"/>
            <a:chExt cx="5055697" cy="4291904"/>
          </a:xfrm>
        </p:grpSpPr>
        <p:sp>
          <p:nvSpPr>
            <p:cNvPr id="185" name="Google Shape;185;p32"/>
            <p:cNvSpPr txBox="1"/>
            <p:nvPr/>
          </p:nvSpPr>
          <p:spPr>
            <a:xfrm rot="-1248668">
              <a:off x="6326952" y="3167674"/>
              <a:ext cx="741369" cy="66693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a:solidFill>
                    <a:schemeClr val="dk1"/>
                  </a:solidFill>
                  <a:latin typeface="Calibri"/>
                  <a:ea typeface="Calibri"/>
                  <a:cs typeface="Calibri"/>
                  <a:sym typeface="Calibri"/>
                </a:rPr>
                <a:t>Fun Lover</a:t>
              </a:r>
              <a:endParaRPr sz="1100"/>
            </a:p>
          </p:txBody>
        </p:sp>
        <p:sp>
          <p:nvSpPr>
            <p:cNvPr id="186" name="Google Shape;186;p32"/>
            <p:cNvSpPr txBox="1"/>
            <p:nvPr/>
          </p:nvSpPr>
          <p:spPr>
            <a:xfrm rot="1619592">
              <a:off x="8979315" y="3494220"/>
              <a:ext cx="1202949" cy="37969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a:solidFill>
                    <a:schemeClr val="dk1"/>
                  </a:solidFill>
                  <a:latin typeface="Calibri"/>
                  <a:ea typeface="Calibri"/>
                  <a:cs typeface="Calibri"/>
                  <a:sym typeface="Calibri"/>
                </a:rPr>
                <a:t>Humorist</a:t>
              </a:r>
              <a:endParaRPr sz="1100"/>
            </a:p>
          </p:txBody>
        </p:sp>
        <p:sp>
          <p:nvSpPr>
            <p:cNvPr id="187" name="Google Shape;187;p32"/>
            <p:cNvSpPr txBox="1"/>
            <p:nvPr/>
          </p:nvSpPr>
          <p:spPr>
            <a:xfrm rot="275585">
              <a:off x="8799750" y="5177301"/>
              <a:ext cx="1431096" cy="66691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a:solidFill>
                    <a:schemeClr val="dk1"/>
                  </a:solidFill>
                  <a:latin typeface="Calibri"/>
                  <a:ea typeface="Calibri"/>
                  <a:cs typeface="Calibri"/>
                  <a:sym typeface="Calibri"/>
                </a:rPr>
                <a:t>School team member</a:t>
              </a:r>
              <a:endParaRPr sz="1100"/>
            </a:p>
          </p:txBody>
        </p:sp>
        <p:sp>
          <p:nvSpPr>
            <p:cNvPr id="188" name="Google Shape;188;p32"/>
            <p:cNvSpPr txBox="1"/>
            <p:nvPr/>
          </p:nvSpPr>
          <p:spPr>
            <a:xfrm rot="-1249398">
              <a:off x="8584372" y="2493804"/>
              <a:ext cx="1129155" cy="66693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a:solidFill>
                    <a:schemeClr val="dk1"/>
                  </a:solidFill>
                  <a:latin typeface="Calibri"/>
                  <a:ea typeface="Calibri"/>
                  <a:cs typeface="Calibri"/>
                  <a:sym typeface="Calibri"/>
                </a:rPr>
                <a:t>Family Member</a:t>
              </a:r>
              <a:endParaRPr sz="1100"/>
            </a:p>
          </p:txBody>
        </p:sp>
        <p:sp>
          <p:nvSpPr>
            <p:cNvPr id="189" name="Google Shape;189;p32"/>
            <p:cNvSpPr txBox="1"/>
            <p:nvPr/>
          </p:nvSpPr>
          <p:spPr>
            <a:xfrm rot="496535">
              <a:off x="7353992" y="2657730"/>
              <a:ext cx="1019213" cy="66694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a:solidFill>
                    <a:schemeClr val="dk1"/>
                  </a:solidFill>
                  <a:latin typeface="Calibri"/>
                  <a:ea typeface="Calibri"/>
                  <a:cs typeface="Calibri"/>
                  <a:sym typeface="Calibri"/>
                </a:rPr>
                <a:t>Lover of stories</a:t>
              </a:r>
              <a:endParaRPr sz="1100"/>
            </a:p>
          </p:txBody>
        </p:sp>
        <p:sp>
          <p:nvSpPr>
            <p:cNvPr id="190" name="Google Shape;190;p32"/>
            <p:cNvSpPr txBox="1"/>
            <p:nvPr/>
          </p:nvSpPr>
          <p:spPr>
            <a:xfrm rot="1133367">
              <a:off x="7876042" y="4490990"/>
              <a:ext cx="1148133" cy="37976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Advocate</a:t>
              </a:r>
              <a:endParaRPr sz="1100"/>
            </a:p>
          </p:txBody>
        </p:sp>
        <p:sp>
          <p:nvSpPr>
            <p:cNvPr id="191" name="Google Shape;191;p32"/>
            <p:cNvSpPr txBox="1"/>
            <p:nvPr/>
          </p:nvSpPr>
          <p:spPr>
            <a:xfrm rot="-1249315">
              <a:off x="7052036" y="3685891"/>
              <a:ext cx="1104752" cy="37970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Teacher</a:t>
              </a:r>
              <a:endParaRPr sz="1100"/>
            </a:p>
          </p:txBody>
        </p:sp>
        <p:sp>
          <p:nvSpPr>
            <p:cNvPr id="192" name="Google Shape;192;p32"/>
            <p:cNvSpPr txBox="1"/>
            <p:nvPr/>
          </p:nvSpPr>
          <p:spPr>
            <a:xfrm rot="3796376">
              <a:off x="9521702" y="2692729"/>
              <a:ext cx="1091295" cy="37955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Listener</a:t>
              </a:r>
              <a:endParaRPr sz="1100"/>
            </a:p>
          </p:txBody>
        </p:sp>
        <p:sp>
          <p:nvSpPr>
            <p:cNvPr id="193" name="Google Shape;193;p32"/>
            <p:cNvSpPr txBox="1"/>
            <p:nvPr/>
          </p:nvSpPr>
          <p:spPr>
            <a:xfrm>
              <a:off x="7392967" y="5086827"/>
              <a:ext cx="11082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Therapist</a:t>
              </a:r>
              <a:endParaRPr sz="1100"/>
            </a:p>
          </p:txBody>
        </p:sp>
        <p:sp>
          <p:nvSpPr>
            <p:cNvPr id="194" name="Google Shape;194;p32"/>
            <p:cNvSpPr txBox="1"/>
            <p:nvPr/>
          </p:nvSpPr>
          <p:spPr>
            <a:xfrm>
              <a:off x="9146273" y="4293442"/>
              <a:ext cx="9144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Dancer</a:t>
              </a:r>
              <a:endParaRPr sz="1100"/>
            </a:p>
          </p:txBody>
        </p:sp>
        <p:sp>
          <p:nvSpPr>
            <p:cNvPr id="195" name="Google Shape;195;p32"/>
            <p:cNvSpPr txBox="1"/>
            <p:nvPr/>
          </p:nvSpPr>
          <p:spPr>
            <a:xfrm rot="-3488404">
              <a:off x="6567838" y="4572511"/>
              <a:ext cx="914474" cy="37969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Healer</a:t>
              </a:r>
              <a:endParaRPr sz="1100"/>
            </a:p>
          </p:txBody>
        </p:sp>
        <p:sp>
          <p:nvSpPr>
            <p:cNvPr id="196" name="Google Shape;196;p32"/>
            <p:cNvSpPr txBox="1"/>
            <p:nvPr/>
          </p:nvSpPr>
          <p:spPr>
            <a:xfrm rot="477440">
              <a:off x="6455796" y="2559813"/>
              <a:ext cx="914505" cy="37954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Leader</a:t>
              </a:r>
              <a:endParaRPr sz="1100"/>
            </a:p>
          </p:txBody>
        </p:sp>
        <p:sp>
          <p:nvSpPr>
            <p:cNvPr id="197" name="Google Shape;197;p32"/>
            <p:cNvSpPr txBox="1"/>
            <p:nvPr/>
          </p:nvSpPr>
          <p:spPr>
            <a:xfrm rot="-1248978">
              <a:off x="9699508" y="5883507"/>
              <a:ext cx="1082244" cy="37970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Musician</a:t>
              </a:r>
              <a:endParaRPr sz="1100"/>
            </a:p>
          </p:txBody>
        </p:sp>
        <p:sp>
          <p:nvSpPr>
            <p:cNvPr id="198" name="Google Shape;198;p32"/>
            <p:cNvSpPr txBox="1"/>
            <p:nvPr/>
          </p:nvSpPr>
          <p:spPr>
            <a:xfrm rot="698595">
              <a:off x="8500488" y="5918250"/>
              <a:ext cx="1082168" cy="37955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Artist</a:t>
              </a:r>
              <a:endParaRPr sz="1100"/>
            </a:p>
          </p:txBody>
        </p:sp>
        <p:sp>
          <p:nvSpPr>
            <p:cNvPr id="199" name="Google Shape;199;p32"/>
            <p:cNvSpPr txBox="1"/>
            <p:nvPr/>
          </p:nvSpPr>
          <p:spPr>
            <a:xfrm rot="698595">
              <a:off x="6247307" y="5327561"/>
              <a:ext cx="1082168" cy="37955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Student</a:t>
              </a:r>
              <a:endParaRPr sz="1100"/>
            </a:p>
          </p:txBody>
        </p:sp>
        <p:sp>
          <p:nvSpPr>
            <p:cNvPr id="200" name="Google Shape;200;p32"/>
            <p:cNvSpPr txBox="1"/>
            <p:nvPr/>
          </p:nvSpPr>
          <p:spPr>
            <a:xfrm rot="-255941">
              <a:off x="7820967" y="2202272"/>
              <a:ext cx="1387443" cy="37967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Physician</a:t>
              </a:r>
              <a:endParaRPr sz="1100"/>
            </a:p>
          </p:txBody>
        </p:sp>
        <p:sp>
          <p:nvSpPr>
            <p:cNvPr id="201" name="Google Shape;201;p32"/>
            <p:cNvSpPr txBox="1"/>
            <p:nvPr/>
          </p:nvSpPr>
          <p:spPr>
            <a:xfrm>
              <a:off x="5912900" y="5797533"/>
              <a:ext cx="2502900" cy="379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a:solidFill>
                    <a:schemeClr val="dk1"/>
                  </a:solidFill>
                  <a:latin typeface="Calibri"/>
                  <a:ea typeface="Calibri"/>
                  <a:cs typeface="Calibri"/>
                  <a:sym typeface="Calibri"/>
                </a:rPr>
                <a:t>Psychopharmacologist</a:t>
              </a:r>
              <a:endParaRPr sz="1100"/>
            </a:p>
          </p:txBody>
        </p:sp>
        <p:sp>
          <p:nvSpPr>
            <p:cNvPr id="202" name="Google Shape;202;p32"/>
            <p:cNvSpPr txBox="1"/>
            <p:nvPr/>
          </p:nvSpPr>
          <p:spPr>
            <a:xfrm>
              <a:off x="9842821" y="4796177"/>
              <a:ext cx="11082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Partner</a:t>
              </a:r>
              <a:endParaRPr sz="1100"/>
            </a:p>
          </p:txBody>
        </p:sp>
        <p:sp>
          <p:nvSpPr>
            <p:cNvPr id="203" name="Google Shape;203;p32"/>
            <p:cNvSpPr txBox="1"/>
            <p:nvPr/>
          </p:nvSpPr>
          <p:spPr>
            <a:xfrm rot="-3488404">
              <a:off x="9986810" y="3660499"/>
              <a:ext cx="914474" cy="66681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a:solidFill>
                    <a:schemeClr val="dk1"/>
                  </a:solidFill>
                  <a:latin typeface="Calibri"/>
                  <a:ea typeface="Calibri"/>
                  <a:cs typeface="Calibri"/>
                  <a:sym typeface="Calibri"/>
                </a:rPr>
                <a:t>Cat Daddy</a:t>
              </a:r>
              <a:endParaRPr sz="1100"/>
            </a:p>
          </p:txBody>
        </p:sp>
      </p:grpSp>
      <p:grpSp>
        <p:nvGrpSpPr>
          <p:cNvPr id="204" name="Google Shape;204;p32"/>
          <p:cNvGrpSpPr/>
          <p:nvPr/>
        </p:nvGrpSpPr>
        <p:grpSpPr>
          <a:xfrm>
            <a:off x="1369397" y="2384612"/>
            <a:ext cx="2623275" cy="1365961"/>
            <a:chOff x="1825863" y="3179483"/>
            <a:chExt cx="3497700" cy="1821281"/>
          </a:xfrm>
        </p:grpSpPr>
        <p:pic>
          <p:nvPicPr>
            <p:cNvPr id="205" name="Google Shape;205;p32" descr="Medicine with solid fill"/>
            <p:cNvPicPr preferRelativeResize="0"/>
            <p:nvPr/>
          </p:nvPicPr>
          <p:blipFill rotWithShape="1">
            <a:blip r:embed="rId4">
              <a:alphaModFix/>
            </a:blip>
            <a:srcRect/>
            <a:stretch/>
          </p:blipFill>
          <p:spPr>
            <a:xfrm>
              <a:off x="3445009" y="4086364"/>
              <a:ext cx="914400" cy="914400"/>
            </a:xfrm>
            <a:prstGeom prst="rect">
              <a:avLst/>
            </a:prstGeom>
            <a:noFill/>
            <a:ln>
              <a:noFill/>
            </a:ln>
          </p:spPr>
        </p:pic>
        <p:pic>
          <p:nvPicPr>
            <p:cNvPr id="206" name="Google Shape;206;p32" descr="Doctor male with solid fill"/>
            <p:cNvPicPr preferRelativeResize="0"/>
            <p:nvPr/>
          </p:nvPicPr>
          <p:blipFill rotWithShape="1">
            <a:blip r:embed="rId3">
              <a:alphaModFix/>
            </a:blip>
            <a:srcRect/>
            <a:stretch/>
          </p:blipFill>
          <p:spPr>
            <a:xfrm>
              <a:off x="2719464" y="3604887"/>
              <a:ext cx="914400" cy="914400"/>
            </a:xfrm>
            <a:prstGeom prst="rect">
              <a:avLst/>
            </a:prstGeom>
            <a:noFill/>
            <a:ln>
              <a:noFill/>
            </a:ln>
          </p:spPr>
        </p:pic>
        <p:sp>
          <p:nvSpPr>
            <p:cNvPr id="207" name="Google Shape;207;p32"/>
            <p:cNvSpPr/>
            <p:nvPr/>
          </p:nvSpPr>
          <p:spPr>
            <a:xfrm>
              <a:off x="1825863" y="3179483"/>
              <a:ext cx="3497700" cy="400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i="1">
                  <a:solidFill>
                    <a:schemeClr val="dk1"/>
                  </a:solidFill>
                  <a:latin typeface="Calibri"/>
                  <a:ea typeface="Calibri"/>
                  <a:cs typeface="Calibri"/>
                  <a:sym typeface="Calibri"/>
                </a:rPr>
                <a:t>“You’re the meds doctor, right?”</a:t>
              </a:r>
              <a:endParaRPr sz="110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5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
                                        </p:tgtEl>
                                        <p:attrNameLst>
                                          <p:attrName>style.visibility</p:attrName>
                                        </p:attrNameLst>
                                      </p:cBhvr>
                                      <p:to>
                                        <p:strVal val="visible"/>
                                      </p:to>
                                    </p:set>
                                    <p:animEffect transition="in" filter="fade">
                                      <p:cBhvr>
                                        <p:cTn id="17"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628650" y="91678"/>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b="1"/>
              <a:t>Parallel Process</a:t>
            </a:r>
            <a:endParaRPr b="1"/>
          </a:p>
        </p:txBody>
      </p:sp>
      <p:sp>
        <p:nvSpPr>
          <p:cNvPr id="213" name="Google Shape;213;p33"/>
          <p:cNvSpPr txBox="1">
            <a:spLocks noGrp="1"/>
          </p:cNvSpPr>
          <p:nvPr>
            <p:ph type="body" idx="1"/>
          </p:nvPr>
        </p:nvSpPr>
        <p:spPr>
          <a:xfrm>
            <a:off x="709425" y="1276275"/>
            <a:ext cx="7886700" cy="3134400"/>
          </a:xfrm>
          <a:prstGeom prst="rect">
            <a:avLst/>
          </a:prstGeom>
          <a:noFill/>
          <a:ln>
            <a:noFill/>
          </a:ln>
        </p:spPr>
        <p:txBody>
          <a:bodyPr spcFirstLastPara="1" wrap="square" lIns="68575" tIns="34275" rIns="68575" bIns="34275" anchor="t" anchorCtr="0">
            <a:normAutofit/>
          </a:bodyPr>
          <a:lstStyle/>
          <a:p>
            <a:pPr marL="177800" lvl="0" indent="-184150" algn="l" rtl="0">
              <a:lnSpc>
                <a:spcPct val="90000"/>
              </a:lnSpc>
              <a:spcBef>
                <a:spcPts val="0"/>
              </a:spcBef>
              <a:spcAft>
                <a:spcPts val="0"/>
              </a:spcAft>
              <a:buSzPts val="2100"/>
              <a:buChar char="●"/>
            </a:pPr>
            <a:r>
              <a:rPr lang="en">
                <a:solidFill>
                  <a:schemeClr val="dk1"/>
                </a:solidFill>
              </a:rPr>
              <a:t>I am more than one part of my identity…</a:t>
            </a:r>
            <a:endParaRPr>
              <a:solidFill>
                <a:schemeClr val="dk1"/>
              </a:solidFill>
            </a:endParaRPr>
          </a:p>
          <a:p>
            <a:pPr marL="177800" lvl="0" indent="-50800" algn="l" rtl="0">
              <a:lnSpc>
                <a:spcPct val="90000"/>
              </a:lnSpc>
              <a:spcBef>
                <a:spcPts val="800"/>
              </a:spcBef>
              <a:spcAft>
                <a:spcPts val="0"/>
              </a:spcAft>
              <a:buClr>
                <a:schemeClr val="dk1"/>
              </a:buClr>
              <a:buSzPts val="2100"/>
              <a:buNone/>
            </a:pPr>
            <a:endParaRPr>
              <a:solidFill>
                <a:schemeClr val="dk1"/>
              </a:solidFill>
            </a:endParaRPr>
          </a:p>
          <a:p>
            <a:pPr marL="177800" lvl="0" indent="-184150" algn="l" rtl="0">
              <a:lnSpc>
                <a:spcPct val="90000"/>
              </a:lnSpc>
              <a:spcBef>
                <a:spcPts val="800"/>
              </a:spcBef>
              <a:spcAft>
                <a:spcPts val="0"/>
              </a:spcAft>
              <a:buSzPts val="2100"/>
              <a:buChar char="●"/>
            </a:pPr>
            <a:r>
              <a:rPr lang="en">
                <a:solidFill>
                  <a:schemeClr val="dk1"/>
                </a:solidFill>
              </a:rPr>
              <a:t>So are the children and families we will care for…their divergence/disability is a crucial part of their story, but not the whole story…</a:t>
            </a:r>
            <a:endParaRPr>
              <a:solidFill>
                <a:schemeClr val="dk1"/>
              </a:solidFill>
            </a:endParaRPr>
          </a:p>
          <a:p>
            <a:pPr marL="177800" lvl="0" indent="-50800" algn="l" rtl="0">
              <a:lnSpc>
                <a:spcPct val="90000"/>
              </a:lnSpc>
              <a:spcBef>
                <a:spcPts val="800"/>
              </a:spcBef>
              <a:spcAft>
                <a:spcPts val="0"/>
              </a:spcAft>
              <a:buClr>
                <a:schemeClr val="dk1"/>
              </a:buClr>
              <a:buSzPts val="2100"/>
              <a:buNone/>
            </a:pPr>
            <a:endParaRPr>
              <a:solidFill>
                <a:schemeClr val="dk1"/>
              </a:solidFill>
            </a:endParaRPr>
          </a:p>
          <a:p>
            <a:pPr marL="177800" lvl="0" indent="-184150" algn="l" rtl="0">
              <a:lnSpc>
                <a:spcPct val="90000"/>
              </a:lnSpc>
              <a:spcBef>
                <a:spcPts val="800"/>
              </a:spcBef>
              <a:spcAft>
                <a:spcPts val="0"/>
              </a:spcAft>
              <a:buSzPts val="2100"/>
              <a:buChar char="●"/>
            </a:pPr>
            <a:r>
              <a:rPr lang="en">
                <a:solidFill>
                  <a:schemeClr val="dk1"/>
                </a:solidFill>
              </a:rPr>
              <a:t>So are all of you…it is an amazing thing to have stepped up to the plate to do the important, challenging work of pediatric behavioral / mental health care, NDU and TEAM UP health centers alike!</a:t>
            </a:r>
            <a:endParaRPr>
              <a:solidFill>
                <a:schemeClr val="dk1"/>
              </a:solidFill>
            </a:endParaRPr>
          </a:p>
          <a:p>
            <a:pPr marL="177800" lvl="0" indent="-50800" algn="l" rtl="0">
              <a:lnSpc>
                <a:spcPct val="90000"/>
              </a:lnSpc>
              <a:spcBef>
                <a:spcPts val="800"/>
              </a:spcBef>
              <a:spcAft>
                <a:spcPts val="1200"/>
              </a:spcAft>
              <a:buClr>
                <a:schemeClr val="dk1"/>
              </a:buClr>
              <a:buSzPts val="2100"/>
              <a:buNone/>
            </a:pPr>
            <a:endParaRPr>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5" descr="Rain Drops Umbrella Silhouette | Free SVG"/>
          <p:cNvPicPr preferRelativeResize="0"/>
          <p:nvPr/>
        </p:nvPicPr>
        <p:blipFill rotWithShape="1">
          <a:blip r:embed="rId3">
            <a:alphaModFix/>
          </a:blip>
          <a:srcRect/>
          <a:stretch/>
        </p:blipFill>
        <p:spPr>
          <a:xfrm>
            <a:off x="310242" y="-1280"/>
            <a:ext cx="8147958" cy="5254314"/>
          </a:xfrm>
          <a:prstGeom prst="rect">
            <a:avLst/>
          </a:prstGeom>
          <a:noFill/>
          <a:ln>
            <a:noFill/>
          </a:ln>
        </p:spPr>
      </p:pic>
      <p:sp>
        <p:nvSpPr>
          <p:cNvPr id="225" name="Google Shape;225;p35"/>
          <p:cNvSpPr txBox="1">
            <a:spLocks noGrp="1"/>
          </p:cNvSpPr>
          <p:nvPr>
            <p:ph type="title"/>
          </p:nvPr>
        </p:nvSpPr>
        <p:spPr>
          <a:xfrm>
            <a:off x="2122715" y="832757"/>
            <a:ext cx="4776000" cy="827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dk1"/>
              </a:buClr>
              <a:buSzPct val="117857"/>
              <a:buFont typeface="Calibri"/>
              <a:buNone/>
            </a:pPr>
            <a:r>
              <a:rPr lang="en" b="1"/>
              <a:t>Intellectual &amp; Developmental</a:t>
            </a:r>
            <a:br>
              <a:rPr lang="en" b="1"/>
            </a:br>
            <a:r>
              <a:rPr lang="en" b="1"/>
              <a:t>Disabilities (IDD)</a:t>
            </a:r>
            <a:endParaRPr b="1"/>
          </a:p>
        </p:txBody>
      </p:sp>
      <p:sp>
        <p:nvSpPr>
          <p:cNvPr id="226" name="Google Shape;226;p35"/>
          <p:cNvSpPr txBox="1"/>
          <p:nvPr/>
        </p:nvSpPr>
        <p:spPr>
          <a:xfrm>
            <a:off x="2318656" y="3376566"/>
            <a:ext cx="1812300" cy="827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68575" tIns="34275" rIns="68575" bIns="34275" anchor="ctr" anchorCtr="0">
            <a:normAutofit fontScale="92500" lnSpcReduction="20000"/>
          </a:bodyPr>
          <a:lstStyle/>
          <a:p>
            <a:pPr marL="0" marR="0" lvl="0" indent="0" algn="ctr" rtl="0">
              <a:lnSpc>
                <a:spcPct val="90000"/>
              </a:lnSpc>
              <a:spcBef>
                <a:spcPts val="0"/>
              </a:spcBef>
              <a:spcAft>
                <a:spcPts val="0"/>
              </a:spcAft>
              <a:buClr>
                <a:schemeClr val="dk1"/>
              </a:buClr>
              <a:buSzPct val="100000"/>
              <a:buFont typeface="Calibri"/>
              <a:buNone/>
            </a:pPr>
            <a:r>
              <a:rPr lang="en" sz="1800">
                <a:solidFill>
                  <a:schemeClr val="dk1"/>
                </a:solidFill>
                <a:latin typeface="Calibri"/>
                <a:ea typeface="Calibri"/>
                <a:cs typeface="Calibri"/>
                <a:sym typeface="Calibri"/>
              </a:rPr>
              <a:t>Genetic and Chromosomal Disorders (Downs, Fragile X, etc)</a:t>
            </a:r>
            <a:endParaRPr sz="1100"/>
          </a:p>
        </p:txBody>
      </p:sp>
      <p:sp>
        <p:nvSpPr>
          <p:cNvPr id="227" name="Google Shape;227;p35"/>
          <p:cNvSpPr txBox="1"/>
          <p:nvPr/>
        </p:nvSpPr>
        <p:spPr>
          <a:xfrm>
            <a:off x="1216478" y="2411263"/>
            <a:ext cx="1812300" cy="827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Organic Brain Injuries (TBI)</a:t>
            </a:r>
            <a:endParaRPr sz="1100"/>
          </a:p>
        </p:txBody>
      </p:sp>
      <p:sp>
        <p:nvSpPr>
          <p:cNvPr id="228" name="Google Shape;228;p35"/>
          <p:cNvSpPr txBox="1"/>
          <p:nvPr/>
        </p:nvSpPr>
        <p:spPr>
          <a:xfrm>
            <a:off x="4780174" y="2625875"/>
            <a:ext cx="2947800" cy="827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Exposure to Toxic Substances (e.g. Fetal Alcohol Spectrum Disorders)</a:t>
            </a:r>
            <a:endParaRPr sz="1100"/>
          </a:p>
        </p:txBody>
      </p:sp>
      <p:sp>
        <p:nvSpPr>
          <p:cNvPr id="229" name="Google Shape;229;p35"/>
          <p:cNvSpPr txBox="1"/>
          <p:nvPr/>
        </p:nvSpPr>
        <p:spPr>
          <a:xfrm>
            <a:off x="310242" y="3654664"/>
            <a:ext cx="1812300" cy="827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Autism Spectrum Disorders</a:t>
            </a:r>
            <a:endParaRPr sz="1100"/>
          </a:p>
        </p:txBody>
      </p:sp>
      <p:sp>
        <p:nvSpPr>
          <p:cNvPr id="230" name="Google Shape;230;p35"/>
          <p:cNvSpPr txBox="1"/>
          <p:nvPr/>
        </p:nvSpPr>
        <p:spPr>
          <a:xfrm>
            <a:off x="5290456" y="3591850"/>
            <a:ext cx="3167700" cy="827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Intellectual Disabilities (mild, mod, severe, profound)</a:t>
            </a:r>
            <a:endParaRPr sz="11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6"/>
          <p:cNvSpPr/>
          <p:nvPr/>
        </p:nvSpPr>
        <p:spPr>
          <a:xfrm>
            <a:off x="3762161" y="3773721"/>
            <a:ext cx="1727700" cy="1325400"/>
          </a:xfrm>
          <a:prstGeom prst="ellipse">
            <a:avLst/>
          </a:prstGeom>
          <a:solidFill>
            <a:srgbClr val="B6D7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1">
                <a:solidFill>
                  <a:schemeClr val="dk1"/>
                </a:solidFill>
                <a:latin typeface="Calibri"/>
                <a:ea typeface="Calibri"/>
                <a:cs typeface="Calibri"/>
                <a:sym typeface="Calibri"/>
              </a:rPr>
              <a:t>Intellectual Disabilities</a:t>
            </a:r>
            <a:endParaRPr sz="1100"/>
          </a:p>
        </p:txBody>
      </p:sp>
      <p:sp>
        <p:nvSpPr>
          <p:cNvPr id="237" name="Google Shape;237;p36"/>
          <p:cNvSpPr/>
          <p:nvPr/>
        </p:nvSpPr>
        <p:spPr>
          <a:xfrm>
            <a:off x="5381840" y="3815904"/>
            <a:ext cx="2241600" cy="1240800"/>
          </a:xfrm>
          <a:prstGeom prst="ellipse">
            <a:avLst/>
          </a:prstGeom>
          <a:solidFill>
            <a:srgbClr val="B6D7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1">
                <a:solidFill>
                  <a:schemeClr val="dk1"/>
                </a:solidFill>
                <a:latin typeface="Calibri"/>
                <a:ea typeface="Calibri"/>
                <a:cs typeface="Calibri"/>
                <a:sym typeface="Calibri"/>
              </a:rPr>
              <a:t>Language Disorder</a:t>
            </a:r>
            <a:endParaRPr sz="1100"/>
          </a:p>
        </p:txBody>
      </p:sp>
      <p:sp>
        <p:nvSpPr>
          <p:cNvPr id="238" name="Google Shape;238;p36"/>
          <p:cNvSpPr/>
          <p:nvPr/>
        </p:nvSpPr>
        <p:spPr>
          <a:xfrm>
            <a:off x="5635724" y="1043629"/>
            <a:ext cx="1415400" cy="936300"/>
          </a:xfrm>
          <a:prstGeom prst="roundRect">
            <a:avLst>
              <a:gd name="adj" fmla="val 16667"/>
            </a:avLst>
          </a:prstGeom>
          <a:gradFill>
            <a:gsLst>
              <a:gs pos="0">
                <a:srgbClr val="D4E5F5"/>
              </a:gs>
              <a:gs pos="100000">
                <a:srgbClr val="70A4D5"/>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1">
                <a:solidFill>
                  <a:schemeClr val="dk1"/>
                </a:solidFill>
                <a:latin typeface="Calibri"/>
                <a:ea typeface="Calibri"/>
                <a:cs typeface="Calibri"/>
                <a:sym typeface="Calibri"/>
              </a:rPr>
              <a:t>Social Anxiety</a:t>
            </a:r>
            <a:endParaRPr sz="1100"/>
          </a:p>
        </p:txBody>
      </p:sp>
      <p:sp>
        <p:nvSpPr>
          <p:cNvPr id="239" name="Google Shape;239;p36"/>
          <p:cNvSpPr/>
          <p:nvPr/>
        </p:nvSpPr>
        <p:spPr>
          <a:xfrm>
            <a:off x="5039337" y="1881147"/>
            <a:ext cx="1415400" cy="936300"/>
          </a:xfrm>
          <a:prstGeom prst="roundRect">
            <a:avLst>
              <a:gd name="adj" fmla="val 16667"/>
            </a:avLst>
          </a:prstGeom>
          <a:gradFill>
            <a:gsLst>
              <a:gs pos="0">
                <a:srgbClr val="D4E5F5"/>
              </a:gs>
              <a:gs pos="100000">
                <a:srgbClr val="70A4D5"/>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1">
                <a:solidFill>
                  <a:schemeClr val="dk1"/>
                </a:solidFill>
                <a:latin typeface="Calibri"/>
                <a:ea typeface="Calibri"/>
                <a:cs typeface="Calibri"/>
                <a:sym typeface="Calibri"/>
              </a:rPr>
              <a:t>OCD</a:t>
            </a:r>
            <a:endParaRPr sz="1100"/>
          </a:p>
        </p:txBody>
      </p:sp>
      <p:sp>
        <p:nvSpPr>
          <p:cNvPr id="240" name="Google Shape;240;p36"/>
          <p:cNvSpPr/>
          <p:nvPr/>
        </p:nvSpPr>
        <p:spPr>
          <a:xfrm>
            <a:off x="5242959" y="170602"/>
            <a:ext cx="1415400" cy="936300"/>
          </a:xfrm>
          <a:prstGeom prst="roundRect">
            <a:avLst>
              <a:gd name="adj" fmla="val 16667"/>
            </a:avLst>
          </a:prstGeom>
          <a:gradFill>
            <a:gsLst>
              <a:gs pos="0">
                <a:srgbClr val="D4E5F5"/>
              </a:gs>
              <a:gs pos="100000">
                <a:srgbClr val="70A4D5"/>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1">
                <a:solidFill>
                  <a:schemeClr val="dk1"/>
                </a:solidFill>
                <a:latin typeface="Calibri"/>
                <a:ea typeface="Calibri"/>
                <a:cs typeface="Calibri"/>
                <a:sym typeface="Calibri"/>
              </a:rPr>
              <a:t>ADHD</a:t>
            </a:r>
            <a:endParaRPr sz="1100"/>
          </a:p>
        </p:txBody>
      </p:sp>
      <p:sp>
        <p:nvSpPr>
          <p:cNvPr id="241" name="Google Shape;241;p36"/>
          <p:cNvSpPr/>
          <p:nvPr/>
        </p:nvSpPr>
        <p:spPr>
          <a:xfrm>
            <a:off x="2685305" y="188990"/>
            <a:ext cx="1415400" cy="936300"/>
          </a:xfrm>
          <a:prstGeom prst="roundRect">
            <a:avLst>
              <a:gd name="adj" fmla="val 16667"/>
            </a:avLst>
          </a:prstGeom>
          <a:gradFill>
            <a:gsLst>
              <a:gs pos="0">
                <a:srgbClr val="D4E5F5"/>
              </a:gs>
              <a:gs pos="100000">
                <a:srgbClr val="70A4D5"/>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1">
                <a:solidFill>
                  <a:schemeClr val="dk1"/>
                </a:solidFill>
                <a:latin typeface="Calibri"/>
                <a:ea typeface="Calibri"/>
                <a:cs typeface="Calibri"/>
                <a:sym typeface="Calibri"/>
              </a:rPr>
              <a:t>Aggression</a:t>
            </a:r>
            <a:endParaRPr sz="1100"/>
          </a:p>
        </p:txBody>
      </p:sp>
      <p:sp>
        <p:nvSpPr>
          <p:cNvPr id="242" name="Google Shape;242;p36"/>
          <p:cNvSpPr/>
          <p:nvPr/>
        </p:nvSpPr>
        <p:spPr>
          <a:xfrm>
            <a:off x="2372681" y="1452452"/>
            <a:ext cx="1415400" cy="936300"/>
          </a:xfrm>
          <a:prstGeom prst="roundRect">
            <a:avLst>
              <a:gd name="adj" fmla="val 16667"/>
            </a:avLst>
          </a:prstGeom>
          <a:gradFill>
            <a:gsLst>
              <a:gs pos="0">
                <a:srgbClr val="D4E5F5"/>
              </a:gs>
              <a:gs pos="100000">
                <a:srgbClr val="70A4D5"/>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1">
                <a:solidFill>
                  <a:schemeClr val="dk1"/>
                </a:solidFill>
                <a:latin typeface="Calibri"/>
                <a:ea typeface="Calibri"/>
                <a:cs typeface="Calibri"/>
                <a:sym typeface="Calibri"/>
              </a:rPr>
              <a:t>Self Injury</a:t>
            </a:r>
            <a:endParaRPr sz="1100"/>
          </a:p>
        </p:txBody>
      </p:sp>
      <p:sp>
        <p:nvSpPr>
          <p:cNvPr id="243" name="Google Shape;243;p36"/>
          <p:cNvSpPr txBox="1"/>
          <p:nvPr/>
        </p:nvSpPr>
        <p:spPr>
          <a:xfrm>
            <a:off x="395174" y="2779850"/>
            <a:ext cx="14154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1" i="1">
                <a:solidFill>
                  <a:srgbClr val="FF0000"/>
                </a:solidFill>
                <a:latin typeface="Calibri"/>
                <a:ea typeface="Calibri"/>
                <a:cs typeface="Calibri"/>
                <a:sym typeface="Calibri"/>
              </a:rPr>
              <a:t>Gastrointestinal dysfunction</a:t>
            </a:r>
            <a:endParaRPr sz="1100"/>
          </a:p>
        </p:txBody>
      </p:sp>
      <p:sp>
        <p:nvSpPr>
          <p:cNvPr id="244" name="Google Shape;244;p36"/>
          <p:cNvSpPr txBox="1"/>
          <p:nvPr/>
        </p:nvSpPr>
        <p:spPr>
          <a:xfrm>
            <a:off x="371433" y="3573530"/>
            <a:ext cx="12975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1" i="1">
                <a:solidFill>
                  <a:srgbClr val="FF0000"/>
                </a:solidFill>
                <a:latin typeface="Calibri"/>
                <a:ea typeface="Calibri"/>
                <a:cs typeface="Calibri"/>
                <a:sym typeface="Calibri"/>
              </a:rPr>
              <a:t>Sleep disturbance</a:t>
            </a:r>
            <a:endParaRPr sz="1100"/>
          </a:p>
        </p:txBody>
      </p:sp>
      <p:sp>
        <p:nvSpPr>
          <p:cNvPr id="245" name="Google Shape;245;p36"/>
          <p:cNvSpPr txBox="1"/>
          <p:nvPr/>
        </p:nvSpPr>
        <p:spPr>
          <a:xfrm>
            <a:off x="6934476" y="657076"/>
            <a:ext cx="1829400" cy="715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1" i="1">
                <a:solidFill>
                  <a:srgbClr val="FF0000"/>
                </a:solidFill>
                <a:latin typeface="Calibri"/>
                <a:ea typeface="Calibri"/>
                <a:cs typeface="Calibri"/>
                <a:sym typeface="Calibri"/>
              </a:rPr>
              <a:t>Epilepsy,</a:t>
            </a:r>
            <a:endParaRPr sz="1100"/>
          </a:p>
          <a:p>
            <a:pPr marL="0" marR="0" lvl="0" indent="0" algn="ctr" rtl="0">
              <a:spcBef>
                <a:spcPts val="0"/>
              </a:spcBef>
              <a:spcAft>
                <a:spcPts val="0"/>
              </a:spcAft>
              <a:buNone/>
            </a:pPr>
            <a:r>
              <a:rPr lang="en" sz="1400" b="1" i="1">
                <a:solidFill>
                  <a:srgbClr val="FF0000"/>
                </a:solidFill>
                <a:latin typeface="Calibri"/>
                <a:ea typeface="Calibri"/>
                <a:cs typeface="Calibri"/>
                <a:sym typeface="Calibri"/>
              </a:rPr>
              <a:t>Seizure Disorders,</a:t>
            </a:r>
            <a:endParaRPr sz="1100"/>
          </a:p>
          <a:p>
            <a:pPr marL="0" marR="0" lvl="0" indent="0" algn="ctr" rtl="0">
              <a:spcBef>
                <a:spcPts val="0"/>
              </a:spcBef>
              <a:spcAft>
                <a:spcPts val="0"/>
              </a:spcAft>
              <a:buNone/>
            </a:pPr>
            <a:r>
              <a:rPr lang="en" sz="1400" b="1" i="1">
                <a:solidFill>
                  <a:srgbClr val="FF0000"/>
                </a:solidFill>
                <a:latin typeface="Calibri"/>
                <a:ea typeface="Calibri"/>
                <a:cs typeface="Calibri"/>
                <a:sym typeface="Calibri"/>
              </a:rPr>
              <a:t>EEG Abnormalities</a:t>
            </a:r>
            <a:endParaRPr sz="1100"/>
          </a:p>
        </p:txBody>
      </p:sp>
      <p:sp>
        <p:nvSpPr>
          <p:cNvPr id="246" name="Google Shape;246;p36"/>
          <p:cNvSpPr txBox="1"/>
          <p:nvPr/>
        </p:nvSpPr>
        <p:spPr>
          <a:xfrm>
            <a:off x="6964316" y="3123641"/>
            <a:ext cx="18294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1" i="1">
                <a:solidFill>
                  <a:srgbClr val="FF0000"/>
                </a:solidFill>
                <a:latin typeface="Calibri"/>
                <a:ea typeface="Calibri"/>
                <a:cs typeface="Calibri"/>
                <a:sym typeface="Calibri"/>
              </a:rPr>
              <a:t>Immune</a:t>
            </a:r>
            <a:endParaRPr sz="1100"/>
          </a:p>
          <a:p>
            <a:pPr marL="0" marR="0" lvl="0" indent="0" algn="ctr" rtl="0">
              <a:spcBef>
                <a:spcPts val="0"/>
              </a:spcBef>
              <a:spcAft>
                <a:spcPts val="0"/>
              </a:spcAft>
              <a:buNone/>
            </a:pPr>
            <a:r>
              <a:rPr lang="en" sz="1400" b="1" i="1">
                <a:solidFill>
                  <a:srgbClr val="FF0000"/>
                </a:solidFill>
                <a:latin typeface="Calibri"/>
                <a:ea typeface="Calibri"/>
                <a:cs typeface="Calibri"/>
                <a:sym typeface="Calibri"/>
              </a:rPr>
              <a:t>Dysfunction</a:t>
            </a:r>
            <a:endParaRPr sz="1100"/>
          </a:p>
        </p:txBody>
      </p:sp>
      <p:sp>
        <p:nvSpPr>
          <p:cNvPr id="247" name="Google Shape;247;p36"/>
          <p:cNvSpPr txBox="1"/>
          <p:nvPr/>
        </p:nvSpPr>
        <p:spPr>
          <a:xfrm>
            <a:off x="1554056" y="4090140"/>
            <a:ext cx="1297500" cy="715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1" i="1">
                <a:solidFill>
                  <a:srgbClr val="FF0000"/>
                </a:solidFill>
                <a:latin typeface="Calibri"/>
                <a:ea typeface="Calibri"/>
                <a:cs typeface="Calibri"/>
                <a:sym typeface="Calibri"/>
              </a:rPr>
              <a:t>Motor Problems:</a:t>
            </a:r>
            <a:endParaRPr sz="1100"/>
          </a:p>
          <a:p>
            <a:pPr marL="0" marR="0" lvl="0" indent="0" algn="ctr" rtl="0">
              <a:spcBef>
                <a:spcPts val="0"/>
              </a:spcBef>
              <a:spcAft>
                <a:spcPts val="0"/>
              </a:spcAft>
              <a:buNone/>
            </a:pPr>
            <a:r>
              <a:rPr lang="en" sz="1400" b="1" i="1">
                <a:solidFill>
                  <a:srgbClr val="FF0000"/>
                </a:solidFill>
                <a:latin typeface="Calibri"/>
                <a:ea typeface="Calibri"/>
                <a:cs typeface="Calibri"/>
                <a:sym typeface="Calibri"/>
              </a:rPr>
              <a:t>Apraxia</a:t>
            </a:r>
            <a:endParaRPr sz="1100"/>
          </a:p>
        </p:txBody>
      </p:sp>
      <p:sp>
        <p:nvSpPr>
          <p:cNvPr id="248" name="Google Shape;248;p36"/>
          <p:cNvSpPr txBox="1"/>
          <p:nvPr/>
        </p:nvSpPr>
        <p:spPr>
          <a:xfrm>
            <a:off x="242873" y="1972985"/>
            <a:ext cx="12975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1" i="1">
                <a:solidFill>
                  <a:srgbClr val="FF0000"/>
                </a:solidFill>
                <a:latin typeface="Calibri"/>
                <a:ea typeface="Calibri"/>
                <a:cs typeface="Calibri"/>
                <a:sym typeface="Calibri"/>
              </a:rPr>
              <a:t>Genetic Syndromes</a:t>
            </a:r>
            <a:endParaRPr sz="1100"/>
          </a:p>
        </p:txBody>
      </p:sp>
      <p:sp>
        <p:nvSpPr>
          <p:cNvPr id="249" name="Google Shape;249;p36"/>
          <p:cNvSpPr txBox="1"/>
          <p:nvPr/>
        </p:nvSpPr>
        <p:spPr>
          <a:xfrm>
            <a:off x="7623233" y="1992806"/>
            <a:ext cx="12975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1" i="1">
                <a:solidFill>
                  <a:srgbClr val="FF0000"/>
                </a:solidFill>
                <a:latin typeface="Calibri"/>
                <a:ea typeface="Calibri"/>
                <a:cs typeface="Calibri"/>
                <a:sym typeface="Calibri"/>
              </a:rPr>
              <a:t>Cardiac Abnormalities</a:t>
            </a:r>
            <a:endParaRPr sz="1100"/>
          </a:p>
        </p:txBody>
      </p:sp>
      <p:sp>
        <p:nvSpPr>
          <p:cNvPr id="250" name="Google Shape;250;p36"/>
          <p:cNvSpPr txBox="1"/>
          <p:nvPr/>
        </p:nvSpPr>
        <p:spPr>
          <a:xfrm>
            <a:off x="664028" y="1071100"/>
            <a:ext cx="12975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1" i="1">
                <a:solidFill>
                  <a:srgbClr val="FF0000"/>
                </a:solidFill>
                <a:latin typeface="Calibri"/>
                <a:ea typeface="Calibri"/>
                <a:cs typeface="Calibri"/>
                <a:sym typeface="Calibri"/>
              </a:rPr>
              <a:t>Hearing Impairment</a:t>
            </a:r>
            <a:endParaRPr sz="1100"/>
          </a:p>
        </p:txBody>
      </p:sp>
      <p:sp>
        <p:nvSpPr>
          <p:cNvPr id="251" name="Google Shape;251;p36"/>
          <p:cNvSpPr txBox="1"/>
          <p:nvPr/>
        </p:nvSpPr>
        <p:spPr>
          <a:xfrm>
            <a:off x="207033" y="281590"/>
            <a:ext cx="12975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1" i="1">
                <a:solidFill>
                  <a:srgbClr val="FF0000"/>
                </a:solidFill>
                <a:latin typeface="Calibri"/>
                <a:ea typeface="Calibri"/>
                <a:cs typeface="Calibri"/>
                <a:sym typeface="Calibri"/>
              </a:rPr>
              <a:t>Genetic Syndromes</a:t>
            </a:r>
            <a:endParaRPr sz="1100"/>
          </a:p>
        </p:txBody>
      </p:sp>
      <p:sp>
        <p:nvSpPr>
          <p:cNvPr id="252" name="Google Shape;252;p36"/>
          <p:cNvSpPr txBox="1"/>
          <p:nvPr/>
        </p:nvSpPr>
        <p:spPr>
          <a:xfrm>
            <a:off x="7659183" y="4117819"/>
            <a:ext cx="12975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1" i="1">
                <a:solidFill>
                  <a:srgbClr val="FF0000"/>
                </a:solidFill>
                <a:latin typeface="Calibri"/>
                <a:ea typeface="Calibri"/>
                <a:cs typeface="Calibri"/>
                <a:sym typeface="Calibri"/>
              </a:rPr>
              <a:t>Vision Differences</a:t>
            </a:r>
            <a:endParaRPr sz="1100"/>
          </a:p>
        </p:txBody>
      </p:sp>
      <p:sp>
        <p:nvSpPr>
          <p:cNvPr id="253" name="Google Shape;253;p36"/>
          <p:cNvSpPr txBox="1">
            <a:spLocks noGrp="1"/>
          </p:cNvSpPr>
          <p:nvPr>
            <p:ph type="ftr" idx="11"/>
          </p:nvPr>
        </p:nvSpPr>
        <p:spPr>
          <a:xfrm>
            <a:off x="-331275" y="4869600"/>
            <a:ext cx="54384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chemeClr val="dk1"/>
                </a:solidFill>
              </a:rPr>
              <a:t>1: image based on Dr. Cathy Lord’s talk to IPMH seminar, September 2021</a:t>
            </a:r>
            <a:endParaRPr/>
          </a:p>
        </p:txBody>
      </p:sp>
      <p:sp>
        <p:nvSpPr>
          <p:cNvPr id="254" name="Google Shape;254;p36"/>
          <p:cNvSpPr/>
          <p:nvPr/>
        </p:nvSpPr>
        <p:spPr>
          <a:xfrm>
            <a:off x="1797924" y="807268"/>
            <a:ext cx="1415400" cy="936300"/>
          </a:xfrm>
          <a:prstGeom prst="roundRect">
            <a:avLst>
              <a:gd name="adj" fmla="val 16667"/>
            </a:avLst>
          </a:prstGeom>
          <a:gradFill>
            <a:gsLst>
              <a:gs pos="0">
                <a:srgbClr val="D4E5F5"/>
              </a:gs>
              <a:gs pos="100000">
                <a:srgbClr val="70A4D5"/>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1">
                <a:solidFill>
                  <a:schemeClr val="dk1"/>
                </a:solidFill>
                <a:latin typeface="Calibri"/>
                <a:ea typeface="Calibri"/>
                <a:cs typeface="Calibri"/>
                <a:sym typeface="Calibri"/>
              </a:rPr>
              <a:t>Mood Disorders</a:t>
            </a:r>
            <a:endParaRPr sz="1100"/>
          </a:p>
        </p:txBody>
      </p:sp>
      <p:sp>
        <p:nvSpPr>
          <p:cNvPr id="255" name="Google Shape;255;p36"/>
          <p:cNvSpPr/>
          <p:nvPr/>
        </p:nvSpPr>
        <p:spPr>
          <a:xfrm>
            <a:off x="1981225" y="2095136"/>
            <a:ext cx="1415400" cy="936300"/>
          </a:xfrm>
          <a:prstGeom prst="roundRect">
            <a:avLst>
              <a:gd name="adj" fmla="val 16667"/>
            </a:avLst>
          </a:prstGeom>
          <a:gradFill>
            <a:gsLst>
              <a:gs pos="0">
                <a:srgbClr val="D4E5F5"/>
              </a:gs>
              <a:gs pos="100000">
                <a:srgbClr val="70A4D5"/>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1">
                <a:solidFill>
                  <a:schemeClr val="dk1"/>
                </a:solidFill>
                <a:latin typeface="Calibri"/>
                <a:ea typeface="Calibri"/>
                <a:cs typeface="Calibri"/>
                <a:sym typeface="Calibri"/>
              </a:rPr>
              <a:t>Psychosis</a:t>
            </a:r>
            <a:endParaRPr sz="1100"/>
          </a:p>
        </p:txBody>
      </p:sp>
      <p:grpSp>
        <p:nvGrpSpPr>
          <p:cNvPr id="256" name="Google Shape;256;p36"/>
          <p:cNvGrpSpPr/>
          <p:nvPr/>
        </p:nvGrpSpPr>
        <p:grpSpPr>
          <a:xfrm>
            <a:off x="2455658" y="2168978"/>
            <a:ext cx="4232738" cy="2191275"/>
            <a:chOff x="3216154" y="2891971"/>
            <a:chExt cx="5643651" cy="2921700"/>
          </a:xfrm>
        </p:grpSpPr>
        <p:sp>
          <p:nvSpPr>
            <p:cNvPr id="257" name="Google Shape;257;p36"/>
            <p:cNvSpPr/>
            <p:nvPr/>
          </p:nvSpPr>
          <p:spPr>
            <a:xfrm>
              <a:off x="3216154" y="2891971"/>
              <a:ext cx="2988600" cy="2921700"/>
            </a:xfrm>
            <a:prstGeom prst="ellipse">
              <a:avLst/>
            </a:prstGeom>
            <a:noFill/>
            <a:ln w="57150" cap="flat" cmpd="sng">
              <a:solidFill>
                <a:schemeClr val="dk1"/>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100" b="1">
                  <a:solidFill>
                    <a:schemeClr val="dk1"/>
                  </a:solidFill>
                  <a:latin typeface="Calibri"/>
                  <a:ea typeface="Calibri"/>
                  <a:cs typeface="Calibri"/>
                  <a:sym typeface="Calibri"/>
                </a:rPr>
                <a:t>Restricted Interests, Movements, Behaviors</a:t>
              </a:r>
              <a:endParaRPr sz="1100"/>
            </a:p>
          </p:txBody>
        </p:sp>
        <p:sp>
          <p:nvSpPr>
            <p:cNvPr id="258" name="Google Shape;258;p36"/>
            <p:cNvSpPr/>
            <p:nvPr/>
          </p:nvSpPr>
          <p:spPr>
            <a:xfrm>
              <a:off x="5871205" y="2891971"/>
              <a:ext cx="2988600" cy="2921700"/>
            </a:xfrm>
            <a:prstGeom prst="ellipse">
              <a:avLst/>
            </a:prstGeom>
            <a:noFill/>
            <a:ln w="57150" cap="flat" cmpd="sng">
              <a:solidFill>
                <a:schemeClr val="dk1"/>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100" b="1">
                  <a:solidFill>
                    <a:schemeClr val="dk1"/>
                  </a:solidFill>
                  <a:latin typeface="Calibri"/>
                  <a:ea typeface="Calibri"/>
                  <a:cs typeface="Calibri"/>
                  <a:sym typeface="Calibri"/>
                </a:rPr>
                <a:t>Social Comm Deficits</a:t>
              </a:r>
              <a:endParaRPr sz="1100"/>
            </a:p>
          </p:txBody>
        </p:sp>
      </p:grpSp>
      <p:sp>
        <p:nvSpPr>
          <p:cNvPr id="259" name="Google Shape;259;p36"/>
          <p:cNvSpPr/>
          <p:nvPr/>
        </p:nvSpPr>
        <p:spPr>
          <a:xfrm>
            <a:off x="3011559" y="242772"/>
            <a:ext cx="3120900" cy="3090300"/>
          </a:xfrm>
          <a:prstGeom prst="ellipse">
            <a:avLst/>
          </a:prstGeom>
          <a:solidFill>
            <a:schemeClr val="dk1">
              <a:alpha val="49800"/>
            </a:schemeClr>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700" b="1">
                <a:solidFill>
                  <a:schemeClr val="dk1"/>
                </a:solidFill>
                <a:latin typeface="Calibri"/>
                <a:ea typeface="Calibri"/>
                <a:cs typeface="Calibri"/>
                <a:sym typeface="Calibri"/>
              </a:rPr>
              <a:t>AUTISM SPECTRUM DISORDERS</a:t>
            </a:r>
            <a:endParaRPr sz="11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
                                        <p:tgtEl>
                                          <p:spTgt spid="2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500"/>
                                        <p:tgtEl>
                                          <p:spTgt spid="236"/>
                                        </p:tgtEl>
                                      </p:cBhvr>
                                    </p:animEffect>
                                  </p:childTnLst>
                                </p:cTn>
                              </p:par>
                              <p:par>
                                <p:cTn id="13" presetID="10" presetClass="entr" presetSubtype="0" fill="hold" nodeType="withEffect">
                                  <p:stCondLst>
                                    <p:cond delay="0"/>
                                  </p:stCondLst>
                                  <p:childTnLst>
                                    <p:set>
                                      <p:cBhvr>
                                        <p:cTn id="14" dur="1" fill="hold">
                                          <p:stCondLst>
                                            <p:cond delay="0"/>
                                          </p:stCondLst>
                                        </p:cTn>
                                        <p:tgtEl>
                                          <p:spTgt spid="237"/>
                                        </p:tgtEl>
                                        <p:attrNameLst>
                                          <p:attrName>style.visibility</p:attrName>
                                        </p:attrNameLst>
                                      </p:cBhvr>
                                      <p:to>
                                        <p:strVal val="visible"/>
                                      </p:to>
                                    </p:set>
                                    <p:animEffect transition="in" filter="fade">
                                      <p:cBhvr>
                                        <p:cTn id="15" dur="500"/>
                                        <p:tgtEl>
                                          <p:spTgt spid="2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1"/>
                                        </p:tgtEl>
                                        <p:attrNameLst>
                                          <p:attrName>style.visibility</p:attrName>
                                        </p:attrNameLst>
                                      </p:cBhvr>
                                      <p:to>
                                        <p:strVal val="visible"/>
                                      </p:to>
                                    </p:set>
                                    <p:animEffect transition="in" filter="fade">
                                      <p:cBhvr>
                                        <p:cTn id="20" dur="500"/>
                                        <p:tgtEl>
                                          <p:spTgt spid="241"/>
                                        </p:tgtEl>
                                      </p:cBhvr>
                                    </p:animEffect>
                                  </p:childTnLst>
                                </p:cTn>
                              </p:par>
                              <p:par>
                                <p:cTn id="21" presetID="10" presetClass="entr" presetSubtype="0" fill="hold" nodeType="withEffect">
                                  <p:stCondLst>
                                    <p:cond delay="0"/>
                                  </p:stCondLst>
                                  <p:childTnLst>
                                    <p:set>
                                      <p:cBhvr>
                                        <p:cTn id="22" dur="1" fill="hold">
                                          <p:stCondLst>
                                            <p:cond delay="0"/>
                                          </p:stCondLst>
                                        </p:cTn>
                                        <p:tgtEl>
                                          <p:spTgt spid="254"/>
                                        </p:tgtEl>
                                        <p:attrNameLst>
                                          <p:attrName>style.visibility</p:attrName>
                                        </p:attrNameLst>
                                      </p:cBhvr>
                                      <p:to>
                                        <p:strVal val="visible"/>
                                      </p:to>
                                    </p:set>
                                    <p:animEffect transition="in" filter="fade">
                                      <p:cBhvr>
                                        <p:cTn id="23" dur="500"/>
                                        <p:tgtEl>
                                          <p:spTgt spid="254"/>
                                        </p:tgtEl>
                                      </p:cBhvr>
                                    </p:animEffect>
                                  </p:childTnLst>
                                </p:cTn>
                              </p:par>
                              <p:par>
                                <p:cTn id="24" presetID="10" presetClass="entr" presetSubtype="0" fill="hold" nodeType="withEffect">
                                  <p:stCondLst>
                                    <p:cond delay="0"/>
                                  </p:stCondLst>
                                  <p:childTnLst>
                                    <p:set>
                                      <p:cBhvr>
                                        <p:cTn id="25" dur="1" fill="hold">
                                          <p:stCondLst>
                                            <p:cond delay="0"/>
                                          </p:stCondLst>
                                        </p:cTn>
                                        <p:tgtEl>
                                          <p:spTgt spid="242"/>
                                        </p:tgtEl>
                                        <p:attrNameLst>
                                          <p:attrName>style.visibility</p:attrName>
                                        </p:attrNameLst>
                                      </p:cBhvr>
                                      <p:to>
                                        <p:strVal val="visible"/>
                                      </p:to>
                                    </p:set>
                                    <p:animEffect transition="in" filter="fade">
                                      <p:cBhvr>
                                        <p:cTn id="26" dur="500"/>
                                        <p:tgtEl>
                                          <p:spTgt spid="242"/>
                                        </p:tgtEl>
                                      </p:cBhvr>
                                    </p:animEffect>
                                  </p:childTnLst>
                                </p:cTn>
                              </p:par>
                              <p:par>
                                <p:cTn id="27" presetID="10" presetClass="entr" presetSubtype="0" fill="hold" nodeType="withEffect">
                                  <p:stCondLst>
                                    <p:cond delay="0"/>
                                  </p:stCondLst>
                                  <p:childTnLst>
                                    <p:set>
                                      <p:cBhvr>
                                        <p:cTn id="28" dur="1" fill="hold">
                                          <p:stCondLst>
                                            <p:cond delay="0"/>
                                          </p:stCondLst>
                                        </p:cTn>
                                        <p:tgtEl>
                                          <p:spTgt spid="255"/>
                                        </p:tgtEl>
                                        <p:attrNameLst>
                                          <p:attrName>style.visibility</p:attrName>
                                        </p:attrNameLst>
                                      </p:cBhvr>
                                      <p:to>
                                        <p:strVal val="visible"/>
                                      </p:to>
                                    </p:set>
                                    <p:animEffect transition="in" filter="fade">
                                      <p:cBhvr>
                                        <p:cTn id="29" dur="500"/>
                                        <p:tgtEl>
                                          <p:spTgt spid="255"/>
                                        </p:tgtEl>
                                      </p:cBhvr>
                                    </p:animEffect>
                                  </p:childTnLst>
                                </p:cTn>
                              </p:par>
                              <p:par>
                                <p:cTn id="30" presetID="10" presetClass="entr" presetSubtype="0" fill="hold" nodeType="withEffect">
                                  <p:stCondLst>
                                    <p:cond delay="0"/>
                                  </p:stCondLst>
                                  <p:childTnLst>
                                    <p:set>
                                      <p:cBhvr>
                                        <p:cTn id="31" dur="1" fill="hold">
                                          <p:stCondLst>
                                            <p:cond delay="0"/>
                                          </p:stCondLst>
                                        </p:cTn>
                                        <p:tgtEl>
                                          <p:spTgt spid="238"/>
                                        </p:tgtEl>
                                        <p:attrNameLst>
                                          <p:attrName>style.visibility</p:attrName>
                                        </p:attrNameLst>
                                      </p:cBhvr>
                                      <p:to>
                                        <p:strVal val="visible"/>
                                      </p:to>
                                    </p:set>
                                    <p:animEffect transition="in" filter="fade">
                                      <p:cBhvr>
                                        <p:cTn id="32" dur="500"/>
                                        <p:tgtEl>
                                          <p:spTgt spid="238"/>
                                        </p:tgtEl>
                                      </p:cBhvr>
                                    </p:animEffect>
                                  </p:childTnLst>
                                </p:cTn>
                              </p:par>
                              <p:par>
                                <p:cTn id="33" presetID="10" presetClass="entr" presetSubtype="0" fill="hold" nodeType="withEffect">
                                  <p:stCondLst>
                                    <p:cond delay="0"/>
                                  </p:stCondLst>
                                  <p:childTnLst>
                                    <p:set>
                                      <p:cBhvr>
                                        <p:cTn id="34" dur="1" fill="hold">
                                          <p:stCondLst>
                                            <p:cond delay="0"/>
                                          </p:stCondLst>
                                        </p:cTn>
                                        <p:tgtEl>
                                          <p:spTgt spid="239"/>
                                        </p:tgtEl>
                                        <p:attrNameLst>
                                          <p:attrName>style.visibility</p:attrName>
                                        </p:attrNameLst>
                                      </p:cBhvr>
                                      <p:to>
                                        <p:strVal val="visible"/>
                                      </p:to>
                                    </p:set>
                                    <p:animEffect transition="in" filter="fade">
                                      <p:cBhvr>
                                        <p:cTn id="35" dur="500"/>
                                        <p:tgtEl>
                                          <p:spTgt spid="239"/>
                                        </p:tgtEl>
                                      </p:cBhvr>
                                    </p:animEffect>
                                  </p:childTnLst>
                                </p:cTn>
                              </p:par>
                              <p:par>
                                <p:cTn id="36" presetID="10" presetClass="entr" presetSubtype="0" fill="hold" nodeType="withEffect">
                                  <p:stCondLst>
                                    <p:cond delay="0"/>
                                  </p:stCondLst>
                                  <p:childTnLst>
                                    <p:set>
                                      <p:cBhvr>
                                        <p:cTn id="37" dur="1" fill="hold">
                                          <p:stCondLst>
                                            <p:cond delay="0"/>
                                          </p:stCondLst>
                                        </p:cTn>
                                        <p:tgtEl>
                                          <p:spTgt spid="240"/>
                                        </p:tgtEl>
                                        <p:attrNameLst>
                                          <p:attrName>style.visibility</p:attrName>
                                        </p:attrNameLst>
                                      </p:cBhvr>
                                      <p:to>
                                        <p:strVal val="visible"/>
                                      </p:to>
                                    </p:set>
                                    <p:animEffect transition="in" filter="fade">
                                      <p:cBhvr>
                                        <p:cTn id="38" dur="500"/>
                                        <p:tgtEl>
                                          <p:spTgt spid="24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51"/>
                                        </p:tgtEl>
                                        <p:attrNameLst>
                                          <p:attrName>style.visibility</p:attrName>
                                        </p:attrNameLst>
                                      </p:cBhvr>
                                      <p:to>
                                        <p:strVal val="visible"/>
                                      </p:to>
                                    </p:set>
                                    <p:animEffect transition="in" filter="fade">
                                      <p:cBhvr>
                                        <p:cTn id="43" dur="500"/>
                                        <p:tgtEl>
                                          <p:spTgt spid="251"/>
                                        </p:tgtEl>
                                      </p:cBhvr>
                                    </p:animEffect>
                                  </p:childTnLst>
                                </p:cTn>
                              </p:par>
                              <p:par>
                                <p:cTn id="44" presetID="10" presetClass="entr" presetSubtype="0" fill="hold" nodeType="withEffect">
                                  <p:stCondLst>
                                    <p:cond delay="0"/>
                                  </p:stCondLst>
                                  <p:childTnLst>
                                    <p:set>
                                      <p:cBhvr>
                                        <p:cTn id="45" dur="1" fill="hold">
                                          <p:stCondLst>
                                            <p:cond delay="0"/>
                                          </p:stCondLst>
                                        </p:cTn>
                                        <p:tgtEl>
                                          <p:spTgt spid="250"/>
                                        </p:tgtEl>
                                        <p:attrNameLst>
                                          <p:attrName>style.visibility</p:attrName>
                                        </p:attrNameLst>
                                      </p:cBhvr>
                                      <p:to>
                                        <p:strVal val="visible"/>
                                      </p:to>
                                    </p:set>
                                    <p:animEffect transition="in" filter="fade">
                                      <p:cBhvr>
                                        <p:cTn id="46" dur="500"/>
                                        <p:tgtEl>
                                          <p:spTgt spid="250"/>
                                        </p:tgtEl>
                                      </p:cBhvr>
                                    </p:animEffect>
                                  </p:childTnLst>
                                </p:cTn>
                              </p:par>
                              <p:par>
                                <p:cTn id="47" presetID="10" presetClass="entr" presetSubtype="0" fill="hold" nodeType="withEffect">
                                  <p:stCondLst>
                                    <p:cond delay="0"/>
                                  </p:stCondLst>
                                  <p:childTnLst>
                                    <p:set>
                                      <p:cBhvr>
                                        <p:cTn id="48" dur="1" fill="hold">
                                          <p:stCondLst>
                                            <p:cond delay="0"/>
                                          </p:stCondLst>
                                        </p:cTn>
                                        <p:tgtEl>
                                          <p:spTgt spid="248"/>
                                        </p:tgtEl>
                                        <p:attrNameLst>
                                          <p:attrName>style.visibility</p:attrName>
                                        </p:attrNameLst>
                                      </p:cBhvr>
                                      <p:to>
                                        <p:strVal val="visible"/>
                                      </p:to>
                                    </p:set>
                                    <p:animEffect transition="in" filter="fade">
                                      <p:cBhvr>
                                        <p:cTn id="49" dur="500"/>
                                        <p:tgtEl>
                                          <p:spTgt spid="248"/>
                                        </p:tgtEl>
                                      </p:cBhvr>
                                    </p:animEffect>
                                  </p:childTnLst>
                                </p:cTn>
                              </p:par>
                              <p:par>
                                <p:cTn id="50" presetID="10" presetClass="entr" presetSubtype="0" fill="hold" nodeType="withEffect">
                                  <p:stCondLst>
                                    <p:cond delay="0"/>
                                  </p:stCondLst>
                                  <p:childTnLst>
                                    <p:set>
                                      <p:cBhvr>
                                        <p:cTn id="51" dur="1" fill="hold">
                                          <p:stCondLst>
                                            <p:cond delay="0"/>
                                          </p:stCondLst>
                                        </p:cTn>
                                        <p:tgtEl>
                                          <p:spTgt spid="243"/>
                                        </p:tgtEl>
                                        <p:attrNameLst>
                                          <p:attrName>style.visibility</p:attrName>
                                        </p:attrNameLst>
                                      </p:cBhvr>
                                      <p:to>
                                        <p:strVal val="visible"/>
                                      </p:to>
                                    </p:set>
                                    <p:animEffect transition="in" filter="fade">
                                      <p:cBhvr>
                                        <p:cTn id="52" dur="500"/>
                                        <p:tgtEl>
                                          <p:spTgt spid="243"/>
                                        </p:tgtEl>
                                      </p:cBhvr>
                                    </p:animEffect>
                                  </p:childTnLst>
                                </p:cTn>
                              </p:par>
                              <p:par>
                                <p:cTn id="53" presetID="10" presetClass="entr" presetSubtype="0" fill="hold" nodeType="withEffect">
                                  <p:stCondLst>
                                    <p:cond delay="0"/>
                                  </p:stCondLst>
                                  <p:childTnLst>
                                    <p:set>
                                      <p:cBhvr>
                                        <p:cTn id="54" dur="1" fill="hold">
                                          <p:stCondLst>
                                            <p:cond delay="0"/>
                                          </p:stCondLst>
                                        </p:cTn>
                                        <p:tgtEl>
                                          <p:spTgt spid="244"/>
                                        </p:tgtEl>
                                        <p:attrNameLst>
                                          <p:attrName>style.visibility</p:attrName>
                                        </p:attrNameLst>
                                      </p:cBhvr>
                                      <p:to>
                                        <p:strVal val="visible"/>
                                      </p:to>
                                    </p:set>
                                    <p:animEffect transition="in" filter="fade">
                                      <p:cBhvr>
                                        <p:cTn id="55" dur="500"/>
                                        <p:tgtEl>
                                          <p:spTgt spid="244"/>
                                        </p:tgtEl>
                                      </p:cBhvr>
                                    </p:animEffect>
                                  </p:childTnLst>
                                </p:cTn>
                              </p:par>
                              <p:par>
                                <p:cTn id="56" presetID="10" presetClass="entr" presetSubtype="0" fill="hold" nodeType="withEffect">
                                  <p:stCondLst>
                                    <p:cond delay="0"/>
                                  </p:stCondLst>
                                  <p:childTnLst>
                                    <p:set>
                                      <p:cBhvr>
                                        <p:cTn id="57" dur="1" fill="hold">
                                          <p:stCondLst>
                                            <p:cond delay="0"/>
                                          </p:stCondLst>
                                        </p:cTn>
                                        <p:tgtEl>
                                          <p:spTgt spid="247"/>
                                        </p:tgtEl>
                                        <p:attrNameLst>
                                          <p:attrName>style.visibility</p:attrName>
                                        </p:attrNameLst>
                                      </p:cBhvr>
                                      <p:to>
                                        <p:strVal val="visible"/>
                                      </p:to>
                                    </p:set>
                                    <p:animEffect transition="in" filter="fade">
                                      <p:cBhvr>
                                        <p:cTn id="58" dur="500"/>
                                        <p:tgtEl>
                                          <p:spTgt spid="247"/>
                                        </p:tgtEl>
                                      </p:cBhvr>
                                    </p:animEffect>
                                  </p:childTnLst>
                                </p:cTn>
                              </p:par>
                              <p:par>
                                <p:cTn id="59" presetID="10" presetClass="entr" presetSubtype="0" fill="hold" nodeType="withEffect">
                                  <p:stCondLst>
                                    <p:cond delay="0"/>
                                  </p:stCondLst>
                                  <p:childTnLst>
                                    <p:set>
                                      <p:cBhvr>
                                        <p:cTn id="60" dur="1" fill="hold">
                                          <p:stCondLst>
                                            <p:cond delay="0"/>
                                          </p:stCondLst>
                                        </p:cTn>
                                        <p:tgtEl>
                                          <p:spTgt spid="252"/>
                                        </p:tgtEl>
                                        <p:attrNameLst>
                                          <p:attrName>style.visibility</p:attrName>
                                        </p:attrNameLst>
                                      </p:cBhvr>
                                      <p:to>
                                        <p:strVal val="visible"/>
                                      </p:to>
                                    </p:set>
                                    <p:animEffect transition="in" filter="fade">
                                      <p:cBhvr>
                                        <p:cTn id="61" dur="500"/>
                                        <p:tgtEl>
                                          <p:spTgt spid="252"/>
                                        </p:tgtEl>
                                      </p:cBhvr>
                                    </p:animEffect>
                                  </p:childTnLst>
                                </p:cTn>
                              </p:par>
                              <p:par>
                                <p:cTn id="62" presetID="10" presetClass="entr" presetSubtype="0" fill="hold" nodeType="withEffect">
                                  <p:stCondLst>
                                    <p:cond delay="0"/>
                                  </p:stCondLst>
                                  <p:childTnLst>
                                    <p:set>
                                      <p:cBhvr>
                                        <p:cTn id="63" dur="1" fill="hold">
                                          <p:stCondLst>
                                            <p:cond delay="0"/>
                                          </p:stCondLst>
                                        </p:cTn>
                                        <p:tgtEl>
                                          <p:spTgt spid="246"/>
                                        </p:tgtEl>
                                        <p:attrNameLst>
                                          <p:attrName>style.visibility</p:attrName>
                                        </p:attrNameLst>
                                      </p:cBhvr>
                                      <p:to>
                                        <p:strVal val="visible"/>
                                      </p:to>
                                    </p:set>
                                    <p:animEffect transition="in" filter="fade">
                                      <p:cBhvr>
                                        <p:cTn id="64" dur="500"/>
                                        <p:tgtEl>
                                          <p:spTgt spid="246"/>
                                        </p:tgtEl>
                                      </p:cBhvr>
                                    </p:animEffect>
                                  </p:childTnLst>
                                </p:cTn>
                              </p:par>
                              <p:par>
                                <p:cTn id="65" presetID="10" presetClass="entr" presetSubtype="0" fill="hold" nodeType="withEffect">
                                  <p:stCondLst>
                                    <p:cond delay="0"/>
                                  </p:stCondLst>
                                  <p:childTnLst>
                                    <p:set>
                                      <p:cBhvr>
                                        <p:cTn id="66" dur="1" fill="hold">
                                          <p:stCondLst>
                                            <p:cond delay="0"/>
                                          </p:stCondLst>
                                        </p:cTn>
                                        <p:tgtEl>
                                          <p:spTgt spid="249"/>
                                        </p:tgtEl>
                                        <p:attrNameLst>
                                          <p:attrName>style.visibility</p:attrName>
                                        </p:attrNameLst>
                                      </p:cBhvr>
                                      <p:to>
                                        <p:strVal val="visible"/>
                                      </p:to>
                                    </p:set>
                                    <p:animEffect transition="in" filter="fade">
                                      <p:cBhvr>
                                        <p:cTn id="67" dur="500"/>
                                        <p:tgtEl>
                                          <p:spTgt spid="249"/>
                                        </p:tgtEl>
                                      </p:cBhvr>
                                    </p:animEffect>
                                  </p:childTnLst>
                                </p:cTn>
                              </p:par>
                              <p:par>
                                <p:cTn id="68" presetID="10" presetClass="entr" presetSubtype="0" fill="hold" nodeType="withEffect">
                                  <p:stCondLst>
                                    <p:cond delay="0"/>
                                  </p:stCondLst>
                                  <p:childTnLst>
                                    <p:set>
                                      <p:cBhvr>
                                        <p:cTn id="69" dur="1" fill="hold">
                                          <p:stCondLst>
                                            <p:cond delay="0"/>
                                          </p:stCondLst>
                                        </p:cTn>
                                        <p:tgtEl>
                                          <p:spTgt spid="245"/>
                                        </p:tgtEl>
                                        <p:attrNameLst>
                                          <p:attrName>style.visibility</p:attrName>
                                        </p:attrNameLst>
                                      </p:cBhvr>
                                      <p:to>
                                        <p:strVal val="visible"/>
                                      </p:to>
                                    </p:set>
                                    <p:animEffect transition="in" filter="fade">
                                      <p:cBhvr>
                                        <p:cTn id="70"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a:spLocks noGrp="1"/>
          </p:cNvSpPr>
          <p:nvPr>
            <p:ph type="body" idx="1"/>
          </p:nvPr>
        </p:nvSpPr>
        <p:spPr>
          <a:xfrm>
            <a:off x="1200150" y="367751"/>
            <a:ext cx="6809100" cy="868200"/>
          </a:xfrm>
          <a:prstGeom prst="rect">
            <a:avLst/>
          </a:prstGeom>
          <a:noFill/>
          <a:ln>
            <a:noFill/>
          </a:ln>
        </p:spPr>
        <p:txBody>
          <a:bodyPr spcFirstLastPara="1" wrap="square" lIns="68575" tIns="34275" rIns="68575" bIns="34275" anchor="t" anchorCtr="0">
            <a:normAutofit fontScale="92500" lnSpcReduction="20000"/>
          </a:bodyPr>
          <a:lstStyle/>
          <a:p>
            <a:pPr marL="0" lvl="0" indent="0" algn="ctr" rtl="0">
              <a:lnSpc>
                <a:spcPct val="90000"/>
              </a:lnSpc>
              <a:spcBef>
                <a:spcPts val="0"/>
              </a:spcBef>
              <a:spcAft>
                <a:spcPts val="0"/>
              </a:spcAft>
              <a:buClr>
                <a:srgbClr val="212121"/>
              </a:buClr>
              <a:buSzPts val="2700"/>
              <a:buNone/>
            </a:pPr>
            <a:r>
              <a:rPr lang="en" sz="2700" b="0" i="0">
                <a:solidFill>
                  <a:schemeClr val="dk1"/>
                </a:solidFill>
                <a:latin typeface="Calibri"/>
                <a:ea typeface="Calibri"/>
                <a:cs typeface="Calibri"/>
                <a:sym typeface="Calibri"/>
              </a:rPr>
              <a:t>"If you've met a person with autism,</a:t>
            </a:r>
            <a:endParaRPr>
              <a:solidFill>
                <a:schemeClr val="dk1"/>
              </a:solidFill>
            </a:endParaRPr>
          </a:p>
          <a:p>
            <a:pPr marL="0" lvl="0" indent="0" algn="ctr" rtl="0">
              <a:lnSpc>
                <a:spcPct val="90000"/>
              </a:lnSpc>
              <a:spcBef>
                <a:spcPts val="800"/>
              </a:spcBef>
              <a:spcAft>
                <a:spcPts val="1200"/>
              </a:spcAft>
              <a:buClr>
                <a:srgbClr val="212121"/>
              </a:buClr>
              <a:buSzPts val="2700"/>
              <a:buNone/>
            </a:pPr>
            <a:r>
              <a:rPr lang="en" sz="2700" b="0" i="0">
                <a:solidFill>
                  <a:schemeClr val="dk1"/>
                </a:solidFill>
                <a:latin typeface="Calibri"/>
                <a:ea typeface="Calibri"/>
                <a:cs typeface="Calibri"/>
                <a:sym typeface="Calibri"/>
              </a:rPr>
              <a:t>you've met one person with autism.”</a:t>
            </a:r>
            <a:endParaRPr>
              <a:solidFill>
                <a:schemeClr val="dk1"/>
              </a:solidFill>
            </a:endParaRPr>
          </a:p>
        </p:txBody>
      </p:sp>
      <p:sp>
        <p:nvSpPr>
          <p:cNvPr id="266" name="Google Shape;266;p37"/>
          <p:cNvSpPr/>
          <p:nvPr/>
        </p:nvSpPr>
        <p:spPr>
          <a:xfrm>
            <a:off x="204107" y="57150"/>
            <a:ext cx="8499000" cy="1453200"/>
          </a:xfrm>
          <a:prstGeom prst="wedgeEllipseCallout">
            <a:avLst>
              <a:gd name="adj1" fmla="val 36996"/>
              <a:gd name="adj2" fmla="val 62500"/>
            </a:avLst>
          </a:prstGeom>
          <a:no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267" name="Google Shape;267;p37"/>
          <p:cNvSpPr/>
          <p:nvPr/>
        </p:nvSpPr>
        <p:spPr>
          <a:xfrm>
            <a:off x="7385150" y="1431277"/>
            <a:ext cx="1377600" cy="549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400" b="1" i="1">
                <a:solidFill>
                  <a:schemeClr val="dk1"/>
                </a:solidFill>
                <a:latin typeface="Calibri"/>
                <a:ea typeface="Calibri"/>
                <a:cs typeface="Calibri"/>
                <a:sym typeface="Calibri"/>
              </a:rPr>
              <a:t>Dr. Stephen Shore</a:t>
            </a:r>
            <a:endParaRPr sz="1100" b="1">
              <a:solidFill>
                <a:schemeClr val="dk1"/>
              </a:solidFill>
            </a:endParaRPr>
          </a:p>
        </p:txBody>
      </p:sp>
      <p:graphicFrame>
        <p:nvGraphicFramePr>
          <p:cNvPr id="268" name="Google Shape;268;p37"/>
          <p:cNvGraphicFramePr/>
          <p:nvPr/>
        </p:nvGraphicFramePr>
        <p:xfrm>
          <a:off x="722539" y="2057401"/>
          <a:ext cx="3000000" cy="3000000"/>
        </p:xfrm>
        <a:graphic>
          <a:graphicData uri="http://schemas.openxmlformats.org/drawingml/2006/table">
            <a:tbl>
              <a:tblPr firstRow="1" bandRow="1">
                <a:noFill/>
                <a:tableStyleId>{50784A8E-3A5D-4904-A7FC-31EC407802B0}</a:tableStyleId>
              </a:tblPr>
              <a:tblGrid>
                <a:gridCol w="2401225">
                  <a:extLst>
                    <a:ext uri="{9D8B030D-6E8A-4147-A177-3AD203B41FA5}">
                      <a16:colId xmlns:a16="http://schemas.microsoft.com/office/drawing/2014/main" val="20000"/>
                    </a:ext>
                  </a:extLst>
                </a:gridCol>
                <a:gridCol w="5485475">
                  <a:extLst>
                    <a:ext uri="{9D8B030D-6E8A-4147-A177-3AD203B41FA5}">
                      <a16:colId xmlns:a16="http://schemas.microsoft.com/office/drawing/2014/main" val="20001"/>
                    </a:ext>
                  </a:extLst>
                </a:gridCol>
              </a:tblGrid>
              <a:tr h="2914950">
                <a:tc>
                  <a:txBody>
                    <a:bodyPr/>
                    <a:lstStyle/>
                    <a:p>
                      <a:pPr marL="0" marR="0" lvl="0" indent="0" algn="ctr" rtl="0">
                        <a:spcBef>
                          <a:spcPts val="0"/>
                        </a:spcBef>
                        <a:spcAft>
                          <a:spcPts val="0"/>
                        </a:spcAft>
                        <a:buNone/>
                      </a:pPr>
                      <a:r>
                        <a:rPr lang="en" sz="2400" b="0" i="0" u="none" strike="noStrike" cap="none">
                          <a:solidFill>
                            <a:schemeClr val="dk1"/>
                          </a:solidFill>
                          <a:latin typeface="Calibri"/>
                          <a:ea typeface="Calibri"/>
                          <a:cs typeface="Calibri"/>
                          <a:sym typeface="Calibri"/>
                        </a:rPr>
                        <a:t>Autism is one word attempting to describe millions of different stories.</a:t>
                      </a:r>
                      <a:endParaRPr sz="1100">
                        <a:solidFill>
                          <a:schemeClr val="dk1"/>
                        </a:solidFill>
                      </a:endParaRPr>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rgbClr val="212121"/>
                        </a:buClr>
                        <a:buSzPts val="1800"/>
                        <a:buFont typeface="Calibri"/>
                        <a:buNone/>
                      </a:pPr>
                      <a:r>
                        <a:rPr lang="en" sz="1800" b="1" i="0" u="none" strike="noStrike" cap="none">
                          <a:solidFill>
                            <a:schemeClr val="dk1"/>
                          </a:solidFill>
                          <a:latin typeface="Calibri"/>
                          <a:ea typeface="Calibri"/>
                          <a:cs typeface="Calibri"/>
                          <a:sym typeface="Calibri"/>
                        </a:rPr>
                        <a:t>These are individuals with…</a:t>
                      </a:r>
                      <a:endParaRPr sz="1100">
                        <a:solidFill>
                          <a:schemeClr val="dk1"/>
                        </a:solidFill>
                      </a:endParaRPr>
                    </a:p>
                    <a:p>
                      <a:pPr marL="0" marR="0" lvl="0" indent="0" algn="ctr" rtl="0">
                        <a:spcBef>
                          <a:spcPts val="0"/>
                        </a:spcBef>
                        <a:spcAft>
                          <a:spcPts val="0"/>
                        </a:spcAft>
                        <a:buClr>
                          <a:schemeClr val="dk1"/>
                        </a:buClr>
                        <a:buSzPts val="1500"/>
                        <a:buFont typeface="Calibri"/>
                        <a:buNone/>
                      </a:pPr>
                      <a:endParaRPr sz="15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212121"/>
                        </a:buClr>
                        <a:buSzPts val="1500"/>
                        <a:buFont typeface="Calibri"/>
                        <a:buNone/>
                      </a:pPr>
                      <a:r>
                        <a:rPr lang="en" sz="1500" b="1" i="0" u="none" strike="noStrike" cap="none">
                          <a:solidFill>
                            <a:schemeClr val="dk1"/>
                          </a:solidFill>
                          <a:latin typeface="Calibri"/>
                          <a:ea typeface="Calibri"/>
                          <a:cs typeface="Calibri"/>
                          <a:sym typeface="Calibri"/>
                        </a:rPr>
                        <a:t>Unique strengths</a:t>
                      </a:r>
                      <a:endParaRPr sz="1100">
                        <a:solidFill>
                          <a:schemeClr val="dk1"/>
                        </a:solidFill>
                      </a:endParaRPr>
                    </a:p>
                    <a:p>
                      <a:pPr marL="0" marR="0" lvl="0" indent="0" algn="ctr" rtl="0">
                        <a:spcBef>
                          <a:spcPts val="0"/>
                        </a:spcBef>
                        <a:spcAft>
                          <a:spcPts val="0"/>
                        </a:spcAft>
                        <a:buClr>
                          <a:srgbClr val="212121"/>
                        </a:buClr>
                        <a:buSzPts val="1200"/>
                        <a:buFont typeface="Calibri"/>
                        <a:buNone/>
                      </a:pPr>
                      <a:r>
                        <a:rPr lang="en" sz="1200" b="0" i="0" u="none" strike="noStrike" cap="none">
                          <a:solidFill>
                            <a:schemeClr val="dk1"/>
                          </a:solidFill>
                          <a:latin typeface="Calibri"/>
                          <a:ea typeface="Calibri"/>
                          <a:cs typeface="Calibri"/>
                          <a:sym typeface="Calibri"/>
                        </a:rPr>
                        <a:t>and</a:t>
                      </a:r>
                      <a:endParaRPr sz="1100">
                        <a:solidFill>
                          <a:schemeClr val="dk1"/>
                        </a:solidFill>
                      </a:endParaRPr>
                    </a:p>
                    <a:p>
                      <a:pPr marL="0" marR="0" lvl="0" indent="0" algn="ctr"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212121"/>
                        </a:buClr>
                        <a:buSzPts val="1500"/>
                        <a:buFont typeface="Calibri"/>
                        <a:buNone/>
                      </a:pPr>
                      <a:r>
                        <a:rPr lang="en" sz="1500" b="1" i="0" u="none" strike="noStrike" cap="none">
                          <a:solidFill>
                            <a:schemeClr val="dk1"/>
                          </a:solidFill>
                          <a:latin typeface="Calibri"/>
                          <a:ea typeface="Calibri"/>
                          <a:cs typeface="Calibri"/>
                          <a:sym typeface="Calibri"/>
                        </a:rPr>
                        <a:t>U</a:t>
                      </a:r>
                      <a:r>
                        <a:rPr lang="en" sz="1500" b="1" u="none" strike="noStrike" cap="none">
                          <a:solidFill>
                            <a:schemeClr val="dk1"/>
                          </a:solidFill>
                          <a:latin typeface="Calibri"/>
                          <a:ea typeface="Calibri"/>
                          <a:cs typeface="Calibri"/>
                          <a:sym typeface="Calibri"/>
                        </a:rPr>
                        <a:t>nique </a:t>
                      </a:r>
                      <a:r>
                        <a:rPr lang="en" sz="1500" b="1" i="0" u="none" strike="noStrike" cap="none">
                          <a:solidFill>
                            <a:schemeClr val="dk1"/>
                          </a:solidFill>
                          <a:latin typeface="Calibri"/>
                          <a:ea typeface="Calibri"/>
                          <a:cs typeface="Calibri"/>
                          <a:sym typeface="Calibri"/>
                        </a:rPr>
                        <a:t>difficulties</a:t>
                      </a:r>
                      <a:endParaRPr sz="1100">
                        <a:solidFill>
                          <a:schemeClr val="dk1"/>
                        </a:solidFill>
                      </a:endParaRPr>
                    </a:p>
                    <a:p>
                      <a:pPr marL="0" marR="0" lvl="0" indent="0" algn="ctr" rtl="0">
                        <a:spcBef>
                          <a:spcPts val="0"/>
                        </a:spcBef>
                        <a:spcAft>
                          <a:spcPts val="0"/>
                        </a:spcAft>
                        <a:buClr>
                          <a:srgbClr val="212121"/>
                        </a:buClr>
                        <a:buSzPts val="1200"/>
                        <a:buFont typeface="Calibri"/>
                        <a:buNone/>
                      </a:pPr>
                      <a:r>
                        <a:rPr lang="en" sz="1200" b="0" i="0" u="none" strike="noStrike" cap="none">
                          <a:solidFill>
                            <a:schemeClr val="dk1"/>
                          </a:solidFill>
                          <a:latin typeface="Calibri"/>
                          <a:ea typeface="Calibri"/>
                          <a:cs typeface="Calibri"/>
                          <a:sym typeface="Calibri"/>
                        </a:rPr>
                        <a:t>grounded in</a:t>
                      </a:r>
                      <a:endParaRPr sz="1100">
                        <a:solidFill>
                          <a:schemeClr val="dk1"/>
                        </a:solidFill>
                      </a:endParaRPr>
                    </a:p>
                    <a:p>
                      <a:pPr marL="0" marR="0" lvl="0" indent="0" algn="ctr"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212121"/>
                        </a:buClr>
                        <a:buSzPts val="1500"/>
                        <a:buFont typeface="Calibri"/>
                        <a:buNone/>
                      </a:pPr>
                      <a:r>
                        <a:rPr lang="en" sz="1500" b="1" i="0" u="none" strike="noStrike" cap="none">
                          <a:solidFill>
                            <a:schemeClr val="dk1"/>
                          </a:solidFill>
                          <a:latin typeface="Calibri"/>
                          <a:ea typeface="Calibri"/>
                          <a:cs typeface="Calibri"/>
                          <a:sym typeface="Calibri"/>
                        </a:rPr>
                        <a:t>Unique developmental, family, and sociocultural contexts</a:t>
                      </a:r>
                      <a:endParaRPr sz="1500" b="1"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212121"/>
                        </a:buClr>
                        <a:buSzPts val="1200"/>
                        <a:buFont typeface="Calibri"/>
                        <a:buNone/>
                      </a:pPr>
                      <a:r>
                        <a:rPr lang="en" sz="1200" b="0" i="0" u="none" strike="noStrike" cap="none">
                          <a:solidFill>
                            <a:schemeClr val="dk1"/>
                          </a:solidFill>
                          <a:latin typeface="Calibri"/>
                          <a:ea typeface="Calibri"/>
                          <a:cs typeface="Calibri"/>
                          <a:sym typeface="Calibri"/>
                        </a:rPr>
                        <a:t>leading to a</a:t>
                      </a:r>
                      <a:endParaRPr sz="1100">
                        <a:solidFill>
                          <a:schemeClr val="dk1"/>
                        </a:solidFill>
                      </a:endParaRPr>
                    </a:p>
                    <a:p>
                      <a:pPr marL="0" marR="0" lvl="0" indent="0" algn="ctr"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212121"/>
                        </a:buClr>
                        <a:buSzPts val="1500"/>
                        <a:buFont typeface="Calibri"/>
                        <a:buNone/>
                      </a:pPr>
                      <a:r>
                        <a:rPr lang="en" sz="1500" b="1" u="none" strike="noStrike" cap="none">
                          <a:solidFill>
                            <a:schemeClr val="dk1"/>
                          </a:solidFill>
                          <a:latin typeface="Calibri"/>
                          <a:ea typeface="Calibri"/>
                          <a:cs typeface="Calibri"/>
                          <a:sym typeface="Calibri"/>
                        </a:rPr>
                        <a:t>Unique “meaning making e</a:t>
                      </a:r>
                      <a:r>
                        <a:rPr lang="en" sz="1500" b="1" i="0" u="none" strike="noStrike" cap="none">
                          <a:solidFill>
                            <a:schemeClr val="dk1"/>
                          </a:solidFill>
                          <a:latin typeface="Calibri"/>
                          <a:ea typeface="Calibri"/>
                          <a:cs typeface="Calibri"/>
                          <a:sym typeface="Calibri"/>
                        </a:rPr>
                        <a:t>xperience” </a:t>
                      </a:r>
                      <a:r>
                        <a:rPr lang="en" sz="1500" b="1" u="none" strike="noStrike" cap="none">
                          <a:solidFill>
                            <a:schemeClr val="dk1"/>
                          </a:solidFill>
                          <a:latin typeface="Calibri"/>
                          <a:ea typeface="Calibri"/>
                          <a:cs typeface="Calibri"/>
                          <a:sym typeface="Calibri"/>
                        </a:rPr>
                        <a:t>of the </a:t>
                      </a:r>
                      <a:r>
                        <a:rPr lang="en" sz="1500" b="1" i="0" u="none" strike="noStrike" cap="none">
                          <a:solidFill>
                            <a:schemeClr val="dk1"/>
                          </a:solidFill>
                          <a:latin typeface="Calibri"/>
                          <a:ea typeface="Calibri"/>
                          <a:cs typeface="Calibri"/>
                          <a:sym typeface="Calibri"/>
                        </a:rPr>
                        <a:t>characteristics of their neurodivergence/disability</a:t>
                      </a:r>
                      <a:endParaRPr sz="1100">
                        <a:solidFill>
                          <a:schemeClr val="dk1"/>
                        </a:solidFill>
                      </a:endParaRPr>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DDB80B2FD2034BBCF8A2C86D4B2DBA" ma:contentTypeVersion="25" ma:contentTypeDescription="Create a new document." ma:contentTypeScope="" ma:versionID="51ef45a29d4e9b1a2023c024027ac2fd">
  <xsd:schema xmlns:xsd="http://www.w3.org/2001/XMLSchema" xmlns:xs="http://www.w3.org/2001/XMLSchema" xmlns:p="http://schemas.microsoft.com/office/2006/metadata/properties" xmlns:ns2="6d7928bf-a193-4a81-b101-c18a1b5af782" xmlns:ns3="e937a3b4-ced8-470d-8e43-93041006c3f9" targetNamespace="http://schemas.microsoft.com/office/2006/metadata/properties" ma:root="true" ma:fieldsID="ced161fbad5ef43bb171d675d00c8f57" ns2:_="" ns3:_="">
    <xsd:import namespace="6d7928bf-a193-4a81-b101-c18a1b5af782"/>
    <xsd:import namespace="e937a3b4-ced8-470d-8e43-93041006c3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928bf-a193-4a81-b101-c18a1b5af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ddfc6a-7a00-4d61-babe-e7a88612b42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hidden="true" ma:internalName="MediaServiceOCR" ma:readOnly="true">
      <xsd:simpleType>
        <xsd:restriction base="dms:Note"/>
      </xsd:simpleType>
    </xsd:element>
    <xsd:element name="MediaServiceLocation" ma:index="22" nillable="true" ma:displayName="Location" ma:hidden="true"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7a3b4-ced8-470d-8e43-93041006c3f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a87e2f7-58d9-430b-a36c-9283b0ef4bda}" ma:internalName="TaxCatchAll" ma:readOnly="false" ma:showField="CatchAllData" ma:web="e937a3b4-ced8-470d-8e43-93041006c3f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d7928bf-a193-4a81-b101-c18a1b5af782" xsi:nil="true"/>
    <SharedWithUsers xmlns="e937a3b4-ced8-470d-8e43-93041006c3f9">
      <UserInfo>
        <DisplayName/>
        <AccountId xsi:nil="true"/>
        <AccountType/>
      </UserInfo>
    </SharedWithUsers>
    <lcf76f155ced4ddcb4097134ff3c332f xmlns="6d7928bf-a193-4a81-b101-c18a1b5af782">
      <Terms xmlns="http://schemas.microsoft.com/office/infopath/2007/PartnerControls"/>
    </lcf76f155ced4ddcb4097134ff3c332f>
    <TaxCatchAll xmlns="e937a3b4-ced8-470d-8e43-93041006c3f9" xsi:nil="true"/>
  </documentManagement>
</p:properties>
</file>

<file path=customXml/itemProps1.xml><?xml version="1.0" encoding="utf-8"?>
<ds:datastoreItem xmlns:ds="http://schemas.openxmlformats.org/officeDocument/2006/customXml" ds:itemID="{A3CEA6F4-E7E2-4552-9E1F-D9052F3188DE}"/>
</file>

<file path=customXml/itemProps2.xml><?xml version="1.0" encoding="utf-8"?>
<ds:datastoreItem xmlns:ds="http://schemas.openxmlformats.org/officeDocument/2006/customXml" ds:itemID="{89FC1162-744C-4D42-BE8B-321FDE0CCDCE}"/>
</file>

<file path=customXml/itemProps3.xml><?xml version="1.0" encoding="utf-8"?>
<ds:datastoreItem xmlns:ds="http://schemas.openxmlformats.org/officeDocument/2006/customXml" ds:itemID="{E938FD33-0E31-43D4-8E99-85DB68005115}"/>
</file>

<file path=docProps/app.xml><?xml version="1.0" encoding="utf-8"?>
<Properties xmlns="http://schemas.openxmlformats.org/officeDocument/2006/extended-properties" xmlns:vt="http://schemas.openxmlformats.org/officeDocument/2006/docPropsVTypes">
  <TotalTime>1</TotalTime>
  <Words>2706</Words>
  <Application>Microsoft Office PowerPoint</Application>
  <PresentationFormat>On-screen Show (16:9)</PresentationFormat>
  <Paragraphs>388</Paragraphs>
  <Slides>35</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Roboto Medium</vt:lpstr>
      <vt:lpstr>Roboto</vt:lpstr>
      <vt:lpstr>Simple Light</vt:lpstr>
      <vt:lpstr>Office Theme</vt:lpstr>
      <vt:lpstr>Specialized Team Treatment for Serious Behavioral Problems in Youth with ASD/IDD</vt:lpstr>
      <vt:lpstr>Objectives</vt:lpstr>
      <vt:lpstr>PowerPoint Presentation</vt:lpstr>
      <vt:lpstr>Teamwork Makes the Dream Work!</vt:lpstr>
      <vt:lpstr>Psychiatry: Reputation vs. Reality!</vt:lpstr>
      <vt:lpstr>Parallel Process</vt:lpstr>
      <vt:lpstr>Intellectual &amp; Developmental Disabilities (IDD)</vt:lpstr>
      <vt:lpstr>PowerPoint Presentation</vt:lpstr>
      <vt:lpstr>PowerPoint Presentation</vt:lpstr>
      <vt:lpstr>PowerPoint Presentation</vt:lpstr>
      <vt:lpstr>And Still… Children with ASD/IDD:</vt:lpstr>
      <vt:lpstr>CHA Mission, Vision, Values:</vt:lpstr>
      <vt:lpstr>NDU Mission, Vision, Values</vt:lpstr>
      <vt:lpstr>Foundations of Safe, Effective, Reflective, Relationships</vt:lpstr>
      <vt:lpstr>Safety</vt:lpstr>
      <vt:lpstr>Regulation</vt:lpstr>
      <vt:lpstr>Relationship</vt:lpstr>
      <vt:lpstr>PowerPoint Presentation</vt:lpstr>
      <vt:lpstr>Reflection: Learning, Exploring, Building</vt:lpstr>
      <vt:lpstr>Specialized ASD/IDD Inpatient Care</vt:lpstr>
      <vt:lpstr>Specialized ASD/IDD Inpatient Care</vt:lpstr>
      <vt:lpstr>PowerPoint Presentation</vt:lpstr>
      <vt:lpstr>Operating Principles: NDU Admission “Arc”</vt:lpstr>
      <vt:lpstr>NDU Unit Layout</vt:lpstr>
      <vt:lpstr>PowerPoint Presentation</vt:lpstr>
      <vt:lpstr>Behavior Support Plan</vt:lpstr>
      <vt:lpstr>Data Driven Behavior Plans and Assessments</vt:lpstr>
      <vt:lpstr>Behavior Support Plan</vt:lpstr>
      <vt:lpstr>Communication Supports</vt:lpstr>
      <vt:lpstr>Communication Supports </vt:lpstr>
      <vt:lpstr>Support with Activities of Daily Living</vt:lpstr>
      <vt:lpstr>Support with Sensory Preferences and Needs</vt:lpstr>
      <vt:lpstr>Teamwork Makes the Dream Work!</vt:lpstr>
      <vt:lpstr>Patient Profiles and Treatment So Far…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Coughlin, Kevin</dc:creator>
  <cp:lastModifiedBy>Coughlin, Kevin</cp:lastModifiedBy>
  <cp:revision>2</cp:revision>
  <dcterms:modified xsi:type="dcterms:W3CDTF">2023-10-26T15:00:39Z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0x010100EDDDB80B2FD2034BBCF8A2C86D4B2DBA</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