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lawyers.com/" TargetMode="External"/><Relationship Id="rId2" Type="http://schemas.openxmlformats.org/officeDocument/2006/relationships/hyperlink" Target="mailto:Tumposky@HTLawyers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vardlegalaid.org/" TargetMode="External"/><Relationship Id="rId2" Type="http://schemas.openxmlformats.org/officeDocument/2006/relationships/hyperlink" Target="https://www.legalservicescenter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asslegalhelp.org/" TargetMode="External"/><Relationship Id="rId4" Type="http://schemas.openxmlformats.org/officeDocument/2006/relationships/hyperlink" Target="https://www.gbls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bostonbar.org/pro-bono-public-service/bba-lawyer-for-day-program/" TargetMode="External"/><Relationship Id="rId4" Type="http://schemas.openxmlformats.org/officeDocument/2006/relationships/hyperlink" Target="https://www.mass.gov/orgs/housing-cour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www.mass.gov/orgs/probate-and-family-cou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www.miracoalition.org/" TargetMode="External"/><Relationship Id="rId4" Type="http://schemas.openxmlformats.org/officeDocument/2006/relationships/hyperlink" Target="https://www.justice.gov/eoir/boston-immigration-cour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.mass.gov/service-details/domestic-violence-programs-for-survivo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www.publiccounsel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0DA8-817C-14B2-1D63-F8E2AE43D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Navigating the Legal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C602B-1918-A957-95E2-76834F6E7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853708"/>
            <a:ext cx="8791575" cy="2009210"/>
          </a:xfrm>
        </p:spPr>
        <p:txBody>
          <a:bodyPr/>
          <a:lstStyle/>
          <a:p>
            <a:pPr lvl="1" algn="r">
              <a:lnSpc>
                <a:spcPct val="100000"/>
              </a:lnSpc>
            </a:pPr>
            <a:r>
              <a:rPr lang="en-US" dirty="0"/>
              <a:t>Michael Tumposky</a:t>
            </a:r>
          </a:p>
          <a:p>
            <a:pPr lvl="1" algn="r">
              <a:lnSpc>
                <a:spcPct val="100000"/>
              </a:lnSpc>
            </a:pPr>
            <a:r>
              <a:rPr lang="en-US" dirty="0">
                <a:hlinkClick r:id="rId2"/>
              </a:rPr>
              <a:t>Tumposky@HTLawyers.com</a:t>
            </a:r>
            <a:endParaRPr lang="en-US" dirty="0"/>
          </a:p>
          <a:p>
            <a:pPr lvl="1" algn="r">
              <a:lnSpc>
                <a:spcPct val="100000"/>
              </a:lnSpc>
            </a:pPr>
            <a:r>
              <a:rPr lang="en-US" dirty="0">
                <a:hlinkClick r:id="rId3"/>
              </a:rPr>
              <a:t>www.htlawyers.com</a:t>
            </a:r>
            <a:endParaRPr lang="en-US" dirty="0"/>
          </a:p>
          <a:p>
            <a:pPr lvl="1" algn="r">
              <a:lnSpc>
                <a:spcPct val="100000"/>
              </a:lnSpc>
            </a:pPr>
            <a:r>
              <a:rPr lang="en-US" dirty="0"/>
              <a:t>T) 617-722-8220</a:t>
            </a:r>
          </a:p>
        </p:txBody>
      </p:sp>
    </p:spTree>
    <p:extLst>
      <p:ext uri="{BB962C8B-B14F-4D97-AF65-F5344CB8AC3E}">
        <p14:creationId xmlns:p14="http://schemas.microsoft.com/office/powerpoint/2010/main" val="316943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9819-B8C6-2D59-18C4-D182FCC12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136" y="1410982"/>
            <a:ext cx="8791575" cy="106716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Legal Services Agencies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D826B-3EC1-FB5F-DB42-6482D74AE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8973" y="3543315"/>
            <a:ext cx="9666827" cy="2387600"/>
          </a:xfrm>
        </p:spPr>
        <p:txBody>
          <a:bodyPr>
            <a:normAutofit lnSpcReduction="10000"/>
          </a:bodyPr>
          <a:lstStyle/>
          <a:p>
            <a:endParaRPr lang="en-US" dirty="0">
              <a:hlinkClick r:id="rId2"/>
            </a:endParaRPr>
          </a:p>
          <a:p>
            <a:r>
              <a:rPr lang="en-US" dirty="0"/>
              <a:t>WilmerHale Legal Services:		</a:t>
            </a:r>
            <a:r>
              <a:rPr lang="en-US" dirty="0">
                <a:hlinkClick r:id="rId2"/>
              </a:rPr>
              <a:t>https://www.legalservicescenter.org/</a:t>
            </a:r>
            <a:endParaRPr lang="en-US" dirty="0"/>
          </a:p>
          <a:p>
            <a:r>
              <a:rPr lang="en-US" dirty="0"/>
              <a:t>Harvard Legal Aid: 			</a:t>
            </a:r>
            <a:r>
              <a:rPr lang="en-US" dirty="0">
                <a:hlinkClick r:id="rId3"/>
              </a:rPr>
              <a:t>https://www.harvardlegalaid.org/</a:t>
            </a:r>
            <a:endParaRPr lang="en-US" dirty="0"/>
          </a:p>
          <a:p>
            <a:r>
              <a:rPr lang="en-US" dirty="0"/>
              <a:t>Greater Boston Legal Services:	</a:t>
            </a:r>
            <a:r>
              <a:rPr lang="en-US" dirty="0">
                <a:hlinkClick r:id="rId4"/>
              </a:rPr>
              <a:t>https://www.gbls.org/</a:t>
            </a:r>
            <a:endParaRPr lang="en-US" dirty="0"/>
          </a:p>
          <a:p>
            <a:r>
              <a:rPr lang="en-US" sz="2000" dirty="0"/>
              <a:t>Masslegalhelp:				</a:t>
            </a:r>
            <a:r>
              <a:rPr lang="en-US" sz="2000" dirty="0">
                <a:hlinkClick r:id="rId5"/>
              </a:rPr>
              <a:t>Masslegalhelp.org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4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6E83-BEB8-6964-456D-1EB5A3FCE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7BABA-5A57-EDAF-AD17-CBA835A69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9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hand holding a question mark&#10;&#10;Description automatically generated">
            <a:extLst>
              <a:ext uri="{FF2B5EF4-FFF2-40B4-BE49-F238E27FC236}">
                <a16:creationId xmlns:a16="http://schemas.microsoft.com/office/drawing/2014/main" id="{1AB439CC-511C-1E33-E9CB-F541BD891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440" y="965201"/>
            <a:ext cx="7535120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87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5B88-50C3-43D5-37BD-EE5D345E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8125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90519-4874-5D6B-6151-1BB52AD1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5972"/>
            <a:ext cx="9905999" cy="4035229"/>
          </a:xfrm>
        </p:spPr>
        <p:txBody>
          <a:bodyPr>
            <a:normAutofit/>
          </a:bodyPr>
          <a:lstStyle/>
          <a:p>
            <a:r>
              <a:rPr lang="en-US" dirty="0"/>
              <a:t>Housing</a:t>
            </a:r>
          </a:p>
          <a:p>
            <a:r>
              <a:rPr lang="en-US" dirty="0"/>
              <a:t>Family</a:t>
            </a:r>
          </a:p>
          <a:p>
            <a:r>
              <a:rPr lang="en-US" dirty="0"/>
              <a:t>Immigration</a:t>
            </a:r>
          </a:p>
          <a:p>
            <a:r>
              <a:rPr lang="en-US" dirty="0"/>
              <a:t>Small Claims</a:t>
            </a:r>
          </a:p>
          <a:p>
            <a:r>
              <a:rPr lang="en-US" dirty="0"/>
              <a:t>Victim of a Crime</a:t>
            </a:r>
          </a:p>
          <a:p>
            <a:r>
              <a:rPr lang="en-US" dirty="0"/>
              <a:t>Charged with a Crime</a:t>
            </a:r>
          </a:p>
          <a:p>
            <a:r>
              <a:rPr lang="en-US" dirty="0"/>
              <a:t>Legal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73B356-0AC6-98FA-76F2-9D1358EF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 dirty="0"/>
              <a:t>Housing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9931-4160-0114-AD0D-FC21EF20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4"/>
              </a:rPr>
              <a:t>https://www.mass.gov/orgs/housing-court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https://bostonbar.org/pro-bono-public-service/bba-lawyer-for-day-program/</a:t>
            </a:r>
            <a:endParaRPr lang="en-US" sz="2000" dirty="0"/>
          </a:p>
        </p:txBody>
      </p:sp>
      <p:pic>
        <p:nvPicPr>
          <p:cNvPr id="5" name="Picture 4" descr="A person in a suit standing in front of a red sign&#10;&#10;Description automatically generated">
            <a:extLst>
              <a:ext uri="{FF2B5EF4-FFF2-40B4-BE49-F238E27FC236}">
                <a16:creationId xmlns:a16="http://schemas.microsoft.com/office/drawing/2014/main" id="{2A12E9DF-89EC-8EC0-0CC8-D431C82B23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41" r="31468" b="1"/>
          <a:stretch/>
        </p:blipFill>
        <p:spPr>
          <a:xfrm>
            <a:off x="6096000" y="941235"/>
            <a:ext cx="5456279" cy="495058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42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73B356-0AC6-98FA-76F2-9D1358EF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1113282"/>
            <a:ext cx="3734941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Family and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9931-4160-0114-AD0D-FC21EF20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24" y="3602038"/>
            <a:ext cx="4114799" cy="2052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cap="all" dirty="0">
                <a:solidFill>
                  <a:schemeClr val="tx2"/>
                </a:solidFill>
                <a:hlinkClick r:id="rId4"/>
              </a:rPr>
              <a:t>https://www.mass.gov/orgs/probate-and-family-court</a:t>
            </a:r>
            <a:endParaRPr lang="en-US" sz="2000" cap="all" dirty="0">
              <a:solidFill>
                <a:schemeClr val="tx2"/>
              </a:solidFill>
            </a:endParaRPr>
          </a:p>
        </p:txBody>
      </p:sp>
      <p:sp>
        <p:nvSpPr>
          <p:cNvPr id="131" name="Round Diagonal Corner Rectangle 6">
            <a:extLst>
              <a:ext uri="{FF2B5EF4-FFF2-40B4-BE49-F238E27FC236}">
                <a16:creationId xmlns:a16="http://schemas.microsoft.com/office/drawing/2014/main" id="{01958E0A-0BC1-424F-9B41-D614FC13A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amily sitting on a couch&#10;&#10;Description automatically generated">
            <a:extLst>
              <a:ext uri="{FF2B5EF4-FFF2-40B4-BE49-F238E27FC236}">
                <a16:creationId xmlns:a16="http://schemas.microsoft.com/office/drawing/2014/main" id="{07A56E6D-2E81-4C77-06CC-AFA62AB49C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99" r="23800" b="-3"/>
          <a:stretch/>
        </p:blipFill>
        <p:spPr>
          <a:xfrm>
            <a:off x="6421396" y="1136606"/>
            <a:ext cx="4635583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73B356-0AC6-98FA-76F2-9D1358EF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 dirty="0"/>
              <a:t>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9931-4160-0114-AD0D-FC21EF20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4"/>
              </a:rPr>
              <a:t>https://www.justice.gov/eoir/boston-immigration-court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https://www.miracoalition.org/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blue sign in front of a building&#10;&#10;Description automatically generated">
            <a:extLst>
              <a:ext uri="{FF2B5EF4-FFF2-40B4-BE49-F238E27FC236}">
                <a16:creationId xmlns:a16="http://schemas.microsoft.com/office/drawing/2014/main" id="{59DEA676-9543-40BE-63DB-703F6E5EC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80914"/>
            <a:ext cx="5456279" cy="407122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84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73B356-0AC6-98FA-76F2-9D1358EF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238" y="1893701"/>
            <a:ext cx="3919536" cy="10048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Small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9931-4160-0114-AD0D-FC21EF20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3596885"/>
            <a:ext cx="3319462" cy="2052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cap="all" dirty="0">
                <a:solidFill>
                  <a:schemeClr val="tx2"/>
                </a:solidFill>
              </a:rPr>
              <a:t>https://www.mass.gov/small-claims</a:t>
            </a:r>
          </a:p>
        </p:txBody>
      </p:sp>
      <p:sp>
        <p:nvSpPr>
          <p:cNvPr id="68" name="Round Diagonal Corner Rectangle 6">
            <a:extLst>
              <a:ext uri="{FF2B5EF4-FFF2-40B4-BE49-F238E27FC236}">
                <a16:creationId xmlns:a16="http://schemas.microsoft.com/office/drawing/2014/main" id="{01958E0A-0BC1-424F-9B41-D614FC13A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mall sign with a gavel next to a book&#10;&#10;Description automatically generated">
            <a:extLst>
              <a:ext uri="{FF2B5EF4-FFF2-40B4-BE49-F238E27FC236}">
                <a16:creationId xmlns:a16="http://schemas.microsoft.com/office/drawing/2014/main" id="{EDE2E49A-B0DF-CD15-C80A-03AC799FFA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72" r="6036" b="2"/>
          <a:stretch/>
        </p:blipFill>
        <p:spPr>
          <a:xfrm>
            <a:off x="6421396" y="1136606"/>
            <a:ext cx="4635583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45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73B356-0AC6-98FA-76F2-9D1358EF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 dirty="0"/>
              <a:t>Victim OF A CRIME?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49931-4160-0114-AD0D-FC21EF20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 err="1"/>
              <a:t>M.G.L</a:t>
            </a:r>
            <a:r>
              <a:rPr lang="en-US" sz="2000" dirty="0"/>
              <a:t>. </a:t>
            </a:r>
            <a:r>
              <a:rPr lang="en-US" sz="2000" dirty="0" err="1"/>
              <a:t>ch.</a:t>
            </a:r>
            <a:r>
              <a:rPr lang="en-US" sz="2000" dirty="0"/>
              <a:t> 209A-family and intimate partner violence</a:t>
            </a:r>
          </a:p>
          <a:p>
            <a:r>
              <a:rPr lang="en-US" sz="2000" dirty="0" err="1"/>
              <a:t>M.G.L</a:t>
            </a:r>
            <a:r>
              <a:rPr lang="en-US" sz="2000" dirty="0"/>
              <a:t>. </a:t>
            </a:r>
            <a:r>
              <a:rPr lang="en-US" sz="2000" dirty="0" err="1"/>
              <a:t>ch.</a:t>
            </a:r>
            <a:r>
              <a:rPr lang="en-US" sz="2000" dirty="0"/>
              <a:t> 258E-violent dispute with non-family/intimate partner</a:t>
            </a:r>
          </a:p>
          <a:p>
            <a:r>
              <a:rPr lang="en-US" sz="2000" dirty="0">
                <a:hlinkClick r:id="rId4"/>
              </a:rPr>
              <a:t>https://www.mass.gov/service-details/domestic-violence-programs-for-survivors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close-up of a fist&#10;&#10;Description automatically generated">
            <a:extLst>
              <a:ext uri="{FF2B5EF4-FFF2-40B4-BE49-F238E27FC236}">
                <a16:creationId xmlns:a16="http://schemas.microsoft.com/office/drawing/2014/main" id="{4A76F1BE-4DD5-A82B-3232-95B7E5532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93092"/>
            <a:ext cx="5456279" cy="444686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6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272CA6-0B75-07BA-EE06-AD9B8DBF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 dirty="0"/>
              <a:t>Accused of a 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F9AB4-9892-7511-2630-918C1FBFF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4"/>
              </a:rPr>
              <a:t>https://www.publiccounsel.net/</a:t>
            </a:r>
            <a:endParaRPr lang="en-US" sz="2000" dirty="0"/>
          </a:p>
          <a:p>
            <a:r>
              <a:rPr lang="en-US" sz="2000" dirty="0"/>
              <a:t>Me!</a:t>
            </a:r>
          </a:p>
        </p:txBody>
      </p:sp>
      <p:pic>
        <p:nvPicPr>
          <p:cNvPr id="8" name="Picture 7" descr="A person pointing at another person&#10;&#10;Description automatically generated">
            <a:extLst>
              <a:ext uri="{FF2B5EF4-FFF2-40B4-BE49-F238E27FC236}">
                <a16:creationId xmlns:a16="http://schemas.microsoft.com/office/drawing/2014/main" id="{12AA78D7-1321-A603-6923-DEBBFF44B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152" y="1246909"/>
            <a:ext cx="6017128" cy="427274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2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DDB80B2FD2034BBCF8A2C86D4B2DBA" ma:contentTypeVersion="25" ma:contentTypeDescription="Create a new document." ma:contentTypeScope="" ma:versionID="51ef45a29d4e9b1a2023c024027ac2fd">
  <xsd:schema xmlns:xsd="http://www.w3.org/2001/XMLSchema" xmlns:xs="http://www.w3.org/2001/XMLSchema" xmlns:p="http://schemas.microsoft.com/office/2006/metadata/properties" xmlns:ns2="6d7928bf-a193-4a81-b101-c18a1b5af782" xmlns:ns3="e937a3b4-ced8-470d-8e43-93041006c3f9" targetNamespace="http://schemas.microsoft.com/office/2006/metadata/properties" ma:root="true" ma:fieldsID="ced161fbad5ef43bb171d675d00c8f57" ns2:_="" ns3:_="">
    <xsd:import namespace="6d7928bf-a193-4a81-b101-c18a1b5af782"/>
    <xsd:import namespace="e937a3b4-ced8-470d-8e43-93041006c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928bf-a193-4a81-b101-c18a1b5af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fddfc6a-7a00-4d61-babe-e7a88612b4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22" nillable="true" ma:displayName="Location" ma:hidden="true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7a3b4-ced8-470d-8e43-93041006c3f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a87e2f7-58d9-430b-a36c-9283b0ef4bda}" ma:internalName="TaxCatchAll" ma:readOnly="false" ma:showField="CatchAllData" ma:web="e937a3b4-ced8-470d-8e43-93041006c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d7928bf-a193-4a81-b101-c18a1b5af782" xsi:nil="true"/>
    <SharedWithUsers xmlns="e937a3b4-ced8-470d-8e43-93041006c3f9">
      <UserInfo>
        <DisplayName/>
        <AccountId xsi:nil="true"/>
        <AccountType/>
      </UserInfo>
    </SharedWithUsers>
    <lcf76f155ced4ddcb4097134ff3c332f xmlns="6d7928bf-a193-4a81-b101-c18a1b5af782">
      <Terms xmlns="http://schemas.microsoft.com/office/infopath/2007/PartnerControls"/>
    </lcf76f155ced4ddcb4097134ff3c332f>
    <TaxCatchAll xmlns="e937a3b4-ced8-470d-8e43-93041006c3f9" xsi:nil="true"/>
  </documentManagement>
</p:properties>
</file>

<file path=customXml/itemProps1.xml><?xml version="1.0" encoding="utf-8"?>
<ds:datastoreItem xmlns:ds="http://schemas.openxmlformats.org/officeDocument/2006/customXml" ds:itemID="{D4CD0C96-EDD6-4243-A8EE-7F7FEDE6715E}"/>
</file>

<file path=customXml/itemProps2.xml><?xml version="1.0" encoding="utf-8"?>
<ds:datastoreItem xmlns:ds="http://schemas.openxmlformats.org/officeDocument/2006/customXml" ds:itemID="{5B181808-A410-4801-AD59-1B703F18A5EF}"/>
</file>

<file path=customXml/itemProps3.xml><?xml version="1.0" encoding="utf-8"?>
<ds:datastoreItem xmlns:ds="http://schemas.openxmlformats.org/officeDocument/2006/customXml" ds:itemID="{CFC446A2-52C6-45A4-88DE-BC51607F8778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407</TotalTime>
  <Words>217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</vt:lpstr>
      <vt:lpstr>Navigating the Legal System</vt:lpstr>
      <vt:lpstr>PowerPoint Presentation</vt:lpstr>
      <vt:lpstr>Agenda</vt:lpstr>
      <vt:lpstr>Housing </vt:lpstr>
      <vt:lpstr>Family and children</vt:lpstr>
      <vt:lpstr>immigration</vt:lpstr>
      <vt:lpstr>Small claims</vt:lpstr>
      <vt:lpstr>Victim OF A CRIME?</vt:lpstr>
      <vt:lpstr>Accused of a crime</vt:lpstr>
      <vt:lpstr>Legal Services Agencies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Tumposky, Michael</dc:creator>
  <cp:lastModifiedBy>mtumposky mtumposky</cp:lastModifiedBy>
  <cp:revision>12</cp:revision>
  <dcterms:created xsi:type="dcterms:W3CDTF">2023-08-10T17:27:37Z</dcterms:created>
  <dcterms:modified xsi:type="dcterms:W3CDTF">2023-08-15T16:16:52Z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0x010100EDDDB80B2FD2034BBCF8A2C86D4B2DBA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