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35"/>
  </p:notesMasterIdLst>
  <p:sldIdLst>
    <p:sldId id="256" r:id="rId4"/>
    <p:sldId id="760" r:id="rId5"/>
    <p:sldId id="258" r:id="rId6"/>
    <p:sldId id="284" r:id="rId7"/>
    <p:sldId id="262" r:id="rId8"/>
    <p:sldId id="842" r:id="rId9"/>
    <p:sldId id="263" r:id="rId10"/>
    <p:sldId id="265" r:id="rId11"/>
    <p:sldId id="264" r:id="rId12"/>
    <p:sldId id="298" r:id="rId13"/>
    <p:sldId id="332" r:id="rId14"/>
    <p:sldId id="840" r:id="rId15"/>
    <p:sldId id="845" r:id="rId16"/>
    <p:sldId id="817" r:id="rId17"/>
    <p:sldId id="275" r:id="rId18"/>
    <p:sldId id="365" r:id="rId19"/>
    <p:sldId id="338" r:id="rId20"/>
    <p:sldId id="326" r:id="rId21"/>
    <p:sldId id="756" r:id="rId22"/>
    <p:sldId id="823" r:id="rId23"/>
    <p:sldId id="337" r:id="rId24"/>
    <p:sldId id="815" r:id="rId25"/>
    <p:sldId id="371" r:id="rId26"/>
    <p:sldId id="374" r:id="rId27"/>
    <p:sldId id="816" r:id="rId28"/>
    <p:sldId id="304" r:id="rId29"/>
    <p:sldId id="839" r:id="rId30"/>
    <p:sldId id="822" r:id="rId31"/>
    <p:sldId id="378" r:id="rId32"/>
    <p:sldId id="375" r:id="rId33"/>
    <p:sldId id="357"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4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05220-D36A-4095-A88B-FBB6FB49EEE5}" v="2" dt="2024-02-16T20:41:36.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2" autoAdjust="0"/>
    <p:restoredTop sz="94660"/>
  </p:normalViewPr>
  <p:slideViewPr>
    <p:cSldViewPr snapToGrid="0">
      <p:cViewPr varScale="1">
        <p:scale>
          <a:sx n="146" d="100"/>
          <a:sy n="146" d="100"/>
        </p:scale>
        <p:origin x="900"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Gagen" userId="d9e25c15-0028-40ab-b55c-d68f4ab245f1" providerId="ADAL" clId="{43605220-D36A-4095-A88B-FBB6FB49EEE5}"/>
    <pc:docChg chg="delSld">
      <pc:chgData name="Emily Gagen" userId="d9e25c15-0028-40ab-b55c-d68f4ab245f1" providerId="ADAL" clId="{43605220-D36A-4095-A88B-FBB6FB49EEE5}" dt="2024-02-16T20:41:38.075" v="1" actId="47"/>
      <pc:docMkLst>
        <pc:docMk/>
      </pc:docMkLst>
      <pc:sldChg chg="del">
        <pc:chgData name="Emily Gagen" userId="d9e25c15-0028-40ab-b55c-d68f4ab245f1" providerId="ADAL" clId="{43605220-D36A-4095-A88B-FBB6FB49EEE5}" dt="2024-02-16T20:41:30.952" v="0" actId="47"/>
        <pc:sldMkLst>
          <pc:docMk/>
          <pc:sldMk cId="134419491" sldId="843"/>
        </pc:sldMkLst>
      </pc:sldChg>
      <pc:sldChg chg="del">
        <pc:chgData name="Emily Gagen" userId="d9e25c15-0028-40ab-b55c-d68f4ab245f1" providerId="ADAL" clId="{43605220-D36A-4095-A88B-FBB6FB49EEE5}" dt="2024-02-16T20:41:38.075" v="1" actId="47"/>
        <pc:sldMkLst>
          <pc:docMk/>
          <pc:sldMk cId="3137948773" sldId="84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109E0E-A18B-4301-81A0-93DACA37B95E}"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n-US"/>
        </a:p>
      </dgm:t>
    </dgm:pt>
    <dgm:pt modelId="{DBDBF7DC-413A-48C1-B4E9-F1B1A7AC1C55}">
      <dgm:prSet phldrT="[Text]"/>
      <dgm:spPr/>
      <dgm:t>
        <a:bodyPr/>
        <a:lstStyle/>
        <a:p>
          <a:r>
            <a:rPr lang="en-US" dirty="0"/>
            <a:t>Psychosis</a:t>
          </a:r>
        </a:p>
      </dgm:t>
    </dgm:pt>
    <dgm:pt modelId="{F025874F-6EDC-437A-8E14-88A086BFFFAC}" type="parTrans" cxnId="{F38AFA86-582C-4B76-8209-CEB0A3776E14}">
      <dgm:prSet/>
      <dgm:spPr/>
      <dgm:t>
        <a:bodyPr/>
        <a:lstStyle/>
        <a:p>
          <a:endParaRPr lang="en-US"/>
        </a:p>
      </dgm:t>
    </dgm:pt>
    <dgm:pt modelId="{00705EE9-B971-4708-8C67-12DF5E456BCA}" type="sibTrans" cxnId="{F38AFA86-582C-4B76-8209-CEB0A3776E14}">
      <dgm:prSet/>
      <dgm:spPr/>
      <dgm:t>
        <a:bodyPr/>
        <a:lstStyle/>
        <a:p>
          <a:endParaRPr lang="en-US"/>
        </a:p>
      </dgm:t>
    </dgm:pt>
    <dgm:pt modelId="{962A5ABF-57D9-4F11-8CFC-0883D78CC597}">
      <dgm:prSet phldrT="[Text]" custT="1"/>
      <dgm:spPr/>
      <dgm:t>
        <a:bodyPr/>
        <a:lstStyle/>
        <a:p>
          <a:r>
            <a:rPr lang="en-US" sz="1200" dirty="0"/>
            <a:t>Sometimes associated with hospitalization</a:t>
          </a:r>
        </a:p>
      </dgm:t>
    </dgm:pt>
    <dgm:pt modelId="{87BE87C3-5F0C-49BE-AA49-BC9E0152117E}" type="parTrans" cxnId="{F4D42BEE-73DF-448C-B5A8-D3C6300E3B74}">
      <dgm:prSet/>
      <dgm:spPr/>
      <dgm:t>
        <a:bodyPr/>
        <a:lstStyle/>
        <a:p>
          <a:endParaRPr lang="en-US"/>
        </a:p>
      </dgm:t>
    </dgm:pt>
    <dgm:pt modelId="{8A45E86D-47E3-4765-8FB5-7EE133B49C25}" type="sibTrans" cxnId="{F4D42BEE-73DF-448C-B5A8-D3C6300E3B74}">
      <dgm:prSet/>
      <dgm:spPr/>
      <dgm:t>
        <a:bodyPr/>
        <a:lstStyle/>
        <a:p>
          <a:endParaRPr lang="en-US"/>
        </a:p>
      </dgm:t>
    </dgm:pt>
    <dgm:pt modelId="{45331051-2279-44F3-86FE-5DB182434156}">
      <dgm:prSet phldrT="[Text]"/>
      <dgm:spPr/>
      <dgm:t>
        <a:bodyPr/>
        <a:lstStyle/>
        <a:p>
          <a:r>
            <a:rPr lang="en-US" dirty="0"/>
            <a:t>Clinical High Risk (CHR-p)</a:t>
          </a:r>
        </a:p>
      </dgm:t>
    </dgm:pt>
    <dgm:pt modelId="{5FC97BF0-C583-47E4-ADF4-FB6AE4468691}" type="parTrans" cxnId="{48246C82-55E5-4BB8-8BED-F3597F8A5BD6}">
      <dgm:prSet/>
      <dgm:spPr/>
      <dgm:t>
        <a:bodyPr/>
        <a:lstStyle/>
        <a:p>
          <a:endParaRPr lang="en-US"/>
        </a:p>
      </dgm:t>
    </dgm:pt>
    <dgm:pt modelId="{0117D8B0-7A99-4F9C-8BEE-BA34A1C3F4F7}" type="sibTrans" cxnId="{48246C82-55E5-4BB8-8BED-F3597F8A5BD6}">
      <dgm:prSet/>
      <dgm:spPr/>
      <dgm:t>
        <a:bodyPr/>
        <a:lstStyle/>
        <a:p>
          <a:endParaRPr lang="en-US"/>
        </a:p>
      </dgm:t>
    </dgm:pt>
    <dgm:pt modelId="{AD3BC21A-958A-4102-BC9A-2233A0ABD511}">
      <dgm:prSet phldrT="[Text]" custT="1"/>
      <dgm:spPr/>
      <dgm:t>
        <a:bodyPr/>
        <a:lstStyle/>
        <a:p>
          <a:r>
            <a:rPr lang="en-US" sz="1200" dirty="0"/>
            <a:t>A constellation of symptoms involving changes in mood, thinking, and perceptions </a:t>
          </a:r>
        </a:p>
      </dgm:t>
    </dgm:pt>
    <dgm:pt modelId="{10819EDE-D400-4319-BCC0-9407CE135E7A}" type="parTrans" cxnId="{CCEC26C8-4B25-400C-B540-0CA59804CBF8}">
      <dgm:prSet/>
      <dgm:spPr/>
      <dgm:t>
        <a:bodyPr/>
        <a:lstStyle/>
        <a:p>
          <a:endParaRPr lang="en-US"/>
        </a:p>
      </dgm:t>
    </dgm:pt>
    <dgm:pt modelId="{1C470333-B7D9-4450-AC0C-A19097212137}" type="sibTrans" cxnId="{CCEC26C8-4B25-400C-B540-0CA59804CBF8}">
      <dgm:prSet/>
      <dgm:spPr/>
      <dgm:t>
        <a:bodyPr/>
        <a:lstStyle/>
        <a:p>
          <a:endParaRPr lang="en-US"/>
        </a:p>
      </dgm:t>
    </dgm:pt>
    <dgm:pt modelId="{BA2B3951-5ED3-4313-9F78-03A11F32AB59}">
      <dgm:prSet phldrT="[Text]" custT="1"/>
      <dgm:spPr/>
      <dgm:t>
        <a:bodyPr/>
        <a:lstStyle/>
        <a:p>
          <a:r>
            <a:rPr lang="en-US" sz="1200" dirty="0"/>
            <a:t>Genetic risk / family history also a factor</a:t>
          </a:r>
        </a:p>
      </dgm:t>
    </dgm:pt>
    <dgm:pt modelId="{71A479C9-A2F3-4693-AED0-691A6F8010B1}" type="parTrans" cxnId="{8BCD700B-FFB6-41F9-A361-3637A7F8C6FA}">
      <dgm:prSet/>
      <dgm:spPr/>
      <dgm:t>
        <a:bodyPr/>
        <a:lstStyle/>
        <a:p>
          <a:endParaRPr lang="en-US"/>
        </a:p>
      </dgm:t>
    </dgm:pt>
    <dgm:pt modelId="{AFF12092-6174-4759-9254-E9D1E99796EE}" type="sibTrans" cxnId="{8BCD700B-FFB6-41F9-A361-3637A7F8C6FA}">
      <dgm:prSet/>
      <dgm:spPr/>
      <dgm:t>
        <a:bodyPr/>
        <a:lstStyle/>
        <a:p>
          <a:endParaRPr lang="en-US"/>
        </a:p>
      </dgm:t>
    </dgm:pt>
    <dgm:pt modelId="{A218FFBA-2D8A-4362-945E-2F2FC6783717}">
      <dgm:prSet phldrT="[Text]" custT="1"/>
      <dgm:spPr/>
      <dgm:t>
        <a:bodyPr/>
        <a:lstStyle/>
        <a:p>
          <a:r>
            <a:rPr lang="en-US" sz="1200" dirty="0"/>
            <a:t>A significant disruption in functioning</a:t>
          </a:r>
        </a:p>
      </dgm:t>
    </dgm:pt>
    <dgm:pt modelId="{1093EBFA-91C8-4639-8FDA-066029A5A9F9}" type="sibTrans" cxnId="{BAB1BCC0-912B-4D74-9960-CE16A8AB2024}">
      <dgm:prSet/>
      <dgm:spPr/>
      <dgm:t>
        <a:bodyPr/>
        <a:lstStyle/>
        <a:p>
          <a:endParaRPr lang="en-US"/>
        </a:p>
      </dgm:t>
    </dgm:pt>
    <dgm:pt modelId="{109ED237-08FF-48A7-90D7-6B833DC799BE}" type="parTrans" cxnId="{BAB1BCC0-912B-4D74-9960-CE16A8AB2024}">
      <dgm:prSet/>
      <dgm:spPr/>
      <dgm:t>
        <a:bodyPr/>
        <a:lstStyle/>
        <a:p>
          <a:endParaRPr lang="en-US"/>
        </a:p>
      </dgm:t>
    </dgm:pt>
    <dgm:pt modelId="{841209FF-23C7-4DD2-8035-D51F5763B61F}" type="pres">
      <dgm:prSet presAssocID="{E0109E0E-A18B-4301-81A0-93DACA37B95E}" presName="diagram" presStyleCnt="0">
        <dgm:presLayoutVars>
          <dgm:chPref val="1"/>
          <dgm:dir/>
          <dgm:animOne val="branch"/>
          <dgm:animLvl val="lvl"/>
          <dgm:resizeHandles/>
        </dgm:presLayoutVars>
      </dgm:prSet>
      <dgm:spPr/>
    </dgm:pt>
    <dgm:pt modelId="{7862B04E-8D47-4F0C-A2FD-2B1CBE1AB808}" type="pres">
      <dgm:prSet presAssocID="{DBDBF7DC-413A-48C1-B4E9-F1B1A7AC1C55}" presName="root" presStyleCnt="0"/>
      <dgm:spPr/>
    </dgm:pt>
    <dgm:pt modelId="{8EC19284-147B-4B5F-AB40-81DA040CC8E1}" type="pres">
      <dgm:prSet presAssocID="{DBDBF7DC-413A-48C1-B4E9-F1B1A7AC1C55}" presName="rootComposite" presStyleCnt="0"/>
      <dgm:spPr/>
    </dgm:pt>
    <dgm:pt modelId="{EC564A6E-83B6-4240-AE07-94D7F6BE5E4B}" type="pres">
      <dgm:prSet presAssocID="{DBDBF7DC-413A-48C1-B4E9-F1B1A7AC1C55}" presName="rootText" presStyleLbl="node1" presStyleIdx="0" presStyleCnt="2"/>
      <dgm:spPr/>
    </dgm:pt>
    <dgm:pt modelId="{8276AD5D-54D4-489A-B259-AB687841E7B5}" type="pres">
      <dgm:prSet presAssocID="{DBDBF7DC-413A-48C1-B4E9-F1B1A7AC1C55}" presName="rootConnector" presStyleLbl="node1" presStyleIdx="0" presStyleCnt="2"/>
      <dgm:spPr/>
    </dgm:pt>
    <dgm:pt modelId="{A2FBF7F3-A912-4BC5-9A4B-011EDB64F942}" type="pres">
      <dgm:prSet presAssocID="{DBDBF7DC-413A-48C1-B4E9-F1B1A7AC1C55}" presName="childShape" presStyleCnt="0"/>
      <dgm:spPr/>
    </dgm:pt>
    <dgm:pt modelId="{44600859-8B2E-47F3-AE49-96DCC116BC67}" type="pres">
      <dgm:prSet presAssocID="{109ED237-08FF-48A7-90D7-6B833DC799BE}" presName="Name13" presStyleLbl="parChTrans1D2" presStyleIdx="0" presStyleCnt="4"/>
      <dgm:spPr/>
    </dgm:pt>
    <dgm:pt modelId="{1DF2C057-B960-43FF-9626-D4009082480A}" type="pres">
      <dgm:prSet presAssocID="{A218FFBA-2D8A-4362-945E-2F2FC6783717}" presName="childText" presStyleLbl="bgAcc1" presStyleIdx="0" presStyleCnt="4">
        <dgm:presLayoutVars>
          <dgm:bulletEnabled val="1"/>
        </dgm:presLayoutVars>
      </dgm:prSet>
      <dgm:spPr/>
    </dgm:pt>
    <dgm:pt modelId="{1BD27C1B-FCB5-44A8-A61B-E20A9FD4180F}" type="pres">
      <dgm:prSet presAssocID="{87BE87C3-5F0C-49BE-AA49-BC9E0152117E}" presName="Name13" presStyleLbl="parChTrans1D2" presStyleIdx="1" presStyleCnt="4"/>
      <dgm:spPr/>
    </dgm:pt>
    <dgm:pt modelId="{D333D2D8-04DD-4C6A-9D11-1C9E5E70F701}" type="pres">
      <dgm:prSet presAssocID="{962A5ABF-57D9-4F11-8CFC-0883D78CC597}" presName="childText" presStyleLbl="bgAcc1" presStyleIdx="1" presStyleCnt="4">
        <dgm:presLayoutVars>
          <dgm:bulletEnabled val="1"/>
        </dgm:presLayoutVars>
      </dgm:prSet>
      <dgm:spPr/>
    </dgm:pt>
    <dgm:pt modelId="{EF35534D-B53B-49D5-B28B-7EF4A7C63406}" type="pres">
      <dgm:prSet presAssocID="{45331051-2279-44F3-86FE-5DB182434156}" presName="root" presStyleCnt="0"/>
      <dgm:spPr/>
    </dgm:pt>
    <dgm:pt modelId="{071E8937-D8C5-4792-9C5C-419BE152B5B2}" type="pres">
      <dgm:prSet presAssocID="{45331051-2279-44F3-86FE-5DB182434156}" presName="rootComposite" presStyleCnt="0"/>
      <dgm:spPr/>
    </dgm:pt>
    <dgm:pt modelId="{D21CB34E-1D6A-400B-B930-B3D7596DBC7D}" type="pres">
      <dgm:prSet presAssocID="{45331051-2279-44F3-86FE-5DB182434156}" presName="rootText" presStyleLbl="node1" presStyleIdx="1" presStyleCnt="2"/>
      <dgm:spPr/>
    </dgm:pt>
    <dgm:pt modelId="{6EF57B6A-4B27-468B-90B9-12CFD9BA66FA}" type="pres">
      <dgm:prSet presAssocID="{45331051-2279-44F3-86FE-5DB182434156}" presName="rootConnector" presStyleLbl="node1" presStyleIdx="1" presStyleCnt="2"/>
      <dgm:spPr/>
    </dgm:pt>
    <dgm:pt modelId="{0A2D6C85-6A2D-4887-9CFF-AB3CCB2EC38B}" type="pres">
      <dgm:prSet presAssocID="{45331051-2279-44F3-86FE-5DB182434156}" presName="childShape" presStyleCnt="0"/>
      <dgm:spPr/>
    </dgm:pt>
    <dgm:pt modelId="{6673FA6C-35E1-4398-9410-EE5EAAB38430}" type="pres">
      <dgm:prSet presAssocID="{10819EDE-D400-4319-BCC0-9407CE135E7A}" presName="Name13" presStyleLbl="parChTrans1D2" presStyleIdx="2" presStyleCnt="4"/>
      <dgm:spPr/>
    </dgm:pt>
    <dgm:pt modelId="{FCD049B8-0AD5-4F37-B46A-CE20DE1FE09A}" type="pres">
      <dgm:prSet presAssocID="{AD3BC21A-958A-4102-BC9A-2233A0ABD511}" presName="childText" presStyleLbl="bgAcc1" presStyleIdx="2" presStyleCnt="4">
        <dgm:presLayoutVars>
          <dgm:bulletEnabled val="1"/>
        </dgm:presLayoutVars>
      </dgm:prSet>
      <dgm:spPr/>
    </dgm:pt>
    <dgm:pt modelId="{FC6F116E-9187-4115-8911-C9EF62E4547B}" type="pres">
      <dgm:prSet presAssocID="{71A479C9-A2F3-4693-AED0-691A6F8010B1}" presName="Name13" presStyleLbl="parChTrans1D2" presStyleIdx="3" presStyleCnt="4"/>
      <dgm:spPr/>
    </dgm:pt>
    <dgm:pt modelId="{FE3EC505-1437-4E48-9AAA-2D3A3735923B}" type="pres">
      <dgm:prSet presAssocID="{BA2B3951-5ED3-4313-9F78-03A11F32AB59}" presName="childText" presStyleLbl="bgAcc1" presStyleIdx="3" presStyleCnt="4">
        <dgm:presLayoutVars>
          <dgm:bulletEnabled val="1"/>
        </dgm:presLayoutVars>
      </dgm:prSet>
      <dgm:spPr/>
    </dgm:pt>
  </dgm:ptLst>
  <dgm:cxnLst>
    <dgm:cxn modelId="{34582700-376C-44A5-BD3D-DCD6E794CE10}" type="presOf" srcId="{109ED237-08FF-48A7-90D7-6B833DC799BE}" destId="{44600859-8B2E-47F3-AE49-96DCC116BC67}" srcOrd="0" destOrd="0" presId="urn:microsoft.com/office/officeart/2005/8/layout/hierarchy3"/>
    <dgm:cxn modelId="{71CC8D06-A509-4AC7-B8C9-6F17918920AE}" type="presOf" srcId="{10819EDE-D400-4319-BCC0-9407CE135E7A}" destId="{6673FA6C-35E1-4398-9410-EE5EAAB38430}" srcOrd="0" destOrd="0" presId="urn:microsoft.com/office/officeart/2005/8/layout/hierarchy3"/>
    <dgm:cxn modelId="{8BCD700B-FFB6-41F9-A361-3637A7F8C6FA}" srcId="{45331051-2279-44F3-86FE-5DB182434156}" destId="{BA2B3951-5ED3-4313-9F78-03A11F32AB59}" srcOrd="1" destOrd="0" parTransId="{71A479C9-A2F3-4693-AED0-691A6F8010B1}" sibTransId="{AFF12092-6174-4759-9254-E9D1E99796EE}"/>
    <dgm:cxn modelId="{178DCA0B-1383-4639-9290-5944A304BBCC}" type="presOf" srcId="{DBDBF7DC-413A-48C1-B4E9-F1B1A7AC1C55}" destId="{EC564A6E-83B6-4240-AE07-94D7F6BE5E4B}" srcOrd="0" destOrd="0" presId="urn:microsoft.com/office/officeart/2005/8/layout/hierarchy3"/>
    <dgm:cxn modelId="{5FF79423-A886-4B7A-8137-056FB00233B9}" type="presOf" srcId="{BA2B3951-5ED3-4313-9F78-03A11F32AB59}" destId="{FE3EC505-1437-4E48-9AAA-2D3A3735923B}" srcOrd="0" destOrd="0" presId="urn:microsoft.com/office/officeart/2005/8/layout/hierarchy3"/>
    <dgm:cxn modelId="{5F2CB446-A631-4A02-8A20-7882EB486E4D}" type="presOf" srcId="{962A5ABF-57D9-4F11-8CFC-0883D78CC597}" destId="{D333D2D8-04DD-4C6A-9D11-1C9E5E70F701}" srcOrd="0" destOrd="0" presId="urn:microsoft.com/office/officeart/2005/8/layout/hierarchy3"/>
    <dgm:cxn modelId="{1AF39D49-FE70-42E5-9880-519BE52AF9C1}" type="presOf" srcId="{DBDBF7DC-413A-48C1-B4E9-F1B1A7AC1C55}" destId="{8276AD5D-54D4-489A-B259-AB687841E7B5}" srcOrd="1" destOrd="0" presId="urn:microsoft.com/office/officeart/2005/8/layout/hierarchy3"/>
    <dgm:cxn modelId="{215C6D4C-47C8-4839-8417-516D37B3B0CB}" type="presOf" srcId="{71A479C9-A2F3-4693-AED0-691A6F8010B1}" destId="{FC6F116E-9187-4115-8911-C9EF62E4547B}" srcOrd="0" destOrd="0" presId="urn:microsoft.com/office/officeart/2005/8/layout/hierarchy3"/>
    <dgm:cxn modelId="{48246C82-55E5-4BB8-8BED-F3597F8A5BD6}" srcId="{E0109E0E-A18B-4301-81A0-93DACA37B95E}" destId="{45331051-2279-44F3-86FE-5DB182434156}" srcOrd="1" destOrd="0" parTransId="{5FC97BF0-C583-47E4-ADF4-FB6AE4468691}" sibTransId="{0117D8B0-7A99-4F9C-8BEE-BA34A1C3F4F7}"/>
    <dgm:cxn modelId="{F38AFA86-582C-4B76-8209-CEB0A3776E14}" srcId="{E0109E0E-A18B-4301-81A0-93DACA37B95E}" destId="{DBDBF7DC-413A-48C1-B4E9-F1B1A7AC1C55}" srcOrd="0" destOrd="0" parTransId="{F025874F-6EDC-437A-8E14-88A086BFFFAC}" sibTransId="{00705EE9-B971-4708-8C67-12DF5E456BCA}"/>
    <dgm:cxn modelId="{602C7D8D-A412-4C73-BED9-0A643992095D}" type="presOf" srcId="{E0109E0E-A18B-4301-81A0-93DACA37B95E}" destId="{841209FF-23C7-4DD2-8035-D51F5763B61F}" srcOrd="0" destOrd="0" presId="urn:microsoft.com/office/officeart/2005/8/layout/hierarchy3"/>
    <dgm:cxn modelId="{0B70B892-2EFB-46CF-A2DD-658D01793F19}" type="presOf" srcId="{87BE87C3-5F0C-49BE-AA49-BC9E0152117E}" destId="{1BD27C1B-FCB5-44A8-A61B-E20A9FD4180F}" srcOrd="0" destOrd="0" presId="urn:microsoft.com/office/officeart/2005/8/layout/hierarchy3"/>
    <dgm:cxn modelId="{27A11E9A-84BA-4B20-9DFE-D02DCF162630}" type="presOf" srcId="{45331051-2279-44F3-86FE-5DB182434156}" destId="{6EF57B6A-4B27-468B-90B9-12CFD9BA66FA}" srcOrd="1" destOrd="0" presId="urn:microsoft.com/office/officeart/2005/8/layout/hierarchy3"/>
    <dgm:cxn modelId="{F4A45F9E-1C2F-481B-AA59-0DF76D1A1960}" type="presOf" srcId="{AD3BC21A-958A-4102-BC9A-2233A0ABD511}" destId="{FCD049B8-0AD5-4F37-B46A-CE20DE1FE09A}" srcOrd="0" destOrd="0" presId="urn:microsoft.com/office/officeart/2005/8/layout/hierarchy3"/>
    <dgm:cxn modelId="{BAB1BCC0-912B-4D74-9960-CE16A8AB2024}" srcId="{DBDBF7DC-413A-48C1-B4E9-F1B1A7AC1C55}" destId="{A218FFBA-2D8A-4362-945E-2F2FC6783717}" srcOrd="0" destOrd="0" parTransId="{109ED237-08FF-48A7-90D7-6B833DC799BE}" sibTransId="{1093EBFA-91C8-4639-8FDA-066029A5A9F9}"/>
    <dgm:cxn modelId="{CCEC26C8-4B25-400C-B540-0CA59804CBF8}" srcId="{45331051-2279-44F3-86FE-5DB182434156}" destId="{AD3BC21A-958A-4102-BC9A-2233A0ABD511}" srcOrd="0" destOrd="0" parTransId="{10819EDE-D400-4319-BCC0-9407CE135E7A}" sibTransId="{1C470333-B7D9-4450-AC0C-A19097212137}"/>
    <dgm:cxn modelId="{4022C6DE-0EA3-4694-BCCE-DBBEEC92A86D}" type="presOf" srcId="{45331051-2279-44F3-86FE-5DB182434156}" destId="{D21CB34E-1D6A-400B-B930-B3D7596DBC7D}" srcOrd="0" destOrd="0" presId="urn:microsoft.com/office/officeart/2005/8/layout/hierarchy3"/>
    <dgm:cxn modelId="{61B0DEDE-08A5-4105-A193-6AF56221434B}" type="presOf" srcId="{A218FFBA-2D8A-4362-945E-2F2FC6783717}" destId="{1DF2C057-B960-43FF-9626-D4009082480A}" srcOrd="0" destOrd="0" presId="urn:microsoft.com/office/officeart/2005/8/layout/hierarchy3"/>
    <dgm:cxn modelId="{F4D42BEE-73DF-448C-B5A8-D3C6300E3B74}" srcId="{DBDBF7DC-413A-48C1-B4E9-F1B1A7AC1C55}" destId="{962A5ABF-57D9-4F11-8CFC-0883D78CC597}" srcOrd="1" destOrd="0" parTransId="{87BE87C3-5F0C-49BE-AA49-BC9E0152117E}" sibTransId="{8A45E86D-47E3-4765-8FB5-7EE133B49C25}"/>
    <dgm:cxn modelId="{E5798218-A0C7-45C9-A58A-B80CA9069AAF}" type="presParOf" srcId="{841209FF-23C7-4DD2-8035-D51F5763B61F}" destId="{7862B04E-8D47-4F0C-A2FD-2B1CBE1AB808}" srcOrd="0" destOrd="0" presId="urn:microsoft.com/office/officeart/2005/8/layout/hierarchy3"/>
    <dgm:cxn modelId="{CA2E5BE0-7D7B-49B1-9212-1968E443F7DB}" type="presParOf" srcId="{7862B04E-8D47-4F0C-A2FD-2B1CBE1AB808}" destId="{8EC19284-147B-4B5F-AB40-81DA040CC8E1}" srcOrd="0" destOrd="0" presId="urn:microsoft.com/office/officeart/2005/8/layout/hierarchy3"/>
    <dgm:cxn modelId="{394BA081-9737-486E-A7FD-61F22A40DBD1}" type="presParOf" srcId="{8EC19284-147B-4B5F-AB40-81DA040CC8E1}" destId="{EC564A6E-83B6-4240-AE07-94D7F6BE5E4B}" srcOrd="0" destOrd="0" presId="urn:microsoft.com/office/officeart/2005/8/layout/hierarchy3"/>
    <dgm:cxn modelId="{0CF7006C-07CA-4E20-AE3E-8A9F8646164C}" type="presParOf" srcId="{8EC19284-147B-4B5F-AB40-81DA040CC8E1}" destId="{8276AD5D-54D4-489A-B259-AB687841E7B5}" srcOrd="1" destOrd="0" presId="urn:microsoft.com/office/officeart/2005/8/layout/hierarchy3"/>
    <dgm:cxn modelId="{5D1F1E7F-047D-4A74-BCB8-361FEDA8EF23}" type="presParOf" srcId="{7862B04E-8D47-4F0C-A2FD-2B1CBE1AB808}" destId="{A2FBF7F3-A912-4BC5-9A4B-011EDB64F942}" srcOrd="1" destOrd="0" presId="urn:microsoft.com/office/officeart/2005/8/layout/hierarchy3"/>
    <dgm:cxn modelId="{56FAA5A1-6C4C-4716-ABBE-39E81A0181B5}" type="presParOf" srcId="{A2FBF7F3-A912-4BC5-9A4B-011EDB64F942}" destId="{44600859-8B2E-47F3-AE49-96DCC116BC67}" srcOrd="0" destOrd="0" presId="urn:microsoft.com/office/officeart/2005/8/layout/hierarchy3"/>
    <dgm:cxn modelId="{BF8EC0B5-509C-4FB6-A87E-CE6324AD1193}" type="presParOf" srcId="{A2FBF7F3-A912-4BC5-9A4B-011EDB64F942}" destId="{1DF2C057-B960-43FF-9626-D4009082480A}" srcOrd="1" destOrd="0" presId="urn:microsoft.com/office/officeart/2005/8/layout/hierarchy3"/>
    <dgm:cxn modelId="{7696A600-9486-46C3-8B44-0456A5F0342A}" type="presParOf" srcId="{A2FBF7F3-A912-4BC5-9A4B-011EDB64F942}" destId="{1BD27C1B-FCB5-44A8-A61B-E20A9FD4180F}" srcOrd="2" destOrd="0" presId="urn:microsoft.com/office/officeart/2005/8/layout/hierarchy3"/>
    <dgm:cxn modelId="{26DC2F65-FA83-4804-B565-7D4F5BBC0B23}" type="presParOf" srcId="{A2FBF7F3-A912-4BC5-9A4B-011EDB64F942}" destId="{D333D2D8-04DD-4C6A-9D11-1C9E5E70F701}" srcOrd="3" destOrd="0" presId="urn:microsoft.com/office/officeart/2005/8/layout/hierarchy3"/>
    <dgm:cxn modelId="{1221DAAF-DD14-450B-A99E-93DC0146B578}" type="presParOf" srcId="{841209FF-23C7-4DD2-8035-D51F5763B61F}" destId="{EF35534D-B53B-49D5-B28B-7EF4A7C63406}" srcOrd="1" destOrd="0" presId="urn:microsoft.com/office/officeart/2005/8/layout/hierarchy3"/>
    <dgm:cxn modelId="{C6933CE7-5D67-4208-887A-BD41CA58FE89}" type="presParOf" srcId="{EF35534D-B53B-49D5-B28B-7EF4A7C63406}" destId="{071E8937-D8C5-4792-9C5C-419BE152B5B2}" srcOrd="0" destOrd="0" presId="urn:microsoft.com/office/officeart/2005/8/layout/hierarchy3"/>
    <dgm:cxn modelId="{F9E8D312-00CD-4753-8A5B-52CF330536F8}" type="presParOf" srcId="{071E8937-D8C5-4792-9C5C-419BE152B5B2}" destId="{D21CB34E-1D6A-400B-B930-B3D7596DBC7D}" srcOrd="0" destOrd="0" presId="urn:microsoft.com/office/officeart/2005/8/layout/hierarchy3"/>
    <dgm:cxn modelId="{604F67F0-BD27-42A5-AE4B-2EC5C3F39889}" type="presParOf" srcId="{071E8937-D8C5-4792-9C5C-419BE152B5B2}" destId="{6EF57B6A-4B27-468B-90B9-12CFD9BA66FA}" srcOrd="1" destOrd="0" presId="urn:microsoft.com/office/officeart/2005/8/layout/hierarchy3"/>
    <dgm:cxn modelId="{1C9C6247-10CC-49FF-8B9E-F1AA9F9D1184}" type="presParOf" srcId="{EF35534D-B53B-49D5-B28B-7EF4A7C63406}" destId="{0A2D6C85-6A2D-4887-9CFF-AB3CCB2EC38B}" srcOrd="1" destOrd="0" presId="urn:microsoft.com/office/officeart/2005/8/layout/hierarchy3"/>
    <dgm:cxn modelId="{B3F30D63-43DF-4988-9C77-13489B4EA6AA}" type="presParOf" srcId="{0A2D6C85-6A2D-4887-9CFF-AB3CCB2EC38B}" destId="{6673FA6C-35E1-4398-9410-EE5EAAB38430}" srcOrd="0" destOrd="0" presId="urn:microsoft.com/office/officeart/2005/8/layout/hierarchy3"/>
    <dgm:cxn modelId="{FCA3DC92-EAD3-47B5-BDA2-37BA6B1C15D1}" type="presParOf" srcId="{0A2D6C85-6A2D-4887-9CFF-AB3CCB2EC38B}" destId="{FCD049B8-0AD5-4F37-B46A-CE20DE1FE09A}" srcOrd="1" destOrd="0" presId="urn:microsoft.com/office/officeart/2005/8/layout/hierarchy3"/>
    <dgm:cxn modelId="{C21B0E15-2A63-46D0-89E6-D4854511190D}" type="presParOf" srcId="{0A2D6C85-6A2D-4887-9CFF-AB3CCB2EC38B}" destId="{FC6F116E-9187-4115-8911-C9EF62E4547B}" srcOrd="2" destOrd="0" presId="urn:microsoft.com/office/officeart/2005/8/layout/hierarchy3"/>
    <dgm:cxn modelId="{EEF424F6-5E0F-454F-ACC9-463088A303B6}" type="presParOf" srcId="{0A2D6C85-6A2D-4887-9CFF-AB3CCB2EC38B}" destId="{FE3EC505-1437-4E48-9AAA-2D3A3735923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04D37-5A4A-4B45-81DF-58B3FCEB7AA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BC977DE-2128-4869-B1C5-59907EC939DC}">
      <dgm:prSet/>
      <dgm:spPr>
        <a:solidFill>
          <a:schemeClr val="accent2">
            <a:lumMod val="20000"/>
            <a:lumOff val="80000"/>
          </a:schemeClr>
        </a:solidFill>
      </dgm:spPr>
      <dgm:t>
        <a:bodyPr/>
        <a:lstStyle/>
        <a:p>
          <a:r>
            <a:rPr lang="en-US" dirty="0">
              <a:solidFill>
                <a:schemeClr val="tx1"/>
              </a:solidFill>
            </a:rPr>
            <a:t>Drop in grades/work performance</a:t>
          </a:r>
        </a:p>
      </dgm:t>
    </dgm:pt>
    <dgm:pt modelId="{83AD1393-6E59-4DB0-8576-D7EB53A67EAD}" type="parTrans" cxnId="{2ECBDB09-E007-4861-AFA3-1B43C2FF9C6E}">
      <dgm:prSet/>
      <dgm:spPr/>
      <dgm:t>
        <a:bodyPr/>
        <a:lstStyle/>
        <a:p>
          <a:endParaRPr lang="en-US"/>
        </a:p>
      </dgm:t>
    </dgm:pt>
    <dgm:pt modelId="{AFD0A680-CD41-4461-9128-884BE17E5403}" type="sibTrans" cxnId="{2ECBDB09-E007-4861-AFA3-1B43C2FF9C6E}">
      <dgm:prSet/>
      <dgm:spPr/>
      <dgm:t>
        <a:bodyPr/>
        <a:lstStyle/>
        <a:p>
          <a:endParaRPr lang="en-US"/>
        </a:p>
      </dgm:t>
    </dgm:pt>
    <dgm:pt modelId="{BAD31482-F7EC-4445-82FF-502B2BBD07B2}">
      <dgm:prSet/>
      <dgm:spPr>
        <a:solidFill>
          <a:schemeClr val="accent2">
            <a:lumMod val="20000"/>
            <a:lumOff val="80000"/>
          </a:schemeClr>
        </a:solidFill>
      </dgm:spPr>
      <dgm:t>
        <a:bodyPr/>
        <a:lstStyle/>
        <a:p>
          <a:r>
            <a:rPr lang="en-US">
              <a:solidFill>
                <a:schemeClr val="tx1"/>
              </a:solidFill>
            </a:rPr>
            <a:t>Trouble concentrating</a:t>
          </a:r>
        </a:p>
      </dgm:t>
    </dgm:pt>
    <dgm:pt modelId="{CA3A6804-F0E8-4891-8271-938FD578470C}" type="parTrans" cxnId="{DBCAF0D8-3CC8-40E8-B8EE-86ABD437E14A}">
      <dgm:prSet/>
      <dgm:spPr/>
      <dgm:t>
        <a:bodyPr/>
        <a:lstStyle/>
        <a:p>
          <a:endParaRPr lang="en-US"/>
        </a:p>
      </dgm:t>
    </dgm:pt>
    <dgm:pt modelId="{F7C63944-89CD-4B07-BF3E-5C20841DDB8F}" type="sibTrans" cxnId="{DBCAF0D8-3CC8-40E8-B8EE-86ABD437E14A}">
      <dgm:prSet/>
      <dgm:spPr/>
      <dgm:t>
        <a:bodyPr/>
        <a:lstStyle/>
        <a:p>
          <a:endParaRPr lang="en-US"/>
        </a:p>
      </dgm:t>
    </dgm:pt>
    <dgm:pt modelId="{C80D395C-16C9-45FC-8D93-ADE836BE3EAE}">
      <dgm:prSet/>
      <dgm:spPr>
        <a:solidFill>
          <a:schemeClr val="accent2">
            <a:lumMod val="20000"/>
            <a:lumOff val="80000"/>
          </a:schemeClr>
        </a:solidFill>
      </dgm:spPr>
      <dgm:t>
        <a:bodyPr/>
        <a:lstStyle/>
        <a:p>
          <a:r>
            <a:rPr lang="en-US">
              <a:solidFill>
                <a:schemeClr val="tx1"/>
              </a:solidFill>
            </a:rPr>
            <a:t>Decline in self-care</a:t>
          </a:r>
        </a:p>
      </dgm:t>
    </dgm:pt>
    <dgm:pt modelId="{33C53DD9-5AF7-42C1-B8DE-AC53377B7530}" type="parTrans" cxnId="{5E2781EB-9E0D-4B4D-8CF9-DF4D6D312FB0}">
      <dgm:prSet/>
      <dgm:spPr/>
      <dgm:t>
        <a:bodyPr/>
        <a:lstStyle/>
        <a:p>
          <a:endParaRPr lang="en-US"/>
        </a:p>
      </dgm:t>
    </dgm:pt>
    <dgm:pt modelId="{BAF0838E-B960-4B89-8773-E925FC8545E0}" type="sibTrans" cxnId="{5E2781EB-9E0D-4B4D-8CF9-DF4D6D312FB0}">
      <dgm:prSet/>
      <dgm:spPr/>
      <dgm:t>
        <a:bodyPr/>
        <a:lstStyle/>
        <a:p>
          <a:endParaRPr lang="en-US"/>
        </a:p>
      </dgm:t>
    </dgm:pt>
    <dgm:pt modelId="{CB3293DF-2D33-478F-855B-2D7D71C0D817}">
      <dgm:prSet/>
      <dgm:spPr>
        <a:solidFill>
          <a:schemeClr val="accent2">
            <a:lumMod val="20000"/>
            <a:lumOff val="80000"/>
          </a:schemeClr>
        </a:solidFill>
      </dgm:spPr>
      <dgm:t>
        <a:bodyPr/>
        <a:lstStyle/>
        <a:p>
          <a:r>
            <a:rPr lang="en-US" dirty="0">
              <a:solidFill>
                <a:schemeClr val="tx1"/>
              </a:solidFill>
            </a:rPr>
            <a:t>Social withdrawal</a:t>
          </a:r>
        </a:p>
      </dgm:t>
    </dgm:pt>
    <dgm:pt modelId="{8149998E-F92A-4CB2-B09B-2806ADFF6764}" type="parTrans" cxnId="{CE460FCF-5A9E-413A-AF5C-C1BC694C6BFD}">
      <dgm:prSet/>
      <dgm:spPr/>
      <dgm:t>
        <a:bodyPr/>
        <a:lstStyle/>
        <a:p>
          <a:endParaRPr lang="en-US"/>
        </a:p>
      </dgm:t>
    </dgm:pt>
    <dgm:pt modelId="{809F3D78-0EE6-4124-8B60-A04F882B9BB4}" type="sibTrans" cxnId="{CE460FCF-5A9E-413A-AF5C-C1BC694C6BFD}">
      <dgm:prSet/>
      <dgm:spPr/>
      <dgm:t>
        <a:bodyPr/>
        <a:lstStyle/>
        <a:p>
          <a:endParaRPr lang="en-US"/>
        </a:p>
      </dgm:t>
    </dgm:pt>
    <dgm:pt modelId="{03EA0DFA-D34F-4CE1-9533-01F5CB2D33C5}">
      <dgm:prSet/>
      <dgm:spPr>
        <a:solidFill>
          <a:schemeClr val="accent2"/>
        </a:solidFill>
      </dgm:spPr>
      <dgm:t>
        <a:bodyPr/>
        <a:lstStyle/>
        <a:p>
          <a:r>
            <a:rPr lang="en-US">
              <a:solidFill>
                <a:schemeClr val="tx1"/>
              </a:solidFill>
            </a:rPr>
            <a:t>Unusual or intense ideas</a:t>
          </a:r>
        </a:p>
      </dgm:t>
    </dgm:pt>
    <dgm:pt modelId="{8AC8DC67-EDA0-4FA6-A9E7-17FCD99415F8}" type="parTrans" cxnId="{5228DE06-E950-4EE4-A845-CAB3798D698F}">
      <dgm:prSet/>
      <dgm:spPr/>
      <dgm:t>
        <a:bodyPr/>
        <a:lstStyle/>
        <a:p>
          <a:endParaRPr lang="en-US"/>
        </a:p>
      </dgm:t>
    </dgm:pt>
    <dgm:pt modelId="{B8402D9E-4DA8-4526-BD86-B938B29186BB}" type="sibTrans" cxnId="{5228DE06-E950-4EE4-A845-CAB3798D698F}">
      <dgm:prSet/>
      <dgm:spPr/>
      <dgm:t>
        <a:bodyPr/>
        <a:lstStyle/>
        <a:p>
          <a:endParaRPr lang="en-US"/>
        </a:p>
      </dgm:t>
    </dgm:pt>
    <dgm:pt modelId="{BA7E2EBF-FEE3-4EB9-AD92-048ED1D6A2C0}">
      <dgm:prSet/>
      <dgm:spPr>
        <a:solidFill>
          <a:schemeClr val="accent2"/>
        </a:solidFill>
      </dgm:spPr>
      <dgm:t>
        <a:bodyPr/>
        <a:lstStyle/>
        <a:p>
          <a:r>
            <a:rPr lang="en-US">
              <a:solidFill>
                <a:schemeClr val="tx1"/>
              </a:solidFill>
            </a:rPr>
            <a:t>Suspiciousness</a:t>
          </a:r>
        </a:p>
      </dgm:t>
    </dgm:pt>
    <dgm:pt modelId="{48028FDB-CDC6-4F67-9989-020E7FC0C1DB}" type="parTrans" cxnId="{1AC30CAF-1C7E-468C-B9A1-E4BA3E822E13}">
      <dgm:prSet/>
      <dgm:spPr/>
      <dgm:t>
        <a:bodyPr/>
        <a:lstStyle/>
        <a:p>
          <a:endParaRPr lang="en-US"/>
        </a:p>
      </dgm:t>
    </dgm:pt>
    <dgm:pt modelId="{3627AD22-FA7D-4E9F-A4B0-C25D13A4C3A6}" type="sibTrans" cxnId="{1AC30CAF-1C7E-468C-B9A1-E4BA3E822E13}">
      <dgm:prSet/>
      <dgm:spPr/>
      <dgm:t>
        <a:bodyPr/>
        <a:lstStyle/>
        <a:p>
          <a:endParaRPr lang="en-US"/>
        </a:p>
      </dgm:t>
    </dgm:pt>
    <dgm:pt modelId="{44D985B9-58D4-4FBF-84D6-8B3B7C12A071}">
      <dgm:prSet/>
      <dgm:spPr>
        <a:solidFill>
          <a:schemeClr val="accent2"/>
        </a:solidFill>
      </dgm:spPr>
      <dgm:t>
        <a:bodyPr/>
        <a:lstStyle/>
        <a:p>
          <a:r>
            <a:rPr lang="en-US">
              <a:solidFill>
                <a:schemeClr val="tx1"/>
              </a:solidFill>
            </a:rPr>
            <a:t>Sensitivity to sights/sounds</a:t>
          </a:r>
        </a:p>
      </dgm:t>
    </dgm:pt>
    <dgm:pt modelId="{5F552B1C-B36F-4E91-AAF7-E0947B842B76}" type="parTrans" cxnId="{6CBA8D22-E77F-43CA-9FB0-374452D92C73}">
      <dgm:prSet/>
      <dgm:spPr/>
      <dgm:t>
        <a:bodyPr/>
        <a:lstStyle/>
        <a:p>
          <a:endParaRPr lang="en-US"/>
        </a:p>
      </dgm:t>
    </dgm:pt>
    <dgm:pt modelId="{27853482-F2AD-49BC-9C2D-04CA06DE9308}" type="sibTrans" cxnId="{6CBA8D22-E77F-43CA-9FB0-374452D92C73}">
      <dgm:prSet/>
      <dgm:spPr/>
      <dgm:t>
        <a:bodyPr/>
        <a:lstStyle/>
        <a:p>
          <a:endParaRPr lang="en-US"/>
        </a:p>
      </dgm:t>
    </dgm:pt>
    <dgm:pt modelId="{5B9EA939-3E4F-4D4F-B9F3-AA86326C12EF}">
      <dgm:prSet/>
      <dgm:spPr>
        <a:solidFill>
          <a:schemeClr val="accent2"/>
        </a:solidFill>
      </dgm:spPr>
      <dgm:t>
        <a:bodyPr/>
        <a:lstStyle/>
        <a:p>
          <a:r>
            <a:rPr lang="en-US">
              <a:solidFill>
                <a:schemeClr val="tx1"/>
              </a:solidFill>
            </a:rPr>
            <a:t>Feeling like your mind is “playing tricks on you”</a:t>
          </a:r>
        </a:p>
      </dgm:t>
    </dgm:pt>
    <dgm:pt modelId="{FC7707F9-789E-43B8-81D1-C0DFA948D7B8}" type="parTrans" cxnId="{2F0DA565-5EA0-48BD-82EE-E67538B7D8BD}">
      <dgm:prSet/>
      <dgm:spPr/>
      <dgm:t>
        <a:bodyPr/>
        <a:lstStyle/>
        <a:p>
          <a:endParaRPr lang="en-US"/>
        </a:p>
      </dgm:t>
    </dgm:pt>
    <dgm:pt modelId="{7FF129C6-12D4-4165-8921-4D83F578D7F4}" type="sibTrans" cxnId="{2F0DA565-5EA0-48BD-82EE-E67538B7D8BD}">
      <dgm:prSet/>
      <dgm:spPr/>
      <dgm:t>
        <a:bodyPr/>
        <a:lstStyle/>
        <a:p>
          <a:endParaRPr lang="en-US"/>
        </a:p>
      </dgm:t>
    </dgm:pt>
    <dgm:pt modelId="{A1A4C7FF-BCEC-415A-B96B-A3D9235E6BF6}">
      <dgm:prSet/>
      <dgm:spPr>
        <a:solidFill>
          <a:schemeClr val="accent2"/>
        </a:solidFill>
      </dgm:spPr>
      <dgm:t>
        <a:bodyPr/>
        <a:lstStyle/>
        <a:p>
          <a:r>
            <a:rPr lang="en-US" dirty="0">
              <a:solidFill>
                <a:schemeClr val="tx1"/>
              </a:solidFill>
            </a:rPr>
            <a:t>A close relative with serious mental illness (especially psychosis)</a:t>
          </a:r>
        </a:p>
      </dgm:t>
    </dgm:pt>
    <dgm:pt modelId="{9633AE2B-A0B0-41E4-ADD1-68016668DC62}" type="parTrans" cxnId="{2A1B81E4-86E3-490D-B7AD-9A5052CD42F6}">
      <dgm:prSet/>
      <dgm:spPr/>
      <dgm:t>
        <a:bodyPr/>
        <a:lstStyle/>
        <a:p>
          <a:endParaRPr lang="en-US"/>
        </a:p>
      </dgm:t>
    </dgm:pt>
    <dgm:pt modelId="{21D6CCFA-A0A1-4608-BF0D-7F2B4D28216A}" type="sibTrans" cxnId="{2A1B81E4-86E3-490D-B7AD-9A5052CD42F6}">
      <dgm:prSet/>
      <dgm:spPr/>
      <dgm:t>
        <a:bodyPr/>
        <a:lstStyle/>
        <a:p>
          <a:endParaRPr lang="en-US"/>
        </a:p>
      </dgm:t>
    </dgm:pt>
    <dgm:pt modelId="{B444A3CB-1065-44FA-93F2-87C6AA52BED4}" type="pres">
      <dgm:prSet presAssocID="{B1F04D37-5A4A-4B45-81DF-58B3FCEB7AAD}" presName="linear" presStyleCnt="0">
        <dgm:presLayoutVars>
          <dgm:animLvl val="lvl"/>
          <dgm:resizeHandles val="exact"/>
        </dgm:presLayoutVars>
      </dgm:prSet>
      <dgm:spPr/>
    </dgm:pt>
    <dgm:pt modelId="{20CE7952-1598-446E-A357-1535B9455816}" type="pres">
      <dgm:prSet presAssocID="{1BC977DE-2128-4869-B1C5-59907EC939DC}" presName="parentText" presStyleLbl="node1" presStyleIdx="0" presStyleCnt="9" custLinFactNeighborX="123">
        <dgm:presLayoutVars>
          <dgm:chMax val="0"/>
          <dgm:bulletEnabled val="1"/>
        </dgm:presLayoutVars>
      </dgm:prSet>
      <dgm:spPr/>
    </dgm:pt>
    <dgm:pt modelId="{58F317E6-C064-481B-A865-ECB068A01AFB}" type="pres">
      <dgm:prSet presAssocID="{AFD0A680-CD41-4461-9128-884BE17E5403}" presName="spacer" presStyleCnt="0"/>
      <dgm:spPr/>
    </dgm:pt>
    <dgm:pt modelId="{2CFA044D-0840-4576-A84C-7C31580052FE}" type="pres">
      <dgm:prSet presAssocID="{BAD31482-F7EC-4445-82FF-502B2BBD07B2}" presName="parentText" presStyleLbl="node1" presStyleIdx="1" presStyleCnt="9">
        <dgm:presLayoutVars>
          <dgm:chMax val="0"/>
          <dgm:bulletEnabled val="1"/>
        </dgm:presLayoutVars>
      </dgm:prSet>
      <dgm:spPr/>
    </dgm:pt>
    <dgm:pt modelId="{4EC33AF0-F08F-483A-91AE-BFB7880E7298}" type="pres">
      <dgm:prSet presAssocID="{F7C63944-89CD-4B07-BF3E-5C20841DDB8F}" presName="spacer" presStyleCnt="0"/>
      <dgm:spPr/>
    </dgm:pt>
    <dgm:pt modelId="{C8AD09E4-2AB7-4ED5-AA7E-1B90BDD7C016}" type="pres">
      <dgm:prSet presAssocID="{C80D395C-16C9-45FC-8D93-ADE836BE3EAE}" presName="parentText" presStyleLbl="node1" presStyleIdx="2" presStyleCnt="9">
        <dgm:presLayoutVars>
          <dgm:chMax val="0"/>
          <dgm:bulletEnabled val="1"/>
        </dgm:presLayoutVars>
      </dgm:prSet>
      <dgm:spPr/>
    </dgm:pt>
    <dgm:pt modelId="{0FE443CB-116B-4861-9793-FC64F9DB992D}" type="pres">
      <dgm:prSet presAssocID="{BAF0838E-B960-4B89-8773-E925FC8545E0}" presName="spacer" presStyleCnt="0"/>
      <dgm:spPr/>
    </dgm:pt>
    <dgm:pt modelId="{BF8BB3E3-07CA-4C31-B2E5-07ACE5D25141}" type="pres">
      <dgm:prSet presAssocID="{CB3293DF-2D33-478F-855B-2D7D71C0D817}" presName="parentText" presStyleLbl="node1" presStyleIdx="3" presStyleCnt="9">
        <dgm:presLayoutVars>
          <dgm:chMax val="0"/>
          <dgm:bulletEnabled val="1"/>
        </dgm:presLayoutVars>
      </dgm:prSet>
      <dgm:spPr/>
    </dgm:pt>
    <dgm:pt modelId="{CE87058E-8485-4A92-AB49-4AAE55388828}" type="pres">
      <dgm:prSet presAssocID="{809F3D78-0EE6-4124-8B60-A04F882B9BB4}" presName="spacer" presStyleCnt="0"/>
      <dgm:spPr/>
    </dgm:pt>
    <dgm:pt modelId="{D21738EB-700F-4AF0-B633-494814B70A51}" type="pres">
      <dgm:prSet presAssocID="{03EA0DFA-D34F-4CE1-9533-01F5CB2D33C5}" presName="parentText" presStyleLbl="node1" presStyleIdx="4" presStyleCnt="9">
        <dgm:presLayoutVars>
          <dgm:chMax val="0"/>
          <dgm:bulletEnabled val="1"/>
        </dgm:presLayoutVars>
      </dgm:prSet>
      <dgm:spPr/>
    </dgm:pt>
    <dgm:pt modelId="{85127D94-8AD5-458F-8A3E-F40C6E42CE3C}" type="pres">
      <dgm:prSet presAssocID="{B8402D9E-4DA8-4526-BD86-B938B29186BB}" presName="spacer" presStyleCnt="0"/>
      <dgm:spPr/>
    </dgm:pt>
    <dgm:pt modelId="{658749DE-CA6D-40A3-9CA2-AFF19B29690C}" type="pres">
      <dgm:prSet presAssocID="{BA7E2EBF-FEE3-4EB9-AD92-048ED1D6A2C0}" presName="parentText" presStyleLbl="node1" presStyleIdx="5" presStyleCnt="9">
        <dgm:presLayoutVars>
          <dgm:chMax val="0"/>
          <dgm:bulletEnabled val="1"/>
        </dgm:presLayoutVars>
      </dgm:prSet>
      <dgm:spPr/>
    </dgm:pt>
    <dgm:pt modelId="{DCE81C12-B8E6-41F0-A4F0-59C32E713B59}" type="pres">
      <dgm:prSet presAssocID="{3627AD22-FA7D-4E9F-A4B0-C25D13A4C3A6}" presName="spacer" presStyleCnt="0"/>
      <dgm:spPr/>
    </dgm:pt>
    <dgm:pt modelId="{7B4D6B0C-8785-4F57-B725-45174F4BACC5}" type="pres">
      <dgm:prSet presAssocID="{44D985B9-58D4-4FBF-84D6-8B3B7C12A071}" presName="parentText" presStyleLbl="node1" presStyleIdx="6" presStyleCnt="9">
        <dgm:presLayoutVars>
          <dgm:chMax val="0"/>
          <dgm:bulletEnabled val="1"/>
        </dgm:presLayoutVars>
      </dgm:prSet>
      <dgm:spPr/>
    </dgm:pt>
    <dgm:pt modelId="{2086E3EE-8D3E-48E6-9EDA-8236884BF0DE}" type="pres">
      <dgm:prSet presAssocID="{27853482-F2AD-49BC-9C2D-04CA06DE9308}" presName="spacer" presStyleCnt="0"/>
      <dgm:spPr/>
    </dgm:pt>
    <dgm:pt modelId="{00862563-AD6F-4765-8049-6D0CD02C4DAD}" type="pres">
      <dgm:prSet presAssocID="{5B9EA939-3E4F-4D4F-B9F3-AA86326C12EF}" presName="parentText" presStyleLbl="node1" presStyleIdx="7" presStyleCnt="9">
        <dgm:presLayoutVars>
          <dgm:chMax val="0"/>
          <dgm:bulletEnabled val="1"/>
        </dgm:presLayoutVars>
      </dgm:prSet>
      <dgm:spPr/>
    </dgm:pt>
    <dgm:pt modelId="{3FD47E9B-4359-4769-A6E0-7560D728857A}" type="pres">
      <dgm:prSet presAssocID="{7FF129C6-12D4-4165-8921-4D83F578D7F4}" presName="spacer" presStyleCnt="0"/>
      <dgm:spPr/>
    </dgm:pt>
    <dgm:pt modelId="{F2FDB2BA-DE0D-489D-B209-ACC426F326B2}" type="pres">
      <dgm:prSet presAssocID="{A1A4C7FF-BCEC-415A-B96B-A3D9235E6BF6}" presName="parentText" presStyleLbl="node1" presStyleIdx="8" presStyleCnt="9">
        <dgm:presLayoutVars>
          <dgm:chMax val="0"/>
          <dgm:bulletEnabled val="1"/>
        </dgm:presLayoutVars>
      </dgm:prSet>
      <dgm:spPr/>
    </dgm:pt>
  </dgm:ptLst>
  <dgm:cxnLst>
    <dgm:cxn modelId="{5228DE06-E950-4EE4-A845-CAB3798D698F}" srcId="{B1F04D37-5A4A-4B45-81DF-58B3FCEB7AAD}" destId="{03EA0DFA-D34F-4CE1-9533-01F5CB2D33C5}" srcOrd="4" destOrd="0" parTransId="{8AC8DC67-EDA0-4FA6-A9E7-17FCD99415F8}" sibTransId="{B8402D9E-4DA8-4526-BD86-B938B29186BB}"/>
    <dgm:cxn modelId="{2ECBDB09-E007-4861-AFA3-1B43C2FF9C6E}" srcId="{B1F04D37-5A4A-4B45-81DF-58B3FCEB7AAD}" destId="{1BC977DE-2128-4869-B1C5-59907EC939DC}" srcOrd="0" destOrd="0" parTransId="{83AD1393-6E59-4DB0-8576-D7EB53A67EAD}" sibTransId="{AFD0A680-CD41-4461-9128-884BE17E5403}"/>
    <dgm:cxn modelId="{1AAB140C-B4B5-4266-B535-692A61C3D2F8}" type="presOf" srcId="{C80D395C-16C9-45FC-8D93-ADE836BE3EAE}" destId="{C8AD09E4-2AB7-4ED5-AA7E-1B90BDD7C016}" srcOrd="0" destOrd="0" presId="urn:microsoft.com/office/officeart/2005/8/layout/vList2"/>
    <dgm:cxn modelId="{89284E12-C520-4A09-BD00-B2EAE5B2201B}" type="presOf" srcId="{BAD31482-F7EC-4445-82FF-502B2BBD07B2}" destId="{2CFA044D-0840-4576-A84C-7C31580052FE}" srcOrd="0" destOrd="0" presId="urn:microsoft.com/office/officeart/2005/8/layout/vList2"/>
    <dgm:cxn modelId="{205FAF1E-FE59-46E2-855B-2B0361243940}" type="presOf" srcId="{A1A4C7FF-BCEC-415A-B96B-A3D9235E6BF6}" destId="{F2FDB2BA-DE0D-489D-B209-ACC426F326B2}" srcOrd="0" destOrd="0" presId="urn:microsoft.com/office/officeart/2005/8/layout/vList2"/>
    <dgm:cxn modelId="{C4691121-7A75-4B08-A3F2-5836E45DC608}" type="presOf" srcId="{BA7E2EBF-FEE3-4EB9-AD92-048ED1D6A2C0}" destId="{658749DE-CA6D-40A3-9CA2-AFF19B29690C}" srcOrd="0" destOrd="0" presId="urn:microsoft.com/office/officeart/2005/8/layout/vList2"/>
    <dgm:cxn modelId="{6CBA8D22-E77F-43CA-9FB0-374452D92C73}" srcId="{B1F04D37-5A4A-4B45-81DF-58B3FCEB7AAD}" destId="{44D985B9-58D4-4FBF-84D6-8B3B7C12A071}" srcOrd="6" destOrd="0" parTransId="{5F552B1C-B36F-4E91-AAF7-E0947B842B76}" sibTransId="{27853482-F2AD-49BC-9C2D-04CA06DE9308}"/>
    <dgm:cxn modelId="{F303A922-B13E-4BB6-A08D-F35749842EF2}" type="presOf" srcId="{B1F04D37-5A4A-4B45-81DF-58B3FCEB7AAD}" destId="{B444A3CB-1065-44FA-93F2-87C6AA52BED4}" srcOrd="0" destOrd="0" presId="urn:microsoft.com/office/officeart/2005/8/layout/vList2"/>
    <dgm:cxn modelId="{1595585C-0CE5-4F03-A1F0-276DDBC0017A}" type="presOf" srcId="{CB3293DF-2D33-478F-855B-2D7D71C0D817}" destId="{BF8BB3E3-07CA-4C31-B2E5-07ACE5D25141}" srcOrd="0" destOrd="0" presId="urn:microsoft.com/office/officeart/2005/8/layout/vList2"/>
    <dgm:cxn modelId="{2F0DA565-5EA0-48BD-82EE-E67538B7D8BD}" srcId="{B1F04D37-5A4A-4B45-81DF-58B3FCEB7AAD}" destId="{5B9EA939-3E4F-4D4F-B9F3-AA86326C12EF}" srcOrd="7" destOrd="0" parTransId="{FC7707F9-789E-43B8-81D1-C0DFA948D7B8}" sibTransId="{7FF129C6-12D4-4165-8921-4D83F578D7F4}"/>
    <dgm:cxn modelId="{19079D51-95E4-4FE6-BF41-66F838808E27}" type="presOf" srcId="{1BC977DE-2128-4869-B1C5-59907EC939DC}" destId="{20CE7952-1598-446E-A357-1535B9455816}" srcOrd="0" destOrd="0" presId="urn:microsoft.com/office/officeart/2005/8/layout/vList2"/>
    <dgm:cxn modelId="{1AC30CAF-1C7E-468C-B9A1-E4BA3E822E13}" srcId="{B1F04D37-5A4A-4B45-81DF-58B3FCEB7AAD}" destId="{BA7E2EBF-FEE3-4EB9-AD92-048ED1D6A2C0}" srcOrd="5" destOrd="0" parTransId="{48028FDB-CDC6-4F67-9989-020E7FC0C1DB}" sibTransId="{3627AD22-FA7D-4E9F-A4B0-C25D13A4C3A6}"/>
    <dgm:cxn modelId="{D494A1C0-CF8C-493C-86F9-4D8CBD789A1E}" type="presOf" srcId="{03EA0DFA-D34F-4CE1-9533-01F5CB2D33C5}" destId="{D21738EB-700F-4AF0-B633-494814B70A51}" srcOrd="0" destOrd="0" presId="urn:microsoft.com/office/officeart/2005/8/layout/vList2"/>
    <dgm:cxn modelId="{CE460FCF-5A9E-413A-AF5C-C1BC694C6BFD}" srcId="{B1F04D37-5A4A-4B45-81DF-58B3FCEB7AAD}" destId="{CB3293DF-2D33-478F-855B-2D7D71C0D817}" srcOrd="3" destOrd="0" parTransId="{8149998E-F92A-4CB2-B09B-2806ADFF6764}" sibTransId="{809F3D78-0EE6-4124-8B60-A04F882B9BB4}"/>
    <dgm:cxn modelId="{807FF3D4-B58A-4AAB-AB22-35035EDDEED4}" type="presOf" srcId="{44D985B9-58D4-4FBF-84D6-8B3B7C12A071}" destId="{7B4D6B0C-8785-4F57-B725-45174F4BACC5}" srcOrd="0" destOrd="0" presId="urn:microsoft.com/office/officeart/2005/8/layout/vList2"/>
    <dgm:cxn modelId="{DBCAF0D8-3CC8-40E8-B8EE-86ABD437E14A}" srcId="{B1F04D37-5A4A-4B45-81DF-58B3FCEB7AAD}" destId="{BAD31482-F7EC-4445-82FF-502B2BBD07B2}" srcOrd="1" destOrd="0" parTransId="{CA3A6804-F0E8-4891-8271-938FD578470C}" sibTransId="{F7C63944-89CD-4B07-BF3E-5C20841DDB8F}"/>
    <dgm:cxn modelId="{5176C8E3-9410-410A-B1A4-CEBBCBFE26F5}" type="presOf" srcId="{5B9EA939-3E4F-4D4F-B9F3-AA86326C12EF}" destId="{00862563-AD6F-4765-8049-6D0CD02C4DAD}" srcOrd="0" destOrd="0" presId="urn:microsoft.com/office/officeart/2005/8/layout/vList2"/>
    <dgm:cxn modelId="{2A1B81E4-86E3-490D-B7AD-9A5052CD42F6}" srcId="{B1F04D37-5A4A-4B45-81DF-58B3FCEB7AAD}" destId="{A1A4C7FF-BCEC-415A-B96B-A3D9235E6BF6}" srcOrd="8" destOrd="0" parTransId="{9633AE2B-A0B0-41E4-ADD1-68016668DC62}" sibTransId="{21D6CCFA-A0A1-4608-BF0D-7F2B4D28216A}"/>
    <dgm:cxn modelId="{5E2781EB-9E0D-4B4D-8CF9-DF4D6D312FB0}" srcId="{B1F04D37-5A4A-4B45-81DF-58B3FCEB7AAD}" destId="{C80D395C-16C9-45FC-8D93-ADE836BE3EAE}" srcOrd="2" destOrd="0" parTransId="{33C53DD9-5AF7-42C1-B8DE-AC53377B7530}" sibTransId="{BAF0838E-B960-4B89-8773-E925FC8545E0}"/>
    <dgm:cxn modelId="{C40AABBA-B46B-457A-AC1A-5B06C6DFDF4A}" type="presParOf" srcId="{B444A3CB-1065-44FA-93F2-87C6AA52BED4}" destId="{20CE7952-1598-446E-A357-1535B9455816}" srcOrd="0" destOrd="0" presId="urn:microsoft.com/office/officeart/2005/8/layout/vList2"/>
    <dgm:cxn modelId="{735E200C-9209-4145-BF01-6EFAF350B0ED}" type="presParOf" srcId="{B444A3CB-1065-44FA-93F2-87C6AA52BED4}" destId="{58F317E6-C064-481B-A865-ECB068A01AFB}" srcOrd="1" destOrd="0" presId="urn:microsoft.com/office/officeart/2005/8/layout/vList2"/>
    <dgm:cxn modelId="{8E036CE1-833A-4523-98C0-F9300D10D82B}" type="presParOf" srcId="{B444A3CB-1065-44FA-93F2-87C6AA52BED4}" destId="{2CFA044D-0840-4576-A84C-7C31580052FE}" srcOrd="2" destOrd="0" presId="urn:microsoft.com/office/officeart/2005/8/layout/vList2"/>
    <dgm:cxn modelId="{0C1AE50B-FC0C-49E1-8B12-8A82BEA2A01D}" type="presParOf" srcId="{B444A3CB-1065-44FA-93F2-87C6AA52BED4}" destId="{4EC33AF0-F08F-483A-91AE-BFB7880E7298}" srcOrd="3" destOrd="0" presId="urn:microsoft.com/office/officeart/2005/8/layout/vList2"/>
    <dgm:cxn modelId="{F0060892-BAE2-4B6B-99F4-3D6659193A29}" type="presParOf" srcId="{B444A3CB-1065-44FA-93F2-87C6AA52BED4}" destId="{C8AD09E4-2AB7-4ED5-AA7E-1B90BDD7C016}" srcOrd="4" destOrd="0" presId="urn:microsoft.com/office/officeart/2005/8/layout/vList2"/>
    <dgm:cxn modelId="{94774188-7309-4F0D-A2E9-312E156FE828}" type="presParOf" srcId="{B444A3CB-1065-44FA-93F2-87C6AA52BED4}" destId="{0FE443CB-116B-4861-9793-FC64F9DB992D}" srcOrd="5" destOrd="0" presId="urn:microsoft.com/office/officeart/2005/8/layout/vList2"/>
    <dgm:cxn modelId="{D8A5933F-40AE-4884-8892-EA1D63803E7E}" type="presParOf" srcId="{B444A3CB-1065-44FA-93F2-87C6AA52BED4}" destId="{BF8BB3E3-07CA-4C31-B2E5-07ACE5D25141}" srcOrd="6" destOrd="0" presId="urn:microsoft.com/office/officeart/2005/8/layout/vList2"/>
    <dgm:cxn modelId="{20B156E4-53C4-4A17-97A8-02EE79187F20}" type="presParOf" srcId="{B444A3CB-1065-44FA-93F2-87C6AA52BED4}" destId="{CE87058E-8485-4A92-AB49-4AAE55388828}" srcOrd="7" destOrd="0" presId="urn:microsoft.com/office/officeart/2005/8/layout/vList2"/>
    <dgm:cxn modelId="{107DA204-A742-4287-919B-76A11D1DB197}" type="presParOf" srcId="{B444A3CB-1065-44FA-93F2-87C6AA52BED4}" destId="{D21738EB-700F-4AF0-B633-494814B70A51}" srcOrd="8" destOrd="0" presId="urn:microsoft.com/office/officeart/2005/8/layout/vList2"/>
    <dgm:cxn modelId="{BD522F2D-D412-4A98-A779-E9FF81B5ECE2}" type="presParOf" srcId="{B444A3CB-1065-44FA-93F2-87C6AA52BED4}" destId="{85127D94-8AD5-458F-8A3E-F40C6E42CE3C}" srcOrd="9" destOrd="0" presId="urn:microsoft.com/office/officeart/2005/8/layout/vList2"/>
    <dgm:cxn modelId="{CBF81B6E-5D53-4D98-8851-6CD8E055511C}" type="presParOf" srcId="{B444A3CB-1065-44FA-93F2-87C6AA52BED4}" destId="{658749DE-CA6D-40A3-9CA2-AFF19B29690C}" srcOrd="10" destOrd="0" presId="urn:microsoft.com/office/officeart/2005/8/layout/vList2"/>
    <dgm:cxn modelId="{B522FEAB-F0A7-4F78-9B6D-8FAF9D448453}" type="presParOf" srcId="{B444A3CB-1065-44FA-93F2-87C6AA52BED4}" destId="{DCE81C12-B8E6-41F0-A4F0-59C32E713B59}" srcOrd="11" destOrd="0" presId="urn:microsoft.com/office/officeart/2005/8/layout/vList2"/>
    <dgm:cxn modelId="{9004C7D6-8A06-4E17-8978-CA720799008B}" type="presParOf" srcId="{B444A3CB-1065-44FA-93F2-87C6AA52BED4}" destId="{7B4D6B0C-8785-4F57-B725-45174F4BACC5}" srcOrd="12" destOrd="0" presId="urn:microsoft.com/office/officeart/2005/8/layout/vList2"/>
    <dgm:cxn modelId="{544C5FE4-8960-4A43-8D77-11975234CE45}" type="presParOf" srcId="{B444A3CB-1065-44FA-93F2-87C6AA52BED4}" destId="{2086E3EE-8D3E-48E6-9EDA-8236884BF0DE}" srcOrd="13" destOrd="0" presId="urn:microsoft.com/office/officeart/2005/8/layout/vList2"/>
    <dgm:cxn modelId="{00CF3903-1DA1-4AFB-9DBE-2AE76D6C91E7}" type="presParOf" srcId="{B444A3CB-1065-44FA-93F2-87C6AA52BED4}" destId="{00862563-AD6F-4765-8049-6D0CD02C4DAD}" srcOrd="14" destOrd="0" presId="urn:microsoft.com/office/officeart/2005/8/layout/vList2"/>
    <dgm:cxn modelId="{5735DF89-F971-4653-823E-9FD0DE6237CE}" type="presParOf" srcId="{B444A3CB-1065-44FA-93F2-87C6AA52BED4}" destId="{3FD47E9B-4359-4769-A6E0-7560D728857A}" srcOrd="15" destOrd="0" presId="urn:microsoft.com/office/officeart/2005/8/layout/vList2"/>
    <dgm:cxn modelId="{3078674B-670E-4D1C-9C59-BBA02ABCB08F}" type="presParOf" srcId="{B444A3CB-1065-44FA-93F2-87C6AA52BED4}" destId="{F2FDB2BA-DE0D-489D-B209-ACC426F326B2}"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19ED45-2673-44AD-B347-EB7D2C739FC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F23BE3D-9AE4-4D62-9C5F-A5DB0B757088}">
      <dgm:prSet/>
      <dgm:spPr/>
      <dgm:t>
        <a:bodyPr/>
        <a:lstStyle/>
        <a:p>
          <a:pPr rtl="0"/>
          <a:r>
            <a:rPr lang="en-US" b="0" dirty="0">
              <a:latin typeface="+mj-lt"/>
            </a:rPr>
            <a:t>Do you ever feel that your mind is playing tricks on you? </a:t>
          </a:r>
        </a:p>
      </dgm:t>
    </dgm:pt>
    <dgm:pt modelId="{22A63D8E-6BBB-4D5C-BD46-3E28734792EC}" type="parTrans" cxnId="{A77BEA73-4F7A-4D19-A6D2-0FA70763F093}">
      <dgm:prSet/>
      <dgm:spPr/>
      <dgm:t>
        <a:bodyPr/>
        <a:lstStyle/>
        <a:p>
          <a:endParaRPr lang="en-US"/>
        </a:p>
      </dgm:t>
    </dgm:pt>
    <dgm:pt modelId="{25283371-9019-40B1-9450-E9E47B8830E5}" type="sibTrans" cxnId="{A77BEA73-4F7A-4D19-A6D2-0FA70763F093}">
      <dgm:prSet/>
      <dgm:spPr/>
      <dgm:t>
        <a:bodyPr/>
        <a:lstStyle/>
        <a:p>
          <a:endParaRPr lang="en-US"/>
        </a:p>
      </dgm:t>
    </dgm:pt>
    <dgm:pt modelId="{51FDC121-33E1-4F4E-94AA-B90AE9DF8C61}">
      <dgm:prSet/>
      <dgm:spPr>
        <a:solidFill>
          <a:srgbClr val="0070C0"/>
        </a:solidFill>
      </dgm:spPr>
      <dgm:t>
        <a:bodyPr/>
        <a:lstStyle/>
        <a:p>
          <a:r>
            <a:rPr lang="en-US" b="0" dirty="0">
              <a:latin typeface="+mj-lt"/>
            </a:rPr>
            <a:t>Are you ever confused about whether something you experienced is real or imaginary?</a:t>
          </a:r>
        </a:p>
      </dgm:t>
    </dgm:pt>
    <dgm:pt modelId="{8240C3B3-6E60-4438-8C72-CA42E07574EE}" type="parTrans" cxnId="{2391DF5C-B4C8-44DA-A682-0F29D8B6D5AC}">
      <dgm:prSet/>
      <dgm:spPr/>
      <dgm:t>
        <a:bodyPr/>
        <a:lstStyle/>
        <a:p>
          <a:endParaRPr lang="en-US"/>
        </a:p>
      </dgm:t>
    </dgm:pt>
    <dgm:pt modelId="{8DE21B19-2237-4DB7-B33A-2E8B5F0A9040}" type="sibTrans" cxnId="{2391DF5C-B4C8-44DA-A682-0F29D8B6D5AC}">
      <dgm:prSet/>
      <dgm:spPr/>
      <dgm:t>
        <a:bodyPr/>
        <a:lstStyle/>
        <a:p>
          <a:endParaRPr lang="en-US"/>
        </a:p>
      </dgm:t>
    </dgm:pt>
    <dgm:pt modelId="{244AF7BC-2F4C-4D68-9D28-ECCCA15349F6}">
      <dgm:prSet/>
      <dgm:spPr/>
      <dgm:t>
        <a:bodyPr/>
        <a:lstStyle/>
        <a:p>
          <a:r>
            <a:rPr lang="en-US" b="0">
              <a:latin typeface="+mj-lt"/>
            </a:rPr>
            <a:t>Have you ever felt that you are not in control of your own ideas or thoughts?</a:t>
          </a:r>
        </a:p>
      </dgm:t>
    </dgm:pt>
    <dgm:pt modelId="{87BE4064-888C-4927-8049-C62DFCE11CB1}" type="parTrans" cxnId="{1A3E3FCA-3D43-4348-B69B-87E8E94319A0}">
      <dgm:prSet/>
      <dgm:spPr/>
      <dgm:t>
        <a:bodyPr/>
        <a:lstStyle/>
        <a:p>
          <a:endParaRPr lang="en-US"/>
        </a:p>
      </dgm:t>
    </dgm:pt>
    <dgm:pt modelId="{17CE889A-0460-4D8D-A2A6-795A6B16179E}" type="sibTrans" cxnId="{1A3E3FCA-3D43-4348-B69B-87E8E94319A0}">
      <dgm:prSet/>
      <dgm:spPr/>
      <dgm:t>
        <a:bodyPr/>
        <a:lstStyle/>
        <a:p>
          <a:endParaRPr lang="en-US"/>
        </a:p>
      </dgm:t>
    </dgm:pt>
    <dgm:pt modelId="{93F5729D-C619-406E-AEFA-9E5F96FD5D3D}">
      <dgm:prSet/>
      <dgm:spPr/>
      <dgm:t>
        <a:bodyPr/>
        <a:lstStyle/>
        <a:p>
          <a:pPr rtl="0"/>
          <a:r>
            <a:rPr lang="en-US" b="0">
              <a:latin typeface="+mj-lt"/>
            </a:rPr>
            <a:t>Do you find that you’re more sensitive to sounds? Or hear things other people don’t hear? </a:t>
          </a:r>
        </a:p>
      </dgm:t>
    </dgm:pt>
    <dgm:pt modelId="{C153D54C-F95F-42B0-B614-11E2C9F880DC}" type="parTrans" cxnId="{34A4D5D3-37FE-4C36-93D9-9AC2BC7BBC44}">
      <dgm:prSet/>
      <dgm:spPr/>
      <dgm:t>
        <a:bodyPr/>
        <a:lstStyle/>
        <a:p>
          <a:endParaRPr lang="en-US"/>
        </a:p>
      </dgm:t>
    </dgm:pt>
    <dgm:pt modelId="{7843324C-0016-414C-9A79-8ABBB6AA3BD5}" type="sibTrans" cxnId="{34A4D5D3-37FE-4C36-93D9-9AC2BC7BBC44}">
      <dgm:prSet/>
      <dgm:spPr/>
      <dgm:t>
        <a:bodyPr/>
        <a:lstStyle/>
        <a:p>
          <a:endParaRPr lang="en-US"/>
        </a:p>
      </dgm:t>
    </dgm:pt>
    <dgm:pt modelId="{CF6257F8-E6C9-490E-AB64-41BC4563E122}">
      <dgm:prSet/>
      <dgm:spPr/>
      <dgm:t>
        <a:bodyPr/>
        <a:lstStyle/>
        <a:p>
          <a:r>
            <a:rPr lang="en-US" b="0" dirty="0">
              <a:latin typeface="+mj-lt"/>
            </a:rPr>
            <a:t>Are you more sensitive to light? Do you ever see things out of the corner of your eyes?</a:t>
          </a:r>
        </a:p>
      </dgm:t>
    </dgm:pt>
    <dgm:pt modelId="{328F514E-0CB7-4523-A9AF-B88E44F412A9}" type="parTrans" cxnId="{82316FD8-C2B5-4D0C-ADB0-2D01C303D5BE}">
      <dgm:prSet/>
      <dgm:spPr/>
      <dgm:t>
        <a:bodyPr/>
        <a:lstStyle/>
        <a:p>
          <a:endParaRPr lang="en-US"/>
        </a:p>
      </dgm:t>
    </dgm:pt>
    <dgm:pt modelId="{4BB08899-0590-4B7E-9BC0-41CEF04A3009}" type="sibTrans" cxnId="{82316FD8-C2B5-4D0C-ADB0-2D01C303D5BE}">
      <dgm:prSet/>
      <dgm:spPr/>
      <dgm:t>
        <a:bodyPr/>
        <a:lstStyle/>
        <a:p>
          <a:endParaRPr lang="en-US"/>
        </a:p>
      </dgm:t>
    </dgm:pt>
    <dgm:pt modelId="{48759CFB-0864-405F-8A83-477B9FA3AA91}">
      <dgm:prSet/>
      <dgm:spPr>
        <a:solidFill>
          <a:schemeClr val="accent5">
            <a:lumMod val="75000"/>
          </a:schemeClr>
        </a:solidFill>
      </dgm:spPr>
      <dgm:t>
        <a:bodyPr/>
        <a:lstStyle/>
        <a:p>
          <a:pPr rtl="0"/>
          <a:r>
            <a:rPr lang="en-US" b="0">
              <a:latin typeface="+mj-lt"/>
            </a:rPr>
            <a:t>Are you having more trouble understanding what people are saying? Or getting your point across? </a:t>
          </a:r>
        </a:p>
      </dgm:t>
    </dgm:pt>
    <dgm:pt modelId="{D7F30447-34EC-4E8C-8E0B-2C2CF0DDCEFD}" type="parTrans" cxnId="{4DF64CA5-6B6F-4451-8E2F-D7043FDB88AE}">
      <dgm:prSet/>
      <dgm:spPr/>
      <dgm:t>
        <a:bodyPr/>
        <a:lstStyle/>
        <a:p>
          <a:endParaRPr lang="en-US"/>
        </a:p>
      </dgm:t>
    </dgm:pt>
    <dgm:pt modelId="{CAC1E13C-B3C4-4665-8E6E-BF49C727C12A}" type="sibTrans" cxnId="{4DF64CA5-6B6F-4451-8E2F-D7043FDB88AE}">
      <dgm:prSet/>
      <dgm:spPr/>
      <dgm:t>
        <a:bodyPr/>
        <a:lstStyle/>
        <a:p>
          <a:endParaRPr lang="en-US"/>
        </a:p>
      </dgm:t>
    </dgm:pt>
    <dgm:pt modelId="{ACDB1452-53A6-4C54-AB57-E7A372AA6553}" type="pres">
      <dgm:prSet presAssocID="{5D19ED45-2673-44AD-B347-EB7D2C739FCD}" presName="diagram" presStyleCnt="0">
        <dgm:presLayoutVars>
          <dgm:dir/>
          <dgm:resizeHandles val="exact"/>
        </dgm:presLayoutVars>
      </dgm:prSet>
      <dgm:spPr/>
    </dgm:pt>
    <dgm:pt modelId="{BBCAED13-80DF-461C-9D45-C49982BA1967}" type="pres">
      <dgm:prSet presAssocID="{EF23BE3D-9AE4-4D62-9C5F-A5DB0B757088}" presName="node" presStyleLbl="node1" presStyleIdx="0" presStyleCnt="6" custLinFactNeighborY="4670">
        <dgm:presLayoutVars>
          <dgm:bulletEnabled val="1"/>
        </dgm:presLayoutVars>
      </dgm:prSet>
      <dgm:spPr/>
    </dgm:pt>
    <dgm:pt modelId="{E26405FB-AE68-40AE-AF2A-1DAB35EB292D}" type="pres">
      <dgm:prSet presAssocID="{25283371-9019-40B1-9450-E9E47B8830E5}" presName="sibTrans" presStyleCnt="0"/>
      <dgm:spPr/>
    </dgm:pt>
    <dgm:pt modelId="{B4D5BC02-437B-4D9E-8195-DAA21A5169CE}" type="pres">
      <dgm:prSet presAssocID="{51FDC121-33E1-4F4E-94AA-B90AE9DF8C61}" presName="node" presStyleLbl="node1" presStyleIdx="1" presStyleCnt="6" custLinFactNeighborX="0" custLinFactNeighborY="3608">
        <dgm:presLayoutVars>
          <dgm:bulletEnabled val="1"/>
        </dgm:presLayoutVars>
      </dgm:prSet>
      <dgm:spPr/>
    </dgm:pt>
    <dgm:pt modelId="{A1901303-63E9-4C22-8C26-DDE6AFA7F578}" type="pres">
      <dgm:prSet presAssocID="{8DE21B19-2237-4DB7-B33A-2E8B5F0A9040}" presName="sibTrans" presStyleCnt="0"/>
      <dgm:spPr/>
    </dgm:pt>
    <dgm:pt modelId="{DF87E7A8-9F28-4B2B-AF0B-21384375AD9C}" type="pres">
      <dgm:prSet presAssocID="{244AF7BC-2F4C-4D68-9D28-ECCCA15349F6}" presName="node" presStyleLbl="node1" presStyleIdx="2" presStyleCnt="6" custLinFactNeighborX="-1493" custLinFactNeighborY="4505">
        <dgm:presLayoutVars>
          <dgm:bulletEnabled val="1"/>
        </dgm:presLayoutVars>
      </dgm:prSet>
      <dgm:spPr/>
    </dgm:pt>
    <dgm:pt modelId="{BB15969C-1F1F-45F4-8748-E8BCEF753BAC}" type="pres">
      <dgm:prSet presAssocID="{17CE889A-0460-4D8D-A2A6-795A6B16179E}" presName="sibTrans" presStyleCnt="0"/>
      <dgm:spPr/>
    </dgm:pt>
    <dgm:pt modelId="{C4099481-2091-4115-B7D3-7635ABBD422B}" type="pres">
      <dgm:prSet presAssocID="{93F5729D-C619-406E-AEFA-9E5F96FD5D3D}" presName="node" presStyleLbl="node1" presStyleIdx="3" presStyleCnt="6">
        <dgm:presLayoutVars>
          <dgm:bulletEnabled val="1"/>
        </dgm:presLayoutVars>
      </dgm:prSet>
      <dgm:spPr/>
    </dgm:pt>
    <dgm:pt modelId="{101539EF-B821-427E-AC9A-43AA1116AAB9}" type="pres">
      <dgm:prSet presAssocID="{7843324C-0016-414C-9A79-8ABBB6AA3BD5}" presName="sibTrans" presStyleCnt="0"/>
      <dgm:spPr/>
    </dgm:pt>
    <dgm:pt modelId="{49CB84D5-64F1-493B-973C-F64BF60838E7}" type="pres">
      <dgm:prSet presAssocID="{CF6257F8-E6C9-490E-AB64-41BC4563E122}" presName="node" presStyleLbl="node1" presStyleIdx="4" presStyleCnt="6">
        <dgm:presLayoutVars>
          <dgm:bulletEnabled val="1"/>
        </dgm:presLayoutVars>
      </dgm:prSet>
      <dgm:spPr/>
    </dgm:pt>
    <dgm:pt modelId="{3D7C664B-6F95-4D91-9790-5281698C8F99}" type="pres">
      <dgm:prSet presAssocID="{4BB08899-0590-4B7E-9BC0-41CEF04A3009}" presName="sibTrans" presStyleCnt="0"/>
      <dgm:spPr/>
    </dgm:pt>
    <dgm:pt modelId="{988F7FEF-F485-48A2-83EE-FEDA0B54AF3E}" type="pres">
      <dgm:prSet presAssocID="{48759CFB-0864-405F-8A83-477B9FA3AA91}" presName="node" presStyleLbl="node1" presStyleIdx="5" presStyleCnt="6">
        <dgm:presLayoutVars>
          <dgm:bulletEnabled val="1"/>
        </dgm:presLayoutVars>
      </dgm:prSet>
      <dgm:spPr/>
    </dgm:pt>
  </dgm:ptLst>
  <dgm:cxnLst>
    <dgm:cxn modelId="{2391DF5C-B4C8-44DA-A682-0F29D8B6D5AC}" srcId="{5D19ED45-2673-44AD-B347-EB7D2C739FCD}" destId="{51FDC121-33E1-4F4E-94AA-B90AE9DF8C61}" srcOrd="1" destOrd="0" parTransId="{8240C3B3-6E60-4438-8C72-CA42E07574EE}" sibTransId="{8DE21B19-2237-4DB7-B33A-2E8B5F0A9040}"/>
    <dgm:cxn modelId="{49836B73-D876-4607-A64B-403D091383EC}" type="presOf" srcId="{51FDC121-33E1-4F4E-94AA-B90AE9DF8C61}" destId="{B4D5BC02-437B-4D9E-8195-DAA21A5169CE}" srcOrd="0" destOrd="0" presId="urn:microsoft.com/office/officeart/2005/8/layout/default"/>
    <dgm:cxn modelId="{A77BEA73-4F7A-4D19-A6D2-0FA70763F093}" srcId="{5D19ED45-2673-44AD-B347-EB7D2C739FCD}" destId="{EF23BE3D-9AE4-4D62-9C5F-A5DB0B757088}" srcOrd="0" destOrd="0" parTransId="{22A63D8E-6BBB-4D5C-BD46-3E28734792EC}" sibTransId="{25283371-9019-40B1-9450-E9E47B8830E5}"/>
    <dgm:cxn modelId="{E79BBA59-5032-4B06-9418-692783341718}" type="presOf" srcId="{244AF7BC-2F4C-4D68-9D28-ECCCA15349F6}" destId="{DF87E7A8-9F28-4B2B-AF0B-21384375AD9C}" srcOrd="0" destOrd="0" presId="urn:microsoft.com/office/officeart/2005/8/layout/default"/>
    <dgm:cxn modelId="{344F5D86-ABD6-4492-A2C9-D8F46B3EC179}" type="presOf" srcId="{93F5729D-C619-406E-AEFA-9E5F96FD5D3D}" destId="{C4099481-2091-4115-B7D3-7635ABBD422B}" srcOrd="0" destOrd="0" presId="urn:microsoft.com/office/officeart/2005/8/layout/default"/>
    <dgm:cxn modelId="{4DF64CA5-6B6F-4451-8E2F-D7043FDB88AE}" srcId="{5D19ED45-2673-44AD-B347-EB7D2C739FCD}" destId="{48759CFB-0864-405F-8A83-477B9FA3AA91}" srcOrd="5" destOrd="0" parTransId="{D7F30447-34EC-4E8C-8E0B-2C2CF0DDCEFD}" sibTransId="{CAC1E13C-B3C4-4665-8E6E-BF49C727C12A}"/>
    <dgm:cxn modelId="{159F87C1-196B-4D01-BBAD-608408B62A4F}" type="presOf" srcId="{48759CFB-0864-405F-8A83-477B9FA3AA91}" destId="{988F7FEF-F485-48A2-83EE-FEDA0B54AF3E}" srcOrd="0" destOrd="0" presId="urn:microsoft.com/office/officeart/2005/8/layout/default"/>
    <dgm:cxn modelId="{1A3E3FCA-3D43-4348-B69B-87E8E94319A0}" srcId="{5D19ED45-2673-44AD-B347-EB7D2C739FCD}" destId="{244AF7BC-2F4C-4D68-9D28-ECCCA15349F6}" srcOrd="2" destOrd="0" parTransId="{87BE4064-888C-4927-8049-C62DFCE11CB1}" sibTransId="{17CE889A-0460-4D8D-A2A6-795A6B16179E}"/>
    <dgm:cxn modelId="{34A4D5D3-37FE-4C36-93D9-9AC2BC7BBC44}" srcId="{5D19ED45-2673-44AD-B347-EB7D2C739FCD}" destId="{93F5729D-C619-406E-AEFA-9E5F96FD5D3D}" srcOrd="3" destOrd="0" parTransId="{C153D54C-F95F-42B0-B614-11E2C9F880DC}" sibTransId="{7843324C-0016-414C-9A79-8ABBB6AA3BD5}"/>
    <dgm:cxn modelId="{82316FD8-C2B5-4D0C-ADB0-2D01C303D5BE}" srcId="{5D19ED45-2673-44AD-B347-EB7D2C739FCD}" destId="{CF6257F8-E6C9-490E-AB64-41BC4563E122}" srcOrd="4" destOrd="0" parTransId="{328F514E-0CB7-4523-A9AF-B88E44F412A9}" sibTransId="{4BB08899-0590-4B7E-9BC0-41CEF04A3009}"/>
    <dgm:cxn modelId="{E12FD8DC-1F62-44ED-BC62-1BF21657C939}" type="presOf" srcId="{EF23BE3D-9AE4-4D62-9C5F-A5DB0B757088}" destId="{BBCAED13-80DF-461C-9D45-C49982BA1967}" srcOrd="0" destOrd="0" presId="urn:microsoft.com/office/officeart/2005/8/layout/default"/>
    <dgm:cxn modelId="{16192EF2-2815-4C24-8002-023D3783791B}" type="presOf" srcId="{CF6257F8-E6C9-490E-AB64-41BC4563E122}" destId="{49CB84D5-64F1-493B-973C-F64BF60838E7}" srcOrd="0" destOrd="0" presId="urn:microsoft.com/office/officeart/2005/8/layout/default"/>
    <dgm:cxn modelId="{B5A625F3-0D58-4700-8B3B-7F4475988DC3}" type="presOf" srcId="{5D19ED45-2673-44AD-B347-EB7D2C739FCD}" destId="{ACDB1452-53A6-4C54-AB57-E7A372AA6553}" srcOrd="0" destOrd="0" presId="urn:microsoft.com/office/officeart/2005/8/layout/default"/>
    <dgm:cxn modelId="{998860C5-CC7B-4662-A44F-7F536BEDD8FD}" type="presParOf" srcId="{ACDB1452-53A6-4C54-AB57-E7A372AA6553}" destId="{BBCAED13-80DF-461C-9D45-C49982BA1967}" srcOrd="0" destOrd="0" presId="urn:microsoft.com/office/officeart/2005/8/layout/default"/>
    <dgm:cxn modelId="{DD3EA216-595A-4A14-B879-0031C69D8EAB}" type="presParOf" srcId="{ACDB1452-53A6-4C54-AB57-E7A372AA6553}" destId="{E26405FB-AE68-40AE-AF2A-1DAB35EB292D}" srcOrd="1" destOrd="0" presId="urn:microsoft.com/office/officeart/2005/8/layout/default"/>
    <dgm:cxn modelId="{7A585344-AEB1-43C5-BAEE-EA5FE88DC822}" type="presParOf" srcId="{ACDB1452-53A6-4C54-AB57-E7A372AA6553}" destId="{B4D5BC02-437B-4D9E-8195-DAA21A5169CE}" srcOrd="2" destOrd="0" presId="urn:microsoft.com/office/officeart/2005/8/layout/default"/>
    <dgm:cxn modelId="{79728DF0-85D5-4AD9-9757-A78CAFE92C10}" type="presParOf" srcId="{ACDB1452-53A6-4C54-AB57-E7A372AA6553}" destId="{A1901303-63E9-4C22-8C26-DDE6AFA7F578}" srcOrd="3" destOrd="0" presId="urn:microsoft.com/office/officeart/2005/8/layout/default"/>
    <dgm:cxn modelId="{60C6F997-F3E2-427F-B100-9DFB94909534}" type="presParOf" srcId="{ACDB1452-53A6-4C54-AB57-E7A372AA6553}" destId="{DF87E7A8-9F28-4B2B-AF0B-21384375AD9C}" srcOrd="4" destOrd="0" presId="urn:microsoft.com/office/officeart/2005/8/layout/default"/>
    <dgm:cxn modelId="{DFB5F531-739F-47AA-BAC6-DE283477E726}" type="presParOf" srcId="{ACDB1452-53A6-4C54-AB57-E7A372AA6553}" destId="{BB15969C-1F1F-45F4-8748-E8BCEF753BAC}" srcOrd="5" destOrd="0" presId="urn:microsoft.com/office/officeart/2005/8/layout/default"/>
    <dgm:cxn modelId="{181F4160-CB56-44D8-A8D7-E83C593F1E06}" type="presParOf" srcId="{ACDB1452-53A6-4C54-AB57-E7A372AA6553}" destId="{C4099481-2091-4115-B7D3-7635ABBD422B}" srcOrd="6" destOrd="0" presId="urn:microsoft.com/office/officeart/2005/8/layout/default"/>
    <dgm:cxn modelId="{1441A6B1-6C54-49A3-A96B-8EE8CB771EDA}" type="presParOf" srcId="{ACDB1452-53A6-4C54-AB57-E7A372AA6553}" destId="{101539EF-B821-427E-AC9A-43AA1116AAB9}" srcOrd="7" destOrd="0" presId="urn:microsoft.com/office/officeart/2005/8/layout/default"/>
    <dgm:cxn modelId="{6FE18F90-4ECD-40F6-8038-C078D9A7DF7D}" type="presParOf" srcId="{ACDB1452-53A6-4C54-AB57-E7A372AA6553}" destId="{49CB84D5-64F1-493B-973C-F64BF60838E7}" srcOrd="8" destOrd="0" presId="urn:microsoft.com/office/officeart/2005/8/layout/default"/>
    <dgm:cxn modelId="{FD749C54-C283-4433-85F1-C81EA4DD2A35}" type="presParOf" srcId="{ACDB1452-53A6-4C54-AB57-E7A372AA6553}" destId="{3D7C664B-6F95-4D91-9790-5281698C8F99}" srcOrd="9" destOrd="0" presId="urn:microsoft.com/office/officeart/2005/8/layout/default"/>
    <dgm:cxn modelId="{2AA2F10D-6D21-4E50-AA7A-7A6028381652}" type="presParOf" srcId="{ACDB1452-53A6-4C54-AB57-E7A372AA6553}" destId="{988F7FEF-F485-48A2-83EE-FEDA0B54AF3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696BC7-62D7-488F-B268-8E205C4A15B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2ADE736-8405-4F6A-AB9F-49909385E315}">
      <dgm:prSet phldrT="[Text]"/>
      <dgm:spPr/>
      <dgm:t>
        <a:bodyPr/>
        <a:lstStyle/>
        <a:p>
          <a:pPr>
            <a:buFont typeface="Arial" panose="020B0604020202020204" pitchFamily="34" charset="0"/>
            <a:buChar char="•"/>
          </a:pPr>
          <a:r>
            <a:rPr lang="en-US" dirty="0"/>
            <a:t>With hope and optimism!</a:t>
          </a:r>
        </a:p>
      </dgm:t>
    </dgm:pt>
    <dgm:pt modelId="{F335B965-CBD8-421B-9204-71C8560F1551}" type="parTrans" cxnId="{72583653-42E2-4238-8158-D56420FE9BC0}">
      <dgm:prSet/>
      <dgm:spPr/>
      <dgm:t>
        <a:bodyPr/>
        <a:lstStyle/>
        <a:p>
          <a:endParaRPr lang="en-US"/>
        </a:p>
      </dgm:t>
    </dgm:pt>
    <dgm:pt modelId="{8F032623-F0F3-4DD7-8E0E-22E9770EE2CF}" type="sibTrans" cxnId="{72583653-42E2-4238-8158-D56420FE9BC0}">
      <dgm:prSet/>
      <dgm:spPr/>
      <dgm:t>
        <a:bodyPr/>
        <a:lstStyle/>
        <a:p>
          <a:endParaRPr lang="en-US"/>
        </a:p>
      </dgm:t>
    </dgm:pt>
    <dgm:pt modelId="{3A322555-B1B9-44D4-A60A-3C82F1922931}">
      <dgm:prSet/>
      <dgm:spPr/>
      <dgm:t>
        <a:bodyPr/>
        <a:lstStyle/>
        <a:p>
          <a:r>
            <a:rPr lang="en-US"/>
            <a:t>Thank you for sharing this with me.</a:t>
          </a:r>
          <a:endParaRPr lang="en-US" dirty="0"/>
        </a:p>
      </dgm:t>
    </dgm:pt>
    <dgm:pt modelId="{6AFA53DB-3387-487B-AE29-2B260768C56E}" type="parTrans" cxnId="{287A3DBF-6A4F-440D-9060-FB5CFD982162}">
      <dgm:prSet/>
      <dgm:spPr/>
      <dgm:t>
        <a:bodyPr/>
        <a:lstStyle/>
        <a:p>
          <a:endParaRPr lang="en-US"/>
        </a:p>
      </dgm:t>
    </dgm:pt>
    <dgm:pt modelId="{F561B63A-570F-4A7F-B128-2E489E999A17}" type="sibTrans" cxnId="{287A3DBF-6A4F-440D-9060-FB5CFD982162}">
      <dgm:prSet/>
      <dgm:spPr/>
      <dgm:t>
        <a:bodyPr/>
        <a:lstStyle/>
        <a:p>
          <a:endParaRPr lang="en-US"/>
        </a:p>
      </dgm:t>
    </dgm:pt>
    <dgm:pt modelId="{AFB7810F-05DC-4F21-816B-59FB76B50F96}">
      <dgm:prSet/>
      <dgm:spPr/>
      <dgm:t>
        <a:bodyPr/>
        <a:lstStyle/>
        <a:p>
          <a:r>
            <a:rPr lang="en-US"/>
            <a:t>This is more common than you think.</a:t>
          </a:r>
          <a:endParaRPr lang="en-US" dirty="0"/>
        </a:p>
      </dgm:t>
    </dgm:pt>
    <dgm:pt modelId="{B29E56D0-1531-40A0-A612-CE09823DB79B}" type="parTrans" cxnId="{9CB51604-59D9-4F77-985D-97C9755B27D0}">
      <dgm:prSet/>
      <dgm:spPr/>
      <dgm:t>
        <a:bodyPr/>
        <a:lstStyle/>
        <a:p>
          <a:endParaRPr lang="en-US"/>
        </a:p>
      </dgm:t>
    </dgm:pt>
    <dgm:pt modelId="{4871F25A-A24F-4539-9E97-CBFFFB386A04}" type="sibTrans" cxnId="{9CB51604-59D9-4F77-985D-97C9755B27D0}">
      <dgm:prSet/>
      <dgm:spPr/>
      <dgm:t>
        <a:bodyPr/>
        <a:lstStyle/>
        <a:p>
          <a:endParaRPr lang="en-US"/>
        </a:p>
      </dgm:t>
    </dgm:pt>
    <dgm:pt modelId="{A938873E-5162-4CBD-B9ED-DD07D0CB00C5}">
      <dgm:prSet/>
      <dgm:spPr/>
      <dgm:t>
        <a:bodyPr/>
        <a:lstStyle/>
        <a:p>
          <a:r>
            <a:rPr lang="en-US"/>
            <a:t>Let’s talk about how I can support you.</a:t>
          </a:r>
          <a:endParaRPr lang="en-US" dirty="0"/>
        </a:p>
      </dgm:t>
    </dgm:pt>
    <dgm:pt modelId="{63092E36-0051-4291-AD07-021B5E05E305}" type="parTrans" cxnId="{B58EC651-D59D-47E4-8A7F-6E410A0142FC}">
      <dgm:prSet/>
      <dgm:spPr/>
      <dgm:t>
        <a:bodyPr/>
        <a:lstStyle/>
        <a:p>
          <a:endParaRPr lang="en-US"/>
        </a:p>
      </dgm:t>
    </dgm:pt>
    <dgm:pt modelId="{355126FD-C531-485E-B946-EE76988DB22B}" type="sibTrans" cxnId="{B58EC651-D59D-47E4-8A7F-6E410A0142FC}">
      <dgm:prSet/>
      <dgm:spPr/>
      <dgm:t>
        <a:bodyPr/>
        <a:lstStyle/>
        <a:p>
          <a:endParaRPr lang="en-US"/>
        </a:p>
      </dgm:t>
    </dgm:pt>
    <dgm:pt modelId="{D957EA58-EFED-477A-9F5F-4F766A2D31B5}" type="pres">
      <dgm:prSet presAssocID="{75696BC7-62D7-488F-B268-8E205C4A15B5}" presName="Name0" presStyleCnt="0">
        <dgm:presLayoutVars>
          <dgm:chMax val="7"/>
          <dgm:chPref val="7"/>
          <dgm:dir/>
        </dgm:presLayoutVars>
      </dgm:prSet>
      <dgm:spPr/>
    </dgm:pt>
    <dgm:pt modelId="{32B64800-E6F2-4745-AE3F-95AA58B0951D}" type="pres">
      <dgm:prSet presAssocID="{75696BC7-62D7-488F-B268-8E205C4A15B5}" presName="Name1" presStyleCnt="0"/>
      <dgm:spPr/>
    </dgm:pt>
    <dgm:pt modelId="{252F3642-71E1-42A2-9F21-360A5FCF8DDE}" type="pres">
      <dgm:prSet presAssocID="{75696BC7-62D7-488F-B268-8E205C4A15B5}" presName="cycle" presStyleCnt="0"/>
      <dgm:spPr/>
    </dgm:pt>
    <dgm:pt modelId="{989C27EE-7EC8-46A2-957D-84174C9100E8}" type="pres">
      <dgm:prSet presAssocID="{75696BC7-62D7-488F-B268-8E205C4A15B5}" presName="srcNode" presStyleLbl="node1" presStyleIdx="0" presStyleCnt="4"/>
      <dgm:spPr/>
    </dgm:pt>
    <dgm:pt modelId="{48E42416-FE3F-4443-9FF2-E3415A71854D}" type="pres">
      <dgm:prSet presAssocID="{75696BC7-62D7-488F-B268-8E205C4A15B5}" presName="conn" presStyleLbl="parChTrans1D2" presStyleIdx="0" presStyleCnt="1"/>
      <dgm:spPr/>
    </dgm:pt>
    <dgm:pt modelId="{8AE871DB-8DDE-4630-BD10-4624B0F20923}" type="pres">
      <dgm:prSet presAssocID="{75696BC7-62D7-488F-B268-8E205C4A15B5}" presName="extraNode" presStyleLbl="node1" presStyleIdx="0" presStyleCnt="4"/>
      <dgm:spPr/>
    </dgm:pt>
    <dgm:pt modelId="{43DBA57C-E976-4AED-A90E-8088FC1A8143}" type="pres">
      <dgm:prSet presAssocID="{75696BC7-62D7-488F-B268-8E205C4A15B5}" presName="dstNode" presStyleLbl="node1" presStyleIdx="0" presStyleCnt="4"/>
      <dgm:spPr/>
    </dgm:pt>
    <dgm:pt modelId="{8B3E6DED-AF59-49DC-AEE3-7F9FF55DC378}" type="pres">
      <dgm:prSet presAssocID="{62ADE736-8405-4F6A-AB9F-49909385E315}" presName="text_1" presStyleLbl="node1" presStyleIdx="0" presStyleCnt="4">
        <dgm:presLayoutVars>
          <dgm:bulletEnabled val="1"/>
        </dgm:presLayoutVars>
      </dgm:prSet>
      <dgm:spPr/>
    </dgm:pt>
    <dgm:pt modelId="{0B147E24-B6DB-4889-8AD1-A41D5039A5AC}" type="pres">
      <dgm:prSet presAssocID="{62ADE736-8405-4F6A-AB9F-49909385E315}" presName="accent_1" presStyleCnt="0"/>
      <dgm:spPr/>
    </dgm:pt>
    <dgm:pt modelId="{E99A086A-7AC4-4DF3-BD80-59D546E039D2}" type="pres">
      <dgm:prSet presAssocID="{62ADE736-8405-4F6A-AB9F-49909385E315}" presName="accentRepeatNode" presStyleLbl="solidFgAcc1" presStyleIdx="0" presStyleCnt="4"/>
      <dgm:spPr/>
    </dgm:pt>
    <dgm:pt modelId="{AA62E902-14BC-486E-98A7-34D95FFF0250}" type="pres">
      <dgm:prSet presAssocID="{3A322555-B1B9-44D4-A60A-3C82F1922931}" presName="text_2" presStyleLbl="node1" presStyleIdx="1" presStyleCnt="4">
        <dgm:presLayoutVars>
          <dgm:bulletEnabled val="1"/>
        </dgm:presLayoutVars>
      </dgm:prSet>
      <dgm:spPr/>
    </dgm:pt>
    <dgm:pt modelId="{2EC14B3A-67A9-4130-B224-1DDE7F48A420}" type="pres">
      <dgm:prSet presAssocID="{3A322555-B1B9-44D4-A60A-3C82F1922931}" presName="accent_2" presStyleCnt="0"/>
      <dgm:spPr/>
    </dgm:pt>
    <dgm:pt modelId="{B783CDCB-7AB1-4494-AE47-BC7CB4734592}" type="pres">
      <dgm:prSet presAssocID="{3A322555-B1B9-44D4-A60A-3C82F1922931}" presName="accentRepeatNode" presStyleLbl="solidFgAcc1" presStyleIdx="1" presStyleCnt="4"/>
      <dgm:spPr/>
    </dgm:pt>
    <dgm:pt modelId="{6CDCAFAB-7960-4F6A-9022-934E5A885BD7}" type="pres">
      <dgm:prSet presAssocID="{AFB7810F-05DC-4F21-816B-59FB76B50F96}" presName="text_3" presStyleLbl="node1" presStyleIdx="2" presStyleCnt="4">
        <dgm:presLayoutVars>
          <dgm:bulletEnabled val="1"/>
        </dgm:presLayoutVars>
      </dgm:prSet>
      <dgm:spPr/>
    </dgm:pt>
    <dgm:pt modelId="{3C74849D-A310-40A6-AA48-333C9D42EBD2}" type="pres">
      <dgm:prSet presAssocID="{AFB7810F-05DC-4F21-816B-59FB76B50F96}" presName="accent_3" presStyleCnt="0"/>
      <dgm:spPr/>
    </dgm:pt>
    <dgm:pt modelId="{FAB2F4C2-20AE-4E96-8E4C-E0E62CAEDDD6}" type="pres">
      <dgm:prSet presAssocID="{AFB7810F-05DC-4F21-816B-59FB76B50F96}" presName="accentRepeatNode" presStyleLbl="solidFgAcc1" presStyleIdx="2" presStyleCnt="4"/>
      <dgm:spPr/>
    </dgm:pt>
    <dgm:pt modelId="{46FAC787-EDCF-416E-9BF5-2A890DBDD476}" type="pres">
      <dgm:prSet presAssocID="{A938873E-5162-4CBD-B9ED-DD07D0CB00C5}" presName="text_4" presStyleLbl="node1" presStyleIdx="3" presStyleCnt="4">
        <dgm:presLayoutVars>
          <dgm:bulletEnabled val="1"/>
        </dgm:presLayoutVars>
      </dgm:prSet>
      <dgm:spPr/>
    </dgm:pt>
    <dgm:pt modelId="{CA22B2F9-46C3-4E8F-82B5-5ECBA3F03BD4}" type="pres">
      <dgm:prSet presAssocID="{A938873E-5162-4CBD-B9ED-DD07D0CB00C5}" presName="accent_4" presStyleCnt="0"/>
      <dgm:spPr/>
    </dgm:pt>
    <dgm:pt modelId="{ABE7E78D-EBF7-4BBA-9FD6-EFE771BF789B}" type="pres">
      <dgm:prSet presAssocID="{A938873E-5162-4CBD-B9ED-DD07D0CB00C5}" presName="accentRepeatNode" presStyleLbl="solidFgAcc1" presStyleIdx="3" presStyleCnt="4"/>
      <dgm:spPr/>
    </dgm:pt>
  </dgm:ptLst>
  <dgm:cxnLst>
    <dgm:cxn modelId="{9CB51604-59D9-4F77-985D-97C9755B27D0}" srcId="{75696BC7-62D7-488F-B268-8E205C4A15B5}" destId="{AFB7810F-05DC-4F21-816B-59FB76B50F96}" srcOrd="2" destOrd="0" parTransId="{B29E56D0-1531-40A0-A612-CE09823DB79B}" sibTransId="{4871F25A-A24F-4539-9E97-CBFFFB386A04}"/>
    <dgm:cxn modelId="{9FE41E16-DECB-4FAB-B137-08BBCA6E0091}" type="presOf" srcId="{AFB7810F-05DC-4F21-816B-59FB76B50F96}" destId="{6CDCAFAB-7960-4F6A-9022-934E5A885BD7}" srcOrd="0" destOrd="0" presId="urn:microsoft.com/office/officeart/2008/layout/VerticalCurvedList"/>
    <dgm:cxn modelId="{67B5B366-E590-4427-BC93-7B957E589744}" type="presOf" srcId="{A938873E-5162-4CBD-B9ED-DD07D0CB00C5}" destId="{46FAC787-EDCF-416E-9BF5-2A890DBDD476}" srcOrd="0" destOrd="0" presId="urn:microsoft.com/office/officeart/2008/layout/VerticalCurvedList"/>
    <dgm:cxn modelId="{B58EC651-D59D-47E4-8A7F-6E410A0142FC}" srcId="{75696BC7-62D7-488F-B268-8E205C4A15B5}" destId="{A938873E-5162-4CBD-B9ED-DD07D0CB00C5}" srcOrd="3" destOrd="0" parTransId="{63092E36-0051-4291-AD07-021B5E05E305}" sibTransId="{355126FD-C531-485E-B946-EE76988DB22B}"/>
    <dgm:cxn modelId="{72583653-42E2-4238-8158-D56420FE9BC0}" srcId="{75696BC7-62D7-488F-B268-8E205C4A15B5}" destId="{62ADE736-8405-4F6A-AB9F-49909385E315}" srcOrd="0" destOrd="0" parTransId="{F335B965-CBD8-421B-9204-71C8560F1551}" sibTransId="{8F032623-F0F3-4DD7-8E0E-22E9770EE2CF}"/>
    <dgm:cxn modelId="{166EBBB4-9B55-46ED-B1BD-C13AE828740F}" type="presOf" srcId="{75696BC7-62D7-488F-B268-8E205C4A15B5}" destId="{D957EA58-EFED-477A-9F5F-4F766A2D31B5}" srcOrd="0" destOrd="0" presId="urn:microsoft.com/office/officeart/2008/layout/VerticalCurvedList"/>
    <dgm:cxn modelId="{287A3DBF-6A4F-440D-9060-FB5CFD982162}" srcId="{75696BC7-62D7-488F-B268-8E205C4A15B5}" destId="{3A322555-B1B9-44D4-A60A-3C82F1922931}" srcOrd="1" destOrd="0" parTransId="{6AFA53DB-3387-487B-AE29-2B260768C56E}" sibTransId="{F561B63A-570F-4A7F-B128-2E489E999A17}"/>
    <dgm:cxn modelId="{3A5819E7-EA97-4B49-8CE8-34451AAC9534}" type="presOf" srcId="{62ADE736-8405-4F6A-AB9F-49909385E315}" destId="{8B3E6DED-AF59-49DC-AEE3-7F9FF55DC378}" srcOrd="0" destOrd="0" presId="urn:microsoft.com/office/officeart/2008/layout/VerticalCurvedList"/>
    <dgm:cxn modelId="{838BEEEE-2F8F-48B7-B8E7-50709182E904}" type="presOf" srcId="{8F032623-F0F3-4DD7-8E0E-22E9770EE2CF}" destId="{48E42416-FE3F-4443-9FF2-E3415A71854D}" srcOrd="0" destOrd="0" presId="urn:microsoft.com/office/officeart/2008/layout/VerticalCurvedList"/>
    <dgm:cxn modelId="{5FD81DF8-D8CD-4D5E-825D-7B5AE282F4CA}" type="presOf" srcId="{3A322555-B1B9-44D4-A60A-3C82F1922931}" destId="{AA62E902-14BC-486E-98A7-34D95FFF0250}" srcOrd="0" destOrd="0" presId="urn:microsoft.com/office/officeart/2008/layout/VerticalCurvedList"/>
    <dgm:cxn modelId="{CE52059D-62C8-4EB3-966D-74B8D15FA937}" type="presParOf" srcId="{D957EA58-EFED-477A-9F5F-4F766A2D31B5}" destId="{32B64800-E6F2-4745-AE3F-95AA58B0951D}" srcOrd="0" destOrd="0" presId="urn:microsoft.com/office/officeart/2008/layout/VerticalCurvedList"/>
    <dgm:cxn modelId="{07600FA9-0C8E-4F1C-A304-9413F660AABA}" type="presParOf" srcId="{32B64800-E6F2-4745-AE3F-95AA58B0951D}" destId="{252F3642-71E1-42A2-9F21-360A5FCF8DDE}" srcOrd="0" destOrd="0" presId="urn:microsoft.com/office/officeart/2008/layout/VerticalCurvedList"/>
    <dgm:cxn modelId="{0B863A51-7284-4A79-904D-974829C10256}" type="presParOf" srcId="{252F3642-71E1-42A2-9F21-360A5FCF8DDE}" destId="{989C27EE-7EC8-46A2-957D-84174C9100E8}" srcOrd="0" destOrd="0" presId="urn:microsoft.com/office/officeart/2008/layout/VerticalCurvedList"/>
    <dgm:cxn modelId="{06DA7186-36E9-4A8D-869E-A53263B7033B}" type="presParOf" srcId="{252F3642-71E1-42A2-9F21-360A5FCF8DDE}" destId="{48E42416-FE3F-4443-9FF2-E3415A71854D}" srcOrd="1" destOrd="0" presId="urn:microsoft.com/office/officeart/2008/layout/VerticalCurvedList"/>
    <dgm:cxn modelId="{E961EC33-B083-42E7-95CA-16C04C2D9E54}" type="presParOf" srcId="{252F3642-71E1-42A2-9F21-360A5FCF8DDE}" destId="{8AE871DB-8DDE-4630-BD10-4624B0F20923}" srcOrd="2" destOrd="0" presId="urn:microsoft.com/office/officeart/2008/layout/VerticalCurvedList"/>
    <dgm:cxn modelId="{28737A69-B474-4D0A-8BBB-4F227253BC3E}" type="presParOf" srcId="{252F3642-71E1-42A2-9F21-360A5FCF8DDE}" destId="{43DBA57C-E976-4AED-A90E-8088FC1A8143}" srcOrd="3" destOrd="0" presId="urn:microsoft.com/office/officeart/2008/layout/VerticalCurvedList"/>
    <dgm:cxn modelId="{2272786E-F5AF-4C90-8BD7-41AABED8A3CD}" type="presParOf" srcId="{32B64800-E6F2-4745-AE3F-95AA58B0951D}" destId="{8B3E6DED-AF59-49DC-AEE3-7F9FF55DC378}" srcOrd="1" destOrd="0" presId="urn:microsoft.com/office/officeart/2008/layout/VerticalCurvedList"/>
    <dgm:cxn modelId="{1EF58D44-79D6-4740-ADF6-233E69D0F4ED}" type="presParOf" srcId="{32B64800-E6F2-4745-AE3F-95AA58B0951D}" destId="{0B147E24-B6DB-4889-8AD1-A41D5039A5AC}" srcOrd="2" destOrd="0" presId="urn:microsoft.com/office/officeart/2008/layout/VerticalCurvedList"/>
    <dgm:cxn modelId="{BAF9BAA7-2AE6-419E-9D22-5EDEC647495E}" type="presParOf" srcId="{0B147E24-B6DB-4889-8AD1-A41D5039A5AC}" destId="{E99A086A-7AC4-4DF3-BD80-59D546E039D2}" srcOrd="0" destOrd="0" presId="urn:microsoft.com/office/officeart/2008/layout/VerticalCurvedList"/>
    <dgm:cxn modelId="{DD4E7EE1-7FED-4BEA-9F95-9B11DD11F75E}" type="presParOf" srcId="{32B64800-E6F2-4745-AE3F-95AA58B0951D}" destId="{AA62E902-14BC-486E-98A7-34D95FFF0250}" srcOrd="3" destOrd="0" presId="urn:microsoft.com/office/officeart/2008/layout/VerticalCurvedList"/>
    <dgm:cxn modelId="{4543EC82-5577-4B6B-9D93-E5AA97961CB8}" type="presParOf" srcId="{32B64800-E6F2-4745-AE3F-95AA58B0951D}" destId="{2EC14B3A-67A9-4130-B224-1DDE7F48A420}" srcOrd="4" destOrd="0" presId="urn:microsoft.com/office/officeart/2008/layout/VerticalCurvedList"/>
    <dgm:cxn modelId="{11BC0CD1-6868-45F7-9ACF-116850692ED8}" type="presParOf" srcId="{2EC14B3A-67A9-4130-B224-1DDE7F48A420}" destId="{B783CDCB-7AB1-4494-AE47-BC7CB4734592}" srcOrd="0" destOrd="0" presId="urn:microsoft.com/office/officeart/2008/layout/VerticalCurvedList"/>
    <dgm:cxn modelId="{29496587-D4F5-4F2C-A910-1252944F9D82}" type="presParOf" srcId="{32B64800-E6F2-4745-AE3F-95AA58B0951D}" destId="{6CDCAFAB-7960-4F6A-9022-934E5A885BD7}" srcOrd="5" destOrd="0" presId="urn:microsoft.com/office/officeart/2008/layout/VerticalCurvedList"/>
    <dgm:cxn modelId="{3FB04F77-7797-4017-B9C1-313FDB3AD211}" type="presParOf" srcId="{32B64800-E6F2-4745-AE3F-95AA58B0951D}" destId="{3C74849D-A310-40A6-AA48-333C9D42EBD2}" srcOrd="6" destOrd="0" presId="urn:microsoft.com/office/officeart/2008/layout/VerticalCurvedList"/>
    <dgm:cxn modelId="{5B0D4CD1-B6C5-4C18-80DA-2CB97A6A14DB}" type="presParOf" srcId="{3C74849D-A310-40A6-AA48-333C9D42EBD2}" destId="{FAB2F4C2-20AE-4E96-8E4C-E0E62CAEDDD6}" srcOrd="0" destOrd="0" presId="urn:microsoft.com/office/officeart/2008/layout/VerticalCurvedList"/>
    <dgm:cxn modelId="{00B5C736-2F31-4428-BF82-CEC37D0250D0}" type="presParOf" srcId="{32B64800-E6F2-4745-AE3F-95AA58B0951D}" destId="{46FAC787-EDCF-416E-9BF5-2A890DBDD476}" srcOrd="7" destOrd="0" presId="urn:microsoft.com/office/officeart/2008/layout/VerticalCurvedList"/>
    <dgm:cxn modelId="{F105E9CC-F3D8-4D01-B185-7D789D5BBF78}" type="presParOf" srcId="{32B64800-E6F2-4745-AE3F-95AA58B0951D}" destId="{CA22B2F9-46C3-4E8F-82B5-5ECBA3F03BD4}" srcOrd="8" destOrd="0" presId="urn:microsoft.com/office/officeart/2008/layout/VerticalCurvedList"/>
    <dgm:cxn modelId="{DBCF2ADC-8332-49AE-AF64-B0FA6BC0C6E3}" type="presParOf" srcId="{CA22B2F9-46C3-4E8F-82B5-5ECBA3F03BD4}" destId="{ABE7E78D-EBF7-4BBA-9FD6-EFE771BF78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C8E780-8617-44C7-9A7E-3154D11A919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9C1DE630-29FD-44BD-96D1-FF00B0214642}">
      <dgm:prSet phldrT="[Text]" custT="1"/>
      <dgm:spPr/>
      <dgm:t>
        <a:bodyPr/>
        <a:lstStyle/>
        <a:p>
          <a:pPr algn="l"/>
          <a:r>
            <a:rPr lang="en-US" sz="1400">
              <a:solidFill>
                <a:schemeClr val="tx1"/>
              </a:solidFill>
            </a:rPr>
            <a:t>Individualize</a:t>
          </a:r>
          <a:endParaRPr lang="en-US" sz="1400" dirty="0">
            <a:solidFill>
              <a:schemeClr val="tx1"/>
            </a:solidFill>
          </a:endParaRPr>
        </a:p>
      </dgm:t>
    </dgm:pt>
    <dgm:pt modelId="{69DB60F4-EBBE-4272-80BC-CE22C203B228}" type="parTrans" cxnId="{A1A6F542-3991-459B-AAC3-59C4445499B1}">
      <dgm:prSet/>
      <dgm:spPr/>
      <dgm:t>
        <a:bodyPr/>
        <a:lstStyle/>
        <a:p>
          <a:endParaRPr lang="en-US" sz="1200"/>
        </a:p>
      </dgm:t>
    </dgm:pt>
    <dgm:pt modelId="{BBE98C12-7225-423D-B67B-3B5C1592F985}" type="sibTrans" cxnId="{A1A6F542-3991-459B-AAC3-59C4445499B1}">
      <dgm:prSet/>
      <dgm:spPr/>
      <dgm:t>
        <a:bodyPr/>
        <a:lstStyle/>
        <a:p>
          <a:endParaRPr lang="en-US" sz="1200"/>
        </a:p>
      </dgm:t>
    </dgm:pt>
    <dgm:pt modelId="{16C4E65D-E8FD-47AA-B4F4-F2259CA8A6D4}">
      <dgm:prSet phldrT="[Text]" custT="1"/>
      <dgm:spPr/>
      <dgm:t>
        <a:bodyPr/>
        <a:lstStyle/>
        <a:p>
          <a:pPr algn="l"/>
          <a:r>
            <a:rPr lang="en-US" sz="1400">
              <a:solidFill>
                <a:schemeClr val="tx1"/>
              </a:solidFill>
            </a:rPr>
            <a:t>Normalizing, non-stigmatizing</a:t>
          </a:r>
          <a:endParaRPr lang="en-US" sz="1400" dirty="0">
            <a:solidFill>
              <a:schemeClr val="tx1"/>
            </a:solidFill>
          </a:endParaRPr>
        </a:p>
      </dgm:t>
    </dgm:pt>
    <dgm:pt modelId="{41FE5E0C-0D98-48D9-BF8A-88555C2246EB}" type="parTrans" cxnId="{7CED480B-1660-441B-A2BD-462A72BC34D7}">
      <dgm:prSet/>
      <dgm:spPr/>
      <dgm:t>
        <a:bodyPr/>
        <a:lstStyle/>
        <a:p>
          <a:endParaRPr lang="en-US" sz="1200"/>
        </a:p>
      </dgm:t>
    </dgm:pt>
    <dgm:pt modelId="{2841B2C7-8E60-43D6-83DA-083B4EA8DF7E}" type="sibTrans" cxnId="{7CED480B-1660-441B-A2BD-462A72BC34D7}">
      <dgm:prSet/>
      <dgm:spPr/>
      <dgm:t>
        <a:bodyPr/>
        <a:lstStyle/>
        <a:p>
          <a:endParaRPr lang="en-US" sz="1200"/>
        </a:p>
      </dgm:t>
    </dgm:pt>
    <dgm:pt modelId="{287616CD-4B6E-40D4-9F9F-94EDEE53A860}">
      <dgm:prSet phldrT="[Text]" custT="1"/>
      <dgm:spPr/>
      <dgm:t>
        <a:bodyPr/>
        <a:lstStyle/>
        <a:p>
          <a:pPr algn="l"/>
          <a:r>
            <a:rPr lang="en-US" sz="1400">
              <a:solidFill>
                <a:schemeClr val="tx1"/>
              </a:solidFill>
            </a:rPr>
            <a:t>Setting</a:t>
          </a:r>
          <a:endParaRPr lang="en-US" sz="1400" dirty="0">
            <a:solidFill>
              <a:schemeClr val="tx1"/>
            </a:solidFill>
          </a:endParaRPr>
        </a:p>
      </dgm:t>
    </dgm:pt>
    <dgm:pt modelId="{9A045809-F901-4040-B12D-59490AB42EF1}" type="parTrans" cxnId="{01C74B4F-583A-4DDC-AF09-3180B04A4870}">
      <dgm:prSet/>
      <dgm:spPr/>
      <dgm:t>
        <a:bodyPr/>
        <a:lstStyle/>
        <a:p>
          <a:endParaRPr lang="en-US" sz="1200"/>
        </a:p>
      </dgm:t>
    </dgm:pt>
    <dgm:pt modelId="{2B7C61F8-D838-4678-83E3-66DA7AD5357F}" type="sibTrans" cxnId="{01C74B4F-583A-4DDC-AF09-3180B04A4870}">
      <dgm:prSet/>
      <dgm:spPr/>
      <dgm:t>
        <a:bodyPr/>
        <a:lstStyle/>
        <a:p>
          <a:endParaRPr lang="en-US" sz="1200"/>
        </a:p>
      </dgm:t>
    </dgm:pt>
    <dgm:pt modelId="{DC8C726F-2C48-494C-BBCE-D81ED23AE0F8}">
      <dgm:prSet phldrT="[Text]" custT="1"/>
      <dgm:spPr/>
      <dgm:t>
        <a:bodyPr/>
        <a:lstStyle/>
        <a:p>
          <a:pPr algn="l"/>
          <a:r>
            <a:rPr lang="en-US" sz="1400">
              <a:solidFill>
                <a:schemeClr val="tx1"/>
              </a:solidFill>
            </a:rPr>
            <a:t>Person-centered perspective</a:t>
          </a:r>
          <a:endParaRPr lang="en-US" sz="1400" dirty="0">
            <a:solidFill>
              <a:schemeClr val="tx1"/>
            </a:solidFill>
          </a:endParaRPr>
        </a:p>
      </dgm:t>
    </dgm:pt>
    <dgm:pt modelId="{7D43D9C2-6EBF-42CD-A419-97843C120D08}" type="parTrans" cxnId="{18517BBF-3780-4F6C-B307-257B3DC1516E}">
      <dgm:prSet/>
      <dgm:spPr/>
      <dgm:t>
        <a:bodyPr/>
        <a:lstStyle/>
        <a:p>
          <a:endParaRPr lang="en-US" sz="1200"/>
        </a:p>
      </dgm:t>
    </dgm:pt>
    <dgm:pt modelId="{BD6176F6-DC1A-42D7-A7A4-265ED8BD7D9F}" type="sibTrans" cxnId="{18517BBF-3780-4F6C-B307-257B3DC1516E}">
      <dgm:prSet/>
      <dgm:spPr/>
      <dgm:t>
        <a:bodyPr/>
        <a:lstStyle/>
        <a:p>
          <a:endParaRPr lang="en-US" sz="1200"/>
        </a:p>
      </dgm:t>
    </dgm:pt>
    <dgm:pt modelId="{A52943F7-6866-4786-8D4F-5B169C9882EF}">
      <dgm:prSet phldrT="[Text]" custT="1"/>
      <dgm:spPr/>
      <dgm:t>
        <a:bodyPr/>
        <a:lstStyle/>
        <a:p>
          <a:pPr algn="l"/>
          <a:r>
            <a:rPr lang="en-US" sz="1400">
              <a:solidFill>
                <a:schemeClr val="tx1"/>
              </a:solidFill>
            </a:rPr>
            <a:t>Information</a:t>
          </a:r>
          <a:endParaRPr lang="en-US" sz="1400" dirty="0">
            <a:solidFill>
              <a:schemeClr val="tx1"/>
            </a:solidFill>
          </a:endParaRPr>
        </a:p>
      </dgm:t>
    </dgm:pt>
    <dgm:pt modelId="{C4D420FD-E0B4-4A8B-BB53-61BF806CB616}" type="parTrans" cxnId="{F0D11900-CDD2-4190-97F3-F6E439ECFF7A}">
      <dgm:prSet/>
      <dgm:spPr/>
      <dgm:t>
        <a:bodyPr/>
        <a:lstStyle/>
        <a:p>
          <a:endParaRPr lang="en-US" sz="1200"/>
        </a:p>
      </dgm:t>
    </dgm:pt>
    <dgm:pt modelId="{EB381903-02AB-4142-BD58-6054EB71F6CA}" type="sibTrans" cxnId="{F0D11900-CDD2-4190-97F3-F6E439ECFF7A}">
      <dgm:prSet/>
      <dgm:spPr/>
      <dgm:t>
        <a:bodyPr/>
        <a:lstStyle/>
        <a:p>
          <a:endParaRPr lang="en-US" sz="1200"/>
        </a:p>
      </dgm:t>
    </dgm:pt>
    <dgm:pt modelId="{C497B55F-7C09-463A-BD63-103D8D0DA0C7}">
      <dgm:prSet phldrT="[Text]" custT="1"/>
      <dgm:spPr/>
      <dgm:t>
        <a:bodyPr/>
        <a:lstStyle/>
        <a:p>
          <a:pPr algn="l"/>
          <a:r>
            <a:rPr lang="en-US" sz="1400">
              <a:solidFill>
                <a:schemeClr val="tx1"/>
              </a:solidFill>
            </a:rPr>
            <a:t>Reassure, Repeat, &amp; Respond</a:t>
          </a:r>
          <a:endParaRPr lang="en-US" sz="1400" dirty="0">
            <a:solidFill>
              <a:schemeClr val="tx1"/>
            </a:solidFill>
          </a:endParaRPr>
        </a:p>
      </dgm:t>
    </dgm:pt>
    <dgm:pt modelId="{A3FE7F5D-A4CB-440F-BA59-B2FE9C214278}" type="parTrans" cxnId="{060625D5-C2ED-4912-A425-F5B697FC20B1}">
      <dgm:prSet/>
      <dgm:spPr/>
      <dgm:t>
        <a:bodyPr/>
        <a:lstStyle/>
        <a:p>
          <a:endParaRPr lang="en-US" sz="1200"/>
        </a:p>
      </dgm:t>
    </dgm:pt>
    <dgm:pt modelId="{0E6F4320-9F01-431B-BEB9-8041D0B7EA41}" type="sibTrans" cxnId="{060625D5-C2ED-4912-A425-F5B697FC20B1}">
      <dgm:prSet/>
      <dgm:spPr/>
      <dgm:t>
        <a:bodyPr/>
        <a:lstStyle/>
        <a:p>
          <a:endParaRPr lang="en-US" sz="1200"/>
        </a:p>
      </dgm:t>
    </dgm:pt>
    <dgm:pt modelId="{C900FE3A-FCCD-4DEB-B0C3-9AD1B6BCAF7E}">
      <dgm:prSet phldrT="[Text]" custT="1"/>
      <dgm:spPr/>
      <dgm:t>
        <a:bodyPr/>
        <a:lstStyle/>
        <a:p>
          <a:pPr algn="l"/>
          <a:r>
            <a:rPr lang="en-US" sz="1400">
              <a:solidFill>
                <a:schemeClr val="tx1"/>
              </a:solidFill>
            </a:rPr>
            <a:t>Empathize &amp; Empower</a:t>
          </a:r>
          <a:endParaRPr lang="en-US" sz="1400" dirty="0">
            <a:solidFill>
              <a:schemeClr val="tx1"/>
            </a:solidFill>
          </a:endParaRPr>
        </a:p>
      </dgm:t>
    </dgm:pt>
    <dgm:pt modelId="{31B2E80B-19AE-45F9-A501-A0AE0CFF9866}" type="parTrans" cxnId="{40D2CFFE-83FC-4542-A172-BA15DD6E517E}">
      <dgm:prSet/>
      <dgm:spPr/>
      <dgm:t>
        <a:bodyPr/>
        <a:lstStyle/>
        <a:p>
          <a:endParaRPr lang="en-US" sz="1200"/>
        </a:p>
      </dgm:t>
    </dgm:pt>
    <dgm:pt modelId="{DEFDCB2B-2A73-4892-969F-87BE4B940A60}" type="sibTrans" cxnId="{40D2CFFE-83FC-4542-A172-BA15DD6E517E}">
      <dgm:prSet/>
      <dgm:spPr/>
      <dgm:t>
        <a:bodyPr/>
        <a:lstStyle/>
        <a:p>
          <a:endParaRPr lang="en-US" sz="1200"/>
        </a:p>
      </dgm:t>
    </dgm:pt>
    <dgm:pt modelId="{C2DB4E6E-AEEB-4AC9-8DAE-2B68F5E69EA9}">
      <dgm:prSet phldrT="[Text]" custT="1"/>
      <dgm:spPr/>
      <dgm:t>
        <a:bodyPr/>
        <a:lstStyle/>
        <a:p>
          <a:r>
            <a:rPr lang="en-US" sz="1200"/>
            <a:t>Individualize your approach</a:t>
          </a:r>
          <a:endParaRPr lang="en-US" sz="1200" dirty="0"/>
        </a:p>
      </dgm:t>
    </dgm:pt>
    <dgm:pt modelId="{FC8A83B5-7B74-4072-85F8-4E16B143FA83}" type="parTrans" cxnId="{0E2A5268-AA22-4108-9CAB-F450ABBA35C1}">
      <dgm:prSet/>
      <dgm:spPr/>
      <dgm:t>
        <a:bodyPr/>
        <a:lstStyle/>
        <a:p>
          <a:endParaRPr lang="en-US" sz="1200"/>
        </a:p>
      </dgm:t>
    </dgm:pt>
    <dgm:pt modelId="{909F5BF0-48FE-44C7-9ABE-9F59EF0F5B95}" type="sibTrans" cxnId="{0E2A5268-AA22-4108-9CAB-F450ABBA35C1}">
      <dgm:prSet/>
      <dgm:spPr/>
      <dgm:t>
        <a:bodyPr/>
        <a:lstStyle/>
        <a:p>
          <a:endParaRPr lang="en-US" sz="1200"/>
        </a:p>
      </dgm:t>
    </dgm:pt>
    <dgm:pt modelId="{D133321F-D662-4C93-9A4E-4535A2BCAEA2}">
      <dgm:prSet phldrT="[Text]" custT="1"/>
      <dgm:spPr/>
      <dgm:t>
        <a:bodyPr/>
        <a:lstStyle/>
        <a:p>
          <a:r>
            <a:rPr lang="en-US" sz="1200"/>
            <a:t>Normalize psychosis as a type of human experience; address stigma</a:t>
          </a:r>
          <a:endParaRPr lang="en-US" sz="1200" dirty="0"/>
        </a:p>
      </dgm:t>
    </dgm:pt>
    <dgm:pt modelId="{DDD89125-60C0-43CD-A4AC-9AAB53FA6E13}" type="parTrans" cxnId="{56DD84F4-33B7-4218-873D-EE8CDF08A3AC}">
      <dgm:prSet/>
      <dgm:spPr/>
      <dgm:t>
        <a:bodyPr/>
        <a:lstStyle/>
        <a:p>
          <a:endParaRPr lang="en-US" sz="1200"/>
        </a:p>
      </dgm:t>
    </dgm:pt>
    <dgm:pt modelId="{00B83691-B5F4-425E-AB60-B0DA0CD1F1DD}" type="sibTrans" cxnId="{56DD84F4-33B7-4218-873D-EE8CDF08A3AC}">
      <dgm:prSet/>
      <dgm:spPr/>
      <dgm:t>
        <a:bodyPr/>
        <a:lstStyle/>
        <a:p>
          <a:endParaRPr lang="en-US" sz="1200"/>
        </a:p>
      </dgm:t>
    </dgm:pt>
    <dgm:pt modelId="{CDC3A626-E82A-48E5-935E-0C51770819E7}">
      <dgm:prSet phldrT="[Text]" custT="1"/>
      <dgm:spPr/>
      <dgm:t>
        <a:bodyPr/>
        <a:lstStyle/>
        <a:p>
          <a:pPr algn="l"/>
          <a:r>
            <a:rPr lang="en-US" sz="1200"/>
            <a:t>Plan ahead to have a safe setting &amp; ensure confidentiality</a:t>
          </a:r>
          <a:endParaRPr lang="en-US" sz="1200" dirty="0"/>
        </a:p>
      </dgm:t>
    </dgm:pt>
    <dgm:pt modelId="{CE79A062-CEE4-4479-B501-08423122CAED}" type="parTrans" cxnId="{5A804ACB-6A2D-46E3-B534-5C271F592F86}">
      <dgm:prSet/>
      <dgm:spPr/>
      <dgm:t>
        <a:bodyPr/>
        <a:lstStyle/>
        <a:p>
          <a:endParaRPr lang="en-US" sz="1200"/>
        </a:p>
      </dgm:t>
    </dgm:pt>
    <dgm:pt modelId="{6E77E9EA-EB44-402B-B260-99D3B757FA15}" type="sibTrans" cxnId="{5A804ACB-6A2D-46E3-B534-5C271F592F86}">
      <dgm:prSet/>
      <dgm:spPr/>
      <dgm:t>
        <a:bodyPr/>
        <a:lstStyle/>
        <a:p>
          <a:endParaRPr lang="en-US" sz="1200"/>
        </a:p>
      </dgm:t>
    </dgm:pt>
    <dgm:pt modelId="{3728F368-4FA1-4A30-80A3-574C9C3A8C3B}">
      <dgm:prSet phldrT="[Text]" custT="1"/>
      <dgm:spPr/>
      <dgm:t>
        <a:bodyPr/>
        <a:lstStyle/>
        <a:p>
          <a:pPr algn="l"/>
          <a:r>
            <a:rPr lang="en-US" sz="1200"/>
            <a:t>Respect the person/family’s values, preferences, and autonomy</a:t>
          </a:r>
          <a:endParaRPr lang="en-US" sz="1200" dirty="0"/>
        </a:p>
      </dgm:t>
    </dgm:pt>
    <dgm:pt modelId="{B000522A-31B8-4D9E-B256-C0524D9F5334}" type="parTrans" cxnId="{0665CFDA-4EB3-4D7D-B4C6-59D1BA4418D3}">
      <dgm:prSet/>
      <dgm:spPr/>
      <dgm:t>
        <a:bodyPr/>
        <a:lstStyle/>
        <a:p>
          <a:endParaRPr lang="en-US" sz="1200"/>
        </a:p>
      </dgm:t>
    </dgm:pt>
    <dgm:pt modelId="{564FA722-FB28-48DE-AD54-44EF46B5C6DD}" type="sibTrans" cxnId="{0665CFDA-4EB3-4D7D-B4C6-59D1BA4418D3}">
      <dgm:prSet/>
      <dgm:spPr/>
      <dgm:t>
        <a:bodyPr/>
        <a:lstStyle/>
        <a:p>
          <a:endParaRPr lang="en-US" sz="1200"/>
        </a:p>
      </dgm:t>
    </dgm:pt>
    <dgm:pt modelId="{77D1AE9A-AB71-4FA5-A410-A00D6904D37A}">
      <dgm:prSet phldrT="[Text]" custT="1"/>
      <dgm:spPr/>
      <dgm:t>
        <a:bodyPr/>
        <a:lstStyle/>
        <a:p>
          <a:pPr algn="l"/>
          <a:r>
            <a:rPr lang="en-US" sz="1200"/>
            <a:t>Provide accurate &amp; comprehensive information</a:t>
          </a:r>
          <a:endParaRPr lang="en-US" sz="1200" dirty="0"/>
        </a:p>
      </dgm:t>
    </dgm:pt>
    <dgm:pt modelId="{AB1D7679-30CF-489E-85B8-48987EEB06EB}" type="parTrans" cxnId="{81166CC9-D607-49E5-8B22-2ECE030306FA}">
      <dgm:prSet/>
      <dgm:spPr/>
      <dgm:t>
        <a:bodyPr/>
        <a:lstStyle/>
        <a:p>
          <a:endParaRPr lang="en-US" sz="1200"/>
        </a:p>
      </dgm:t>
    </dgm:pt>
    <dgm:pt modelId="{45A066DC-9413-4AAA-89A8-4B5E360C952C}" type="sibTrans" cxnId="{81166CC9-D607-49E5-8B22-2ECE030306FA}">
      <dgm:prSet/>
      <dgm:spPr/>
      <dgm:t>
        <a:bodyPr/>
        <a:lstStyle/>
        <a:p>
          <a:endParaRPr lang="en-US" sz="1200"/>
        </a:p>
      </dgm:t>
    </dgm:pt>
    <dgm:pt modelId="{56043A84-16DF-48E4-89B5-8089E6BEB310}">
      <dgm:prSet phldrT="[Text]" custT="1"/>
      <dgm:spPr/>
      <dgm:t>
        <a:bodyPr/>
        <a:lstStyle/>
        <a:p>
          <a:pPr algn="l"/>
          <a:r>
            <a:rPr lang="en-US" sz="1200"/>
            <a:t>Take your time; check in about their questions &amp; worries</a:t>
          </a:r>
          <a:endParaRPr lang="en-US" sz="1200" dirty="0"/>
        </a:p>
      </dgm:t>
    </dgm:pt>
    <dgm:pt modelId="{C0A9C8AD-AB10-404D-8C4A-92AD6CC15346}" type="parTrans" cxnId="{6ECD6FDB-8D47-4C36-8F38-3FD591660E0C}">
      <dgm:prSet/>
      <dgm:spPr/>
      <dgm:t>
        <a:bodyPr/>
        <a:lstStyle/>
        <a:p>
          <a:endParaRPr lang="en-US" sz="1200"/>
        </a:p>
      </dgm:t>
    </dgm:pt>
    <dgm:pt modelId="{7E6E0CE3-7983-45CC-98EB-EAF29E067ED2}" type="sibTrans" cxnId="{6ECD6FDB-8D47-4C36-8F38-3FD591660E0C}">
      <dgm:prSet/>
      <dgm:spPr/>
      <dgm:t>
        <a:bodyPr/>
        <a:lstStyle/>
        <a:p>
          <a:endParaRPr lang="en-US" sz="1200"/>
        </a:p>
      </dgm:t>
    </dgm:pt>
    <dgm:pt modelId="{48C8207A-C8F1-4898-A93D-21B2A8721577}">
      <dgm:prSet custT="1"/>
      <dgm:spPr/>
      <dgm:t>
        <a:bodyPr/>
        <a:lstStyle/>
        <a:p>
          <a:r>
            <a:rPr lang="en-US" sz="1200"/>
            <a:t>Empathize with their reactions &amp; empower them in seeking help</a:t>
          </a:r>
          <a:endParaRPr lang="en-US" sz="1200" dirty="0"/>
        </a:p>
      </dgm:t>
    </dgm:pt>
    <dgm:pt modelId="{E68BB37F-2604-4AB6-92D6-EA47F56B922C}" type="parTrans" cxnId="{43DC3732-2059-4978-BBF4-37E4331A7B9A}">
      <dgm:prSet/>
      <dgm:spPr/>
      <dgm:t>
        <a:bodyPr/>
        <a:lstStyle/>
        <a:p>
          <a:endParaRPr lang="en-US" sz="1200"/>
        </a:p>
      </dgm:t>
    </dgm:pt>
    <dgm:pt modelId="{F3D5146E-45F6-419A-AB94-AA23C4A81A4E}" type="sibTrans" cxnId="{43DC3732-2059-4978-BBF4-37E4331A7B9A}">
      <dgm:prSet/>
      <dgm:spPr/>
      <dgm:t>
        <a:bodyPr/>
        <a:lstStyle/>
        <a:p>
          <a:endParaRPr lang="en-US" sz="1200"/>
        </a:p>
      </dgm:t>
    </dgm:pt>
    <dgm:pt modelId="{2B0013AB-9FC1-453C-BD59-34D54872F505}">
      <dgm:prSet custT="1"/>
      <dgm:spPr/>
      <dgm:t>
        <a:bodyPr/>
        <a:lstStyle/>
        <a:p>
          <a:pPr algn="l"/>
          <a:r>
            <a:rPr lang="en-US" sz="1400">
              <a:solidFill>
                <a:schemeClr val="tx1"/>
              </a:solidFill>
            </a:rPr>
            <a:t>Strategy and next steps</a:t>
          </a:r>
          <a:endParaRPr lang="en-US" sz="1400" dirty="0">
            <a:solidFill>
              <a:schemeClr val="tx1"/>
            </a:solidFill>
          </a:endParaRPr>
        </a:p>
      </dgm:t>
    </dgm:pt>
    <dgm:pt modelId="{D1BFCF85-D735-4BB5-BDAB-21D748D08DAB}" type="parTrans" cxnId="{4F5EB655-A191-4B37-8EB9-06D673665B4C}">
      <dgm:prSet/>
      <dgm:spPr/>
      <dgm:t>
        <a:bodyPr/>
        <a:lstStyle/>
        <a:p>
          <a:endParaRPr lang="en-US" sz="1200"/>
        </a:p>
      </dgm:t>
    </dgm:pt>
    <dgm:pt modelId="{B2D956F2-1BB7-44CA-85F5-F217693AB00C}" type="sibTrans" cxnId="{4F5EB655-A191-4B37-8EB9-06D673665B4C}">
      <dgm:prSet/>
      <dgm:spPr/>
      <dgm:t>
        <a:bodyPr/>
        <a:lstStyle/>
        <a:p>
          <a:endParaRPr lang="en-US" sz="1200"/>
        </a:p>
      </dgm:t>
    </dgm:pt>
    <dgm:pt modelId="{D8F986E8-63EC-49CA-BA6E-577771705CCE}">
      <dgm:prSet custT="1"/>
      <dgm:spPr/>
      <dgm:t>
        <a:bodyPr/>
        <a:lstStyle/>
        <a:p>
          <a:pPr algn="l"/>
          <a:r>
            <a:rPr lang="en-US" sz="1200"/>
            <a:t>Plan for next steps</a:t>
          </a:r>
          <a:endParaRPr lang="en-US" sz="1200" dirty="0"/>
        </a:p>
      </dgm:t>
    </dgm:pt>
    <dgm:pt modelId="{C80F2996-756E-435D-85F8-B51C5ABE0A2A}" type="parTrans" cxnId="{D64C788E-E42A-4578-A854-36FB5DF61E5B}">
      <dgm:prSet/>
      <dgm:spPr/>
      <dgm:t>
        <a:bodyPr/>
        <a:lstStyle/>
        <a:p>
          <a:endParaRPr lang="en-US" sz="1200"/>
        </a:p>
      </dgm:t>
    </dgm:pt>
    <dgm:pt modelId="{26CE3333-1907-431C-A6E2-DA0944AB8035}" type="sibTrans" cxnId="{D64C788E-E42A-4578-A854-36FB5DF61E5B}">
      <dgm:prSet/>
      <dgm:spPr/>
      <dgm:t>
        <a:bodyPr/>
        <a:lstStyle/>
        <a:p>
          <a:endParaRPr lang="en-US" sz="1200"/>
        </a:p>
      </dgm:t>
    </dgm:pt>
    <dgm:pt modelId="{EA9B314C-0EB6-411F-9FBB-6B5080E9089D}" type="pres">
      <dgm:prSet presAssocID="{E1C8E780-8617-44C7-9A7E-3154D11A919C}" presName="Name0" presStyleCnt="0">
        <dgm:presLayoutVars>
          <dgm:dir/>
          <dgm:animLvl val="lvl"/>
          <dgm:resizeHandles val="exact"/>
        </dgm:presLayoutVars>
      </dgm:prSet>
      <dgm:spPr/>
    </dgm:pt>
    <dgm:pt modelId="{F7BFA39C-FC3D-47F8-8A0A-A433EB2904C5}" type="pres">
      <dgm:prSet presAssocID="{9C1DE630-29FD-44BD-96D1-FF00B0214642}" presName="linNode" presStyleCnt="0"/>
      <dgm:spPr/>
    </dgm:pt>
    <dgm:pt modelId="{601B575F-79EB-4943-9E0A-5189DA6255B7}" type="pres">
      <dgm:prSet presAssocID="{9C1DE630-29FD-44BD-96D1-FF00B0214642}" presName="parentText" presStyleLbl="node1" presStyleIdx="0" presStyleCnt="8">
        <dgm:presLayoutVars>
          <dgm:chMax val="1"/>
          <dgm:bulletEnabled val="1"/>
        </dgm:presLayoutVars>
      </dgm:prSet>
      <dgm:spPr/>
    </dgm:pt>
    <dgm:pt modelId="{1026921D-63D2-4C6E-B2DF-BF570903C167}" type="pres">
      <dgm:prSet presAssocID="{9C1DE630-29FD-44BD-96D1-FF00B0214642}" presName="descendantText" presStyleLbl="alignAccFollowNode1" presStyleIdx="0" presStyleCnt="8">
        <dgm:presLayoutVars>
          <dgm:bulletEnabled val="1"/>
        </dgm:presLayoutVars>
      </dgm:prSet>
      <dgm:spPr/>
    </dgm:pt>
    <dgm:pt modelId="{0DF09EEA-9C3F-43A5-9A13-09DA49FF0D02}" type="pres">
      <dgm:prSet presAssocID="{BBE98C12-7225-423D-B67B-3B5C1592F985}" presName="sp" presStyleCnt="0"/>
      <dgm:spPr/>
    </dgm:pt>
    <dgm:pt modelId="{B6EB0034-2F4B-4F2E-845D-36E55F5FCB0A}" type="pres">
      <dgm:prSet presAssocID="{16C4E65D-E8FD-47AA-B4F4-F2259CA8A6D4}" presName="linNode" presStyleCnt="0"/>
      <dgm:spPr/>
    </dgm:pt>
    <dgm:pt modelId="{C966E7B8-0493-4883-AFAC-82340D0DD0CD}" type="pres">
      <dgm:prSet presAssocID="{16C4E65D-E8FD-47AA-B4F4-F2259CA8A6D4}" presName="parentText" presStyleLbl="node1" presStyleIdx="1" presStyleCnt="8">
        <dgm:presLayoutVars>
          <dgm:chMax val="1"/>
          <dgm:bulletEnabled val="1"/>
        </dgm:presLayoutVars>
      </dgm:prSet>
      <dgm:spPr/>
    </dgm:pt>
    <dgm:pt modelId="{36550CDF-44F5-4A9C-8ECA-C97C34DF89F5}" type="pres">
      <dgm:prSet presAssocID="{16C4E65D-E8FD-47AA-B4F4-F2259CA8A6D4}" presName="descendantText" presStyleLbl="alignAccFollowNode1" presStyleIdx="1" presStyleCnt="8">
        <dgm:presLayoutVars>
          <dgm:bulletEnabled val="1"/>
        </dgm:presLayoutVars>
      </dgm:prSet>
      <dgm:spPr/>
    </dgm:pt>
    <dgm:pt modelId="{701DA11E-6CCC-4D04-9D6B-C92202D7614C}" type="pres">
      <dgm:prSet presAssocID="{2841B2C7-8E60-43D6-83DA-083B4EA8DF7E}" presName="sp" presStyleCnt="0"/>
      <dgm:spPr/>
    </dgm:pt>
    <dgm:pt modelId="{10FBBACA-8305-4558-BA5E-A69DA5713146}" type="pres">
      <dgm:prSet presAssocID="{287616CD-4B6E-40D4-9F9F-94EDEE53A860}" presName="linNode" presStyleCnt="0"/>
      <dgm:spPr/>
    </dgm:pt>
    <dgm:pt modelId="{AE7CE8A2-F290-4C79-9B33-8221DE7A8075}" type="pres">
      <dgm:prSet presAssocID="{287616CD-4B6E-40D4-9F9F-94EDEE53A860}" presName="parentText" presStyleLbl="node1" presStyleIdx="2" presStyleCnt="8">
        <dgm:presLayoutVars>
          <dgm:chMax val="1"/>
          <dgm:bulletEnabled val="1"/>
        </dgm:presLayoutVars>
      </dgm:prSet>
      <dgm:spPr/>
    </dgm:pt>
    <dgm:pt modelId="{2DE7E1DB-4B8D-4B2B-AA3F-A366D2866506}" type="pres">
      <dgm:prSet presAssocID="{287616CD-4B6E-40D4-9F9F-94EDEE53A860}" presName="descendantText" presStyleLbl="alignAccFollowNode1" presStyleIdx="2" presStyleCnt="8">
        <dgm:presLayoutVars>
          <dgm:bulletEnabled val="1"/>
        </dgm:presLayoutVars>
      </dgm:prSet>
      <dgm:spPr/>
    </dgm:pt>
    <dgm:pt modelId="{F61E25DA-42C7-4B7F-AD94-3775BFD270D7}" type="pres">
      <dgm:prSet presAssocID="{2B7C61F8-D838-4678-83E3-66DA7AD5357F}" presName="sp" presStyleCnt="0"/>
      <dgm:spPr/>
    </dgm:pt>
    <dgm:pt modelId="{831151C5-CE08-4074-B254-5092874E566A}" type="pres">
      <dgm:prSet presAssocID="{DC8C726F-2C48-494C-BBCE-D81ED23AE0F8}" presName="linNode" presStyleCnt="0"/>
      <dgm:spPr/>
    </dgm:pt>
    <dgm:pt modelId="{FE3FA6FB-2B29-4E87-9B12-DDCB54A12DC2}" type="pres">
      <dgm:prSet presAssocID="{DC8C726F-2C48-494C-BBCE-D81ED23AE0F8}" presName="parentText" presStyleLbl="node1" presStyleIdx="3" presStyleCnt="8">
        <dgm:presLayoutVars>
          <dgm:chMax val="1"/>
          <dgm:bulletEnabled val="1"/>
        </dgm:presLayoutVars>
      </dgm:prSet>
      <dgm:spPr/>
    </dgm:pt>
    <dgm:pt modelId="{BBB03916-90BA-4663-9674-E89345D464A4}" type="pres">
      <dgm:prSet presAssocID="{DC8C726F-2C48-494C-BBCE-D81ED23AE0F8}" presName="descendantText" presStyleLbl="alignAccFollowNode1" presStyleIdx="3" presStyleCnt="8">
        <dgm:presLayoutVars>
          <dgm:bulletEnabled val="1"/>
        </dgm:presLayoutVars>
      </dgm:prSet>
      <dgm:spPr/>
    </dgm:pt>
    <dgm:pt modelId="{9668718A-EE97-4C3E-9909-C89E47E54C49}" type="pres">
      <dgm:prSet presAssocID="{BD6176F6-DC1A-42D7-A7A4-265ED8BD7D9F}" presName="sp" presStyleCnt="0"/>
      <dgm:spPr/>
    </dgm:pt>
    <dgm:pt modelId="{F3BF8CC4-9E99-4AAD-B102-5F57F90D03BF}" type="pres">
      <dgm:prSet presAssocID="{A52943F7-6866-4786-8D4F-5B169C9882EF}" presName="linNode" presStyleCnt="0"/>
      <dgm:spPr/>
    </dgm:pt>
    <dgm:pt modelId="{970E5C35-6923-4B1E-A13A-C1E1DBE4DE7B}" type="pres">
      <dgm:prSet presAssocID="{A52943F7-6866-4786-8D4F-5B169C9882EF}" presName="parentText" presStyleLbl="node1" presStyleIdx="4" presStyleCnt="8">
        <dgm:presLayoutVars>
          <dgm:chMax val="1"/>
          <dgm:bulletEnabled val="1"/>
        </dgm:presLayoutVars>
      </dgm:prSet>
      <dgm:spPr/>
    </dgm:pt>
    <dgm:pt modelId="{3BB76DD1-60B0-4CB3-AAE4-8937DA613D82}" type="pres">
      <dgm:prSet presAssocID="{A52943F7-6866-4786-8D4F-5B169C9882EF}" presName="descendantText" presStyleLbl="alignAccFollowNode1" presStyleIdx="4" presStyleCnt="8">
        <dgm:presLayoutVars>
          <dgm:bulletEnabled val="1"/>
        </dgm:presLayoutVars>
      </dgm:prSet>
      <dgm:spPr/>
    </dgm:pt>
    <dgm:pt modelId="{6C47BFE8-1ABC-40E1-999F-8ED5F327832C}" type="pres">
      <dgm:prSet presAssocID="{EB381903-02AB-4142-BD58-6054EB71F6CA}" presName="sp" presStyleCnt="0"/>
      <dgm:spPr/>
    </dgm:pt>
    <dgm:pt modelId="{245CB310-5613-4E92-A973-C98ABE86487C}" type="pres">
      <dgm:prSet presAssocID="{C497B55F-7C09-463A-BD63-103D8D0DA0C7}" presName="linNode" presStyleCnt="0"/>
      <dgm:spPr/>
    </dgm:pt>
    <dgm:pt modelId="{0734F1B1-E2CC-4BC1-91C0-FF33D6F4EAE5}" type="pres">
      <dgm:prSet presAssocID="{C497B55F-7C09-463A-BD63-103D8D0DA0C7}" presName="parentText" presStyleLbl="node1" presStyleIdx="5" presStyleCnt="8">
        <dgm:presLayoutVars>
          <dgm:chMax val="1"/>
          <dgm:bulletEnabled val="1"/>
        </dgm:presLayoutVars>
      </dgm:prSet>
      <dgm:spPr/>
    </dgm:pt>
    <dgm:pt modelId="{F0554943-3A6E-446A-881F-909B9958557D}" type="pres">
      <dgm:prSet presAssocID="{C497B55F-7C09-463A-BD63-103D8D0DA0C7}" presName="descendantText" presStyleLbl="alignAccFollowNode1" presStyleIdx="5" presStyleCnt="8">
        <dgm:presLayoutVars>
          <dgm:bulletEnabled val="1"/>
        </dgm:presLayoutVars>
      </dgm:prSet>
      <dgm:spPr/>
    </dgm:pt>
    <dgm:pt modelId="{8941FBE5-6E85-4499-A853-288ED086093B}" type="pres">
      <dgm:prSet presAssocID="{0E6F4320-9F01-431B-BEB9-8041D0B7EA41}" presName="sp" presStyleCnt="0"/>
      <dgm:spPr/>
    </dgm:pt>
    <dgm:pt modelId="{7464B5CC-332F-4089-8793-1A34A558DFC5}" type="pres">
      <dgm:prSet presAssocID="{C900FE3A-FCCD-4DEB-B0C3-9AD1B6BCAF7E}" presName="linNode" presStyleCnt="0"/>
      <dgm:spPr/>
    </dgm:pt>
    <dgm:pt modelId="{B8DC2B72-9BA9-479F-A3AC-F7516EB60D8A}" type="pres">
      <dgm:prSet presAssocID="{C900FE3A-FCCD-4DEB-B0C3-9AD1B6BCAF7E}" presName="parentText" presStyleLbl="node1" presStyleIdx="6" presStyleCnt="8">
        <dgm:presLayoutVars>
          <dgm:chMax val="1"/>
          <dgm:bulletEnabled val="1"/>
        </dgm:presLayoutVars>
      </dgm:prSet>
      <dgm:spPr/>
    </dgm:pt>
    <dgm:pt modelId="{7BD66AD9-AFA4-4BBB-8231-E24BF7B6B0F7}" type="pres">
      <dgm:prSet presAssocID="{C900FE3A-FCCD-4DEB-B0C3-9AD1B6BCAF7E}" presName="descendantText" presStyleLbl="alignAccFollowNode1" presStyleIdx="6" presStyleCnt="8">
        <dgm:presLayoutVars>
          <dgm:bulletEnabled val="1"/>
        </dgm:presLayoutVars>
      </dgm:prSet>
      <dgm:spPr/>
    </dgm:pt>
    <dgm:pt modelId="{A70EE3AA-1CED-4E44-8487-92AC9A310A0D}" type="pres">
      <dgm:prSet presAssocID="{DEFDCB2B-2A73-4892-969F-87BE4B940A60}" presName="sp" presStyleCnt="0"/>
      <dgm:spPr/>
    </dgm:pt>
    <dgm:pt modelId="{931FE9BF-0F63-4C63-8EC2-BBD2CA842D42}" type="pres">
      <dgm:prSet presAssocID="{2B0013AB-9FC1-453C-BD59-34D54872F505}" presName="linNode" presStyleCnt="0"/>
      <dgm:spPr/>
    </dgm:pt>
    <dgm:pt modelId="{9BBE3B9B-AE52-454D-A400-86DBE9CCD765}" type="pres">
      <dgm:prSet presAssocID="{2B0013AB-9FC1-453C-BD59-34D54872F505}" presName="parentText" presStyleLbl="node1" presStyleIdx="7" presStyleCnt="8">
        <dgm:presLayoutVars>
          <dgm:chMax val="1"/>
          <dgm:bulletEnabled val="1"/>
        </dgm:presLayoutVars>
      </dgm:prSet>
      <dgm:spPr/>
    </dgm:pt>
    <dgm:pt modelId="{54CC0FC4-6112-4A0E-9829-7674C48DD079}" type="pres">
      <dgm:prSet presAssocID="{2B0013AB-9FC1-453C-BD59-34D54872F505}" presName="descendantText" presStyleLbl="alignAccFollowNode1" presStyleIdx="7" presStyleCnt="8">
        <dgm:presLayoutVars>
          <dgm:bulletEnabled val="1"/>
        </dgm:presLayoutVars>
      </dgm:prSet>
      <dgm:spPr/>
    </dgm:pt>
  </dgm:ptLst>
  <dgm:cxnLst>
    <dgm:cxn modelId="{F0D11900-CDD2-4190-97F3-F6E439ECFF7A}" srcId="{E1C8E780-8617-44C7-9A7E-3154D11A919C}" destId="{A52943F7-6866-4786-8D4F-5B169C9882EF}" srcOrd="4" destOrd="0" parTransId="{C4D420FD-E0B4-4A8B-BB53-61BF806CB616}" sibTransId="{EB381903-02AB-4142-BD58-6054EB71F6CA}"/>
    <dgm:cxn modelId="{4D27DB06-5F43-480C-8E14-FEC3AA436C95}" type="presOf" srcId="{C497B55F-7C09-463A-BD63-103D8D0DA0C7}" destId="{0734F1B1-E2CC-4BC1-91C0-FF33D6F4EAE5}" srcOrd="0" destOrd="0" presId="urn:microsoft.com/office/officeart/2005/8/layout/vList5"/>
    <dgm:cxn modelId="{7CED480B-1660-441B-A2BD-462A72BC34D7}" srcId="{E1C8E780-8617-44C7-9A7E-3154D11A919C}" destId="{16C4E65D-E8FD-47AA-B4F4-F2259CA8A6D4}" srcOrd="1" destOrd="0" parTransId="{41FE5E0C-0D98-48D9-BF8A-88555C2246EB}" sibTransId="{2841B2C7-8E60-43D6-83DA-083B4EA8DF7E}"/>
    <dgm:cxn modelId="{6594F82F-5D44-4EA5-97BC-2D473AAFC8A4}" type="presOf" srcId="{77D1AE9A-AB71-4FA5-A410-A00D6904D37A}" destId="{3BB76DD1-60B0-4CB3-AAE4-8937DA613D82}" srcOrd="0" destOrd="0" presId="urn:microsoft.com/office/officeart/2005/8/layout/vList5"/>
    <dgm:cxn modelId="{43DC3732-2059-4978-BBF4-37E4331A7B9A}" srcId="{C900FE3A-FCCD-4DEB-B0C3-9AD1B6BCAF7E}" destId="{48C8207A-C8F1-4898-A93D-21B2A8721577}" srcOrd="0" destOrd="0" parTransId="{E68BB37F-2604-4AB6-92D6-EA47F56B922C}" sibTransId="{F3D5146E-45F6-419A-AB94-AA23C4A81A4E}"/>
    <dgm:cxn modelId="{F808F85B-C5AE-40D4-87EB-E7DFBC594E8C}" type="presOf" srcId="{9C1DE630-29FD-44BD-96D1-FF00B0214642}" destId="{601B575F-79EB-4943-9E0A-5189DA6255B7}" srcOrd="0" destOrd="0" presId="urn:microsoft.com/office/officeart/2005/8/layout/vList5"/>
    <dgm:cxn modelId="{C8C8EC5C-10F7-41BA-975E-233F6A7FF4B0}" type="presOf" srcId="{E1C8E780-8617-44C7-9A7E-3154D11A919C}" destId="{EA9B314C-0EB6-411F-9FBB-6B5080E9089D}" srcOrd="0" destOrd="0" presId="urn:microsoft.com/office/officeart/2005/8/layout/vList5"/>
    <dgm:cxn modelId="{C404D241-67F4-4F8A-8549-BC8D748356BC}" type="presOf" srcId="{CDC3A626-E82A-48E5-935E-0C51770819E7}" destId="{2DE7E1DB-4B8D-4B2B-AA3F-A366D2866506}" srcOrd="0" destOrd="0" presId="urn:microsoft.com/office/officeart/2005/8/layout/vList5"/>
    <dgm:cxn modelId="{A1A6F542-3991-459B-AAC3-59C4445499B1}" srcId="{E1C8E780-8617-44C7-9A7E-3154D11A919C}" destId="{9C1DE630-29FD-44BD-96D1-FF00B0214642}" srcOrd="0" destOrd="0" parTransId="{69DB60F4-EBBE-4272-80BC-CE22C203B228}" sibTransId="{BBE98C12-7225-423D-B67B-3B5C1592F985}"/>
    <dgm:cxn modelId="{0E2A5268-AA22-4108-9CAB-F450ABBA35C1}" srcId="{9C1DE630-29FD-44BD-96D1-FF00B0214642}" destId="{C2DB4E6E-AEEB-4AC9-8DAE-2B68F5E69EA9}" srcOrd="0" destOrd="0" parTransId="{FC8A83B5-7B74-4072-85F8-4E16B143FA83}" sibTransId="{909F5BF0-48FE-44C7-9ABE-9F59EF0F5B95}"/>
    <dgm:cxn modelId="{5DB4406F-AD74-4F34-9E16-7270C6601A78}" type="presOf" srcId="{D8F986E8-63EC-49CA-BA6E-577771705CCE}" destId="{54CC0FC4-6112-4A0E-9829-7674C48DD079}" srcOrd="0" destOrd="0" presId="urn:microsoft.com/office/officeart/2005/8/layout/vList5"/>
    <dgm:cxn modelId="{01C74B4F-583A-4DDC-AF09-3180B04A4870}" srcId="{E1C8E780-8617-44C7-9A7E-3154D11A919C}" destId="{287616CD-4B6E-40D4-9F9F-94EDEE53A860}" srcOrd="2" destOrd="0" parTransId="{9A045809-F901-4040-B12D-59490AB42EF1}" sibTransId="{2B7C61F8-D838-4678-83E3-66DA7AD5357F}"/>
    <dgm:cxn modelId="{CF7E6150-6BB4-49F3-8AEB-C0EFBA7DBE43}" type="presOf" srcId="{C900FE3A-FCCD-4DEB-B0C3-9AD1B6BCAF7E}" destId="{B8DC2B72-9BA9-479F-A3AC-F7516EB60D8A}" srcOrd="0" destOrd="0" presId="urn:microsoft.com/office/officeart/2005/8/layout/vList5"/>
    <dgm:cxn modelId="{B36C1C72-42A3-42BF-96D1-7A686FB80E67}" type="presOf" srcId="{DC8C726F-2C48-494C-BBCE-D81ED23AE0F8}" destId="{FE3FA6FB-2B29-4E87-9B12-DDCB54A12DC2}" srcOrd="0" destOrd="0" presId="urn:microsoft.com/office/officeart/2005/8/layout/vList5"/>
    <dgm:cxn modelId="{4F5EB655-A191-4B37-8EB9-06D673665B4C}" srcId="{E1C8E780-8617-44C7-9A7E-3154D11A919C}" destId="{2B0013AB-9FC1-453C-BD59-34D54872F505}" srcOrd="7" destOrd="0" parTransId="{D1BFCF85-D735-4BB5-BDAB-21D748D08DAB}" sibTransId="{B2D956F2-1BB7-44CA-85F5-F217693AB00C}"/>
    <dgm:cxn modelId="{35E36579-31CB-474A-B674-C0A973D21668}" type="presOf" srcId="{3728F368-4FA1-4A30-80A3-574C9C3A8C3B}" destId="{BBB03916-90BA-4663-9674-E89345D464A4}" srcOrd="0" destOrd="0" presId="urn:microsoft.com/office/officeart/2005/8/layout/vList5"/>
    <dgm:cxn modelId="{E3F67A84-1594-433D-A47E-44FA05479084}" type="presOf" srcId="{D133321F-D662-4C93-9A4E-4535A2BCAEA2}" destId="{36550CDF-44F5-4A9C-8ECA-C97C34DF89F5}" srcOrd="0" destOrd="0" presId="urn:microsoft.com/office/officeart/2005/8/layout/vList5"/>
    <dgm:cxn modelId="{470BDC87-8563-4E99-BC59-26E14DB0AC25}" type="presOf" srcId="{16C4E65D-E8FD-47AA-B4F4-F2259CA8A6D4}" destId="{C966E7B8-0493-4883-AFAC-82340D0DD0CD}" srcOrd="0" destOrd="0" presId="urn:microsoft.com/office/officeart/2005/8/layout/vList5"/>
    <dgm:cxn modelId="{D64C788E-E42A-4578-A854-36FB5DF61E5B}" srcId="{2B0013AB-9FC1-453C-BD59-34D54872F505}" destId="{D8F986E8-63EC-49CA-BA6E-577771705CCE}" srcOrd="0" destOrd="0" parTransId="{C80F2996-756E-435D-85F8-B51C5ABE0A2A}" sibTransId="{26CE3333-1907-431C-A6E2-DA0944AB8035}"/>
    <dgm:cxn modelId="{6FAB3D93-8BA2-41A9-9393-1D394C13F746}" type="presOf" srcId="{287616CD-4B6E-40D4-9F9F-94EDEE53A860}" destId="{AE7CE8A2-F290-4C79-9B33-8221DE7A8075}" srcOrd="0" destOrd="0" presId="urn:microsoft.com/office/officeart/2005/8/layout/vList5"/>
    <dgm:cxn modelId="{0DBE7E9E-4722-4EFE-A94C-214E9C4E2A76}" type="presOf" srcId="{C2DB4E6E-AEEB-4AC9-8DAE-2B68F5E69EA9}" destId="{1026921D-63D2-4C6E-B2DF-BF570903C167}" srcOrd="0" destOrd="0" presId="urn:microsoft.com/office/officeart/2005/8/layout/vList5"/>
    <dgm:cxn modelId="{18517BBF-3780-4F6C-B307-257B3DC1516E}" srcId="{E1C8E780-8617-44C7-9A7E-3154D11A919C}" destId="{DC8C726F-2C48-494C-BBCE-D81ED23AE0F8}" srcOrd="3" destOrd="0" parTransId="{7D43D9C2-6EBF-42CD-A419-97843C120D08}" sibTransId="{BD6176F6-DC1A-42D7-A7A4-265ED8BD7D9F}"/>
    <dgm:cxn modelId="{ACE07FC5-087C-442A-AC2A-CBFEED1AD5DC}" type="presOf" srcId="{48C8207A-C8F1-4898-A93D-21B2A8721577}" destId="{7BD66AD9-AFA4-4BBB-8231-E24BF7B6B0F7}" srcOrd="0" destOrd="0" presId="urn:microsoft.com/office/officeart/2005/8/layout/vList5"/>
    <dgm:cxn modelId="{81166CC9-D607-49E5-8B22-2ECE030306FA}" srcId="{A52943F7-6866-4786-8D4F-5B169C9882EF}" destId="{77D1AE9A-AB71-4FA5-A410-A00D6904D37A}" srcOrd="0" destOrd="0" parTransId="{AB1D7679-30CF-489E-85B8-48987EEB06EB}" sibTransId="{45A066DC-9413-4AAA-89A8-4B5E360C952C}"/>
    <dgm:cxn modelId="{5A804ACB-6A2D-46E3-B534-5C271F592F86}" srcId="{287616CD-4B6E-40D4-9F9F-94EDEE53A860}" destId="{CDC3A626-E82A-48E5-935E-0C51770819E7}" srcOrd="0" destOrd="0" parTransId="{CE79A062-CEE4-4479-B501-08423122CAED}" sibTransId="{6E77E9EA-EB44-402B-B260-99D3B757FA15}"/>
    <dgm:cxn modelId="{A1DDF9CF-5F68-4381-A0FF-E5BA6A4815A2}" type="presOf" srcId="{56043A84-16DF-48E4-89B5-8089E6BEB310}" destId="{F0554943-3A6E-446A-881F-909B9958557D}" srcOrd="0" destOrd="0" presId="urn:microsoft.com/office/officeart/2005/8/layout/vList5"/>
    <dgm:cxn modelId="{060625D5-C2ED-4912-A425-F5B697FC20B1}" srcId="{E1C8E780-8617-44C7-9A7E-3154D11A919C}" destId="{C497B55F-7C09-463A-BD63-103D8D0DA0C7}" srcOrd="5" destOrd="0" parTransId="{A3FE7F5D-A4CB-440F-BA59-B2FE9C214278}" sibTransId="{0E6F4320-9F01-431B-BEB9-8041D0B7EA41}"/>
    <dgm:cxn modelId="{0665CFDA-4EB3-4D7D-B4C6-59D1BA4418D3}" srcId="{DC8C726F-2C48-494C-BBCE-D81ED23AE0F8}" destId="{3728F368-4FA1-4A30-80A3-574C9C3A8C3B}" srcOrd="0" destOrd="0" parTransId="{B000522A-31B8-4D9E-B256-C0524D9F5334}" sibTransId="{564FA722-FB28-48DE-AD54-44EF46B5C6DD}"/>
    <dgm:cxn modelId="{6ECD6FDB-8D47-4C36-8F38-3FD591660E0C}" srcId="{C497B55F-7C09-463A-BD63-103D8D0DA0C7}" destId="{56043A84-16DF-48E4-89B5-8089E6BEB310}" srcOrd="0" destOrd="0" parTransId="{C0A9C8AD-AB10-404D-8C4A-92AD6CC15346}" sibTransId="{7E6E0CE3-7983-45CC-98EB-EAF29E067ED2}"/>
    <dgm:cxn modelId="{56DD84F4-33B7-4218-873D-EE8CDF08A3AC}" srcId="{16C4E65D-E8FD-47AA-B4F4-F2259CA8A6D4}" destId="{D133321F-D662-4C93-9A4E-4535A2BCAEA2}" srcOrd="0" destOrd="0" parTransId="{DDD89125-60C0-43CD-A4AC-9AAB53FA6E13}" sibTransId="{00B83691-B5F4-425E-AB60-B0DA0CD1F1DD}"/>
    <dgm:cxn modelId="{6A86C4F4-15DA-42CB-9F0B-9C6E62B48828}" type="presOf" srcId="{2B0013AB-9FC1-453C-BD59-34D54872F505}" destId="{9BBE3B9B-AE52-454D-A400-86DBE9CCD765}" srcOrd="0" destOrd="0" presId="urn:microsoft.com/office/officeart/2005/8/layout/vList5"/>
    <dgm:cxn modelId="{767174F5-4723-4ACD-B92C-1F79174A1019}" type="presOf" srcId="{A52943F7-6866-4786-8D4F-5B169C9882EF}" destId="{970E5C35-6923-4B1E-A13A-C1E1DBE4DE7B}" srcOrd="0" destOrd="0" presId="urn:microsoft.com/office/officeart/2005/8/layout/vList5"/>
    <dgm:cxn modelId="{40D2CFFE-83FC-4542-A172-BA15DD6E517E}" srcId="{E1C8E780-8617-44C7-9A7E-3154D11A919C}" destId="{C900FE3A-FCCD-4DEB-B0C3-9AD1B6BCAF7E}" srcOrd="6" destOrd="0" parTransId="{31B2E80B-19AE-45F9-A501-A0AE0CFF9866}" sibTransId="{DEFDCB2B-2A73-4892-969F-87BE4B940A60}"/>
    <dgm:cxn modelId="{A917C151-C1BE-4E77-98CD-773C94B09C94}" type="presParOf" srcId="{EA9B314C-0EB6-411F-9FBB-6B5080E9089D}" destId="{F7BFA39C-FC3D-47F8-8A0A-A433EB2904C5}" srcOrd="0" destOrd="0" presId="urn:microsoft.com/office/officeart/2005/8/layout/vList5"/>
    <dgm:cxn modelId="{13988073-547B-4524-9EFB-55774AE51A9C}" type="presParOf" srcId="{F7BFA39C-FC3D-47F8-8A0A-A433EB2904C5}" destId="{601B575F-79EB-4943-9E0A-5189DA6255B7}" srcOrd="0" destOrd="0" presId="urn:microsoft.com/office/officeart/2005/8/layout/vList5"/>
    <dgm:cxn modelId="{6C1BAA63-101F-45C0-9F66-359CDC2171B3}" type="presParOf" srcId="{F7BFA39C-FC3D-47F8-8A0A-A433EB2904C5}" destId="{1026921D-63D2-4C6E-B2DF-BF570903C167}" srcOrd="1" destOrd="0" presId="urn:microsoft.com/office/officeart/2005/8/layout/vList5"/>
    <dgm:cxn modelId="{B08C5665-044B-4AFB-BB61-A81E1D749044}" type="presParOf" srcId="{EA9B314C-0EB6-411F-9FBB-6B5080E9089D}" destId="{0DF09EEA-9C3F-43A5-9A13-09DA49FF0D02}" srcOrd="1" destOrd="0" presId="urn:microsoft.com/office/officeart/2005/8/layout/vList5"/>
    <dgm:cxn modelId="{E1A96E4B-6180-48A6-8093-96ED04556D36}" type="presParOf" srcId="{EA9B314C-0EB6-411F-9FBB-6B5080E9089D}" destId="{B6EB0034-2F4B-4F2E-845D-36E55F5FCB0A}" srcOrd="2" destOrd="0" presId="urn:microsoft.com/office/officeart/2005/8/layout/vList5"/>
    <dgm:cxn modelId="{E234E4B5-D60C-42D3-B7E3-C59BEEE3C44F}" type="presParOf" srcId="{B6EB0034-2F4B-4F2E-845D-36E55F5FCB0A}" destId="{C966E7B8-0493-4883-AFAC-82340D0DD0CD}" srcOrd="0" destOrd="0" presId="urn:microsoft.com/office/officeart/2005/8/layout/vList5"/>
    <dgm:cxn modelId="{224B0E77-9565-4F9B-9C16-C5E9CE6265E3}" type="presParOf" srcId="{B6EB0034-2F4B-4F2E-845D-36E55F5FCB0A}" destId="{36550CDF-44F5-4A9C-8ECA-C97C34DF89F5}" srcOrd="1" destOrd="0" presId="urn:microsoft.com/office/officeart/2005/8/layout/vList5"/>
    <dgm:cxn modelId="{BEE4010E-4C2D-46D1-8115-891FE59A48B5}" type="presParOf" srcId="{EA9B314C-0EB6-411F-9FBB-6B5080E9089D}" destId="{701DA11E-6CCC-4D04-9D6B-C92202D7614C}" srcOrd="3" destOrd="0" presId="urn:microsoft.com/office/officeart/2005/8/layout/vList5"/>
    <dgm:cxn modelId="{D729C085-0272-44C6-B6F8-0884D26BACEA}" type="presParOf" srcId="{EA9B314C-0EB6-411F-9FBB-6B5080E9089D}" destId="{10FBBACA-8305-4558-BA5E-A69DA5713146}" srcOrd="4" destOrd="0" presId="urn:microsoft.com/office/officeart/2005/8/layout/vList5"/>
    <dgm:cxn modelId="{AC320CBC-BD98-4001-A421-042BFDE94A89}" type="presParOf" srcId="{10FBBACA-8305-4558-BA5E-A69DA5713146}" destId="{AE7CE8A2-F290-4C79-9B33-8221DE7A8075}" srcOrd="0" destOrd="0" presId="urn:microsoft.com/office/officeart/2005/8/layout/vList5"/>
    <dgm:cxn modelId="{0927B5EC-4445-490A-8D93-4372677475A3}" type="presParOf" srcId="{10FBBACA-8305-4558-BA5E-A69DA5713146}" destId="{2DE7E1DB-4B8D-4B2B-AA3F-A366D2866506}" srcOrd="1" destOrd="0" presId="urn:microsoft.com/office/officeart/2005/8/layout/vList5"/>
    <dgm:cxn modelId="{CD508C2D-7CBA-45AE-8D49-D26EA6084C9C}" type="presParOf" srcId="{EA9B314C-0EB6-411F-9FBB-6B5080E9089D}" destId="{F61E25DA-42C7-4B7F-AD94-3775BFD270D7}" srcOrd="5" destOrd="0" presId="urn:microsoft.com/office/officeart/2005/8/layout/vList5"/>
    <dgm:cxn modelId="{F093DA34-6E8C-4698-BF33-0F0091B614D6}" type="presParOf" srcId="{EA9B314C-0EB6-411F-9FBB-6B5080E9089D}" destId="{831151C5-CE08-4074-B254-5092874E566A}" srcOrd="6" destOrd="0" presId="urn:microsoft.com/office/officeart/2005/8/layout/vList5"/>
    <dgm:cxn modelId="{F1310ABB-586B-4A9B-8FBF-C99AE30B4026}" type="presParOf" srcId="{831151C5-CE08-4074-B254-5092874E566A}" destId="{FE3FA6FB-2B29-4E87-9B12-DDCB54A12DC2}" srcOrd="0" destOrd="0" presId="urn:microsoft.com/office/officeart/2005/8/layout/vList5"/>
    <dgm:cxn modelId="{264874F9-20F3-4FB9-B3DB-DF923B8CC40C}" type="presParOf" srcId="{831151C5-CE08-4074-B254-5092874E566A}" destId="{BBB03916-90BA-4663-9674-E89345D464A4}" srcOrd="1" destOrd="0" presId="urn:microsoft.com/office/officeart/2005/8/layout/vList5"/>
    <dgm:cxn modelId="{2FB143A1-1499-4103-91E1-B7FB8DFB7D29}" type="presParOf" srcId="{EA9B314C-0EB6-411F-9FBB-6B5080E9089D}" destId="{9668718A-EE97-4C3E-9909-C89E47E54C49}" srcOrd="7" destOrd="0" presId="urn:microsoft.com/office/officeart/2005/8/layout/vList5"/>
    <dgm:cxn modelId="{AA51ED3F-43B5-4514-BFF5-D70540AEB101}" type="presParOf" srcId="{EA9B314C-0EB6-411F-9FBB-6B5080E9089D}" destId="{F3BF8CC4-9E99-4AAD-B102-5F57F90D03BF}" srcOrd="8" destOrd="0" presId="urn:microsoft.com/office/officeart/2005/8/layout/vList5"/>
    <dgm:cxn modelId="{50475311-364B-4E18-908F-E084D7D16543}" type="presParOf" srcId="{F3BF8CC4-9E99-4AAD-B102-5F57F90D03BF}" destId="{970E5C35-6923-4B1E-A13A-C1E1DBE4DE7B}" srcOrd="0" destOrd="0" presId="urn:microsoft.com/office/officeart/2005/8/layout/vList5"/>
    <dgm:cxn modelId="{80F821C6-9021-4DD1-A0AF-DBE1A5E8C0B9}" type="presParOf" srcId="{F3BF8CC4-9E99-4AAD-B102-5F57F90D03BF}" destId="{3BB76DD1-60B0-4CB3-AAE4-8937DA613D82}" srcOrd="1" destOrd="0" presId="urn:microsoft.com/office/officeart/2005/8/layout/vList5"/>
    <dgm:cxn modelId="{A308275F-309B-4077-B705-C28FF4C01785}" type="presParOf" srcId="{EA9B314C-0EB6-411F-9FBB-6B5080E9089D}" destId="{6C47BFE8-1ABC-40E1-999F-8ED5F327832C}" srcOrd="9" destOrd="0" presId="urn:microsoft.com/office/officeart/2005/8/layout/vList5"/>
    <dgm:cxn modelId="{00BA9D94-9B7F-4F50-ADF6-D650314AE188}" type="presParOf" srcId="{EA9B314C-0EB6-411F-9FBB-6B5080E9089D}" destId="{245CB310-5613-4E92-A973-C98ABE86487C}" srcOrd="10" destOrd="0" presId="urn:microsoft.com/office/officeart/2005/8/layout/vList5"/>
    <dgm:cxn modelId="{F8D534A8-E79C-4560-9C21-CF98E69D0AF5}" type="presParOf" srcId="{245CB310-5613-4E92-A973-C98ABE86487C}" destId="{0734F1B1-E2CC-4BC1-91C0-FF33D6F4EAE5}" srcOrd="0" destOrd="0" presId="urn:microsoft.com/office/officeart/2005/8/layout/vList5"/>
    <dgm:cxn modelId="{84C81697-2536-44A7-B3F9-84E058CB703A}" type="presParOf" srcId="{245CB310-5613-4E92-A973-C98ABE86487C}" destId="{F0554943-3A6E-446A-881F-909B9958557D}" srcOrd="1" destOrd="0" presId="urn:microsoft.com/office/officeart/2005/8/layout/vList5"/>
    <dgm:cxn modelId="{B6BDE0F2-DE17-423F-9483-7B8193438845}" type="presParOf" srcId="{EA9B314C-0EB6-411F-9FBB-6B5080E9089D}" destId="{8941FBE5-6E85-4499-A853-288ED086093B}" srcOrd="11" destOrd="0" presId="urn:microsoft.com/office/officeart/2005/8/layout/vList5"/>
    <dgm:cxn modelId="{141AC9CC-35B4-404B-8CB1-08B8CAEA9827}" type="presParOf" srcId="{EA9B314C-0EB6-411F-9FBB-6B5080E9089D}" destId="{7464B5CC-332F-4089-8793-1A34A558DFC5}" srcOrd="12" destOrd="0" presId="urn:microsoft.com/office/officeart/2005/8/layout/vList5"/>
    <dgm:cxn modelId="{19F0477A-4F4F-4819-8BE7-81B0B26EB16F}" type="presParOf" srcId="{7464B5CC-332F-4089-8793-1A34A558DFC5}" destId="{B8DC2B72-9BA9-479F-A3AC-F7516EB60D8A}" srcOrd="0" destOrd="0" presId="urn:microsoft.com/office/officeart/2005/8/layout/vList5"/>
    <dgm:cxn modelId="{D34AB60E-2500-4929-9A09-AC7467D2429C}" type="presParOf" srcId="{7464B5CC-332F-4089-8793-1A34A558DFC5}" destId="{7BD66AD9-AFA4-4BBB-8231-E24BF7B6B0F7}" srcOrd="1" destOrd="0" presId="urn:microsoft.com/office/officeart/2005/8/layout/vList5"/>
    <dgm:cxn modelId="{0F898B7C-F15C-4F21-B3A7-BB6D512ED855}" type="presParOf" srcId="{EA9B314C-0EB6-411F-9FBB-6B5080E9089D}" destId="{A70EE3AA-1CED-4E44-8487-92AC9A310A0D}" srcOrd="13" destOrd="0" presId="urn:microsoft.com/office/officeart/2005/8/layout/vList5"/>
    <dgm:cxn modelId="{675DF610-0B53-4EEB-9BE3-768E27E63490}" type="presParOf" srcId="{EA9B314C-0EB6-411F-9FBB-6B5080E9089D}" destId="{931FE9BF-0F63-4C63-8EC2-BBD2CA842D42}" srcOrd="14" destOrd="0" presId="urn:microsoft.com/office/officeart/2005/8/layout/vList5"/>
    <dgm:cxn modelId="{4FAAA17C-783C-4231-B49A-6E241EDF2A6B}" type="presParOf" srcId="{931FE9BF-0F63-4C63-8EC2-BBD2CA842D42}" destId="{9BBE3B9B-AE52-454D-A400-86DBE9CCD765}" srcOrd="0" destOrd="0" presId="urn:microsoft.com/office/officeart/2005/8/layout/vList5"/>
    <dgm:cxn modelId="{BB9843A2-0420-49FC-A008-C1226D1B5D5B}" type="presParOf" srcId="{931FE9BF-0F63-4C63-8EC2-BBD2CA842D42}" destId="{54CC0FC4-6112-4A0E-9829-7674C48DD07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64A6E-83B6-4240-AE07-94D7F6BE5E4B}">
      <dsp:nvSpPr>
        <dsp:cNvPr id="0" name=""/>
        <dsp:cNvSpPr/>
      </dsp:nvSpPr>
      <dsp:spPr>
        <a:xfrm>
          <a:off x="791799" y="2052"/>
          <a:ext cx="2103241" cy="10516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Psychosis</a:t>
          </a:r>
        </a:p>
      </dsp:txBody>
      <dsp:txXfrm>
        <a:off x="822600" y="32853"/>
        <a:ext cx="2041639" cy="990018"/>
      </dsp:txXfrm>
    </dsp:sp>
    <dsp:sp modelId="{44600859-8B2E-47F3-AE49-96DCC116BC67}">
      <dsp:nvSpPr>
        <dsp:cNvPr id="0" name=""/>
        <dsp:cNvSpPr/>
      </dsp:nvSpPr>
      <dsp:spPr>
        <a:xfrm>
          <a:off x="1002123" y="1053672"/>
          <a:ext cx="210324" cy="788715"/>
        </a:xfrm>
        <a:custGeom>
          <a:avLst/>
          <a:gdLst/>
          <a:ahLst/>
          <a:cxnLst/>
          <a:rect l="0" t="0" r="0" b="0"/>
          <a:pathLst>
            <a:path>
              <a:moveTo>
                <a:pt x="0" y="0"/>
              </a:moveTo>
              <a:lnTo>
                <a:pt x="0" y="788715"/>
              </a:lnTo>
              <a:lnTo>
                <a:pt x="210324" y="7887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2C057-B960-43FF-9626-D4009082480A}">
      <dsp:nvSpPr>
        <dsp:cNvPr id="0" name=""/>
        <dsp:cNvSpPr/>
      </dsp:nvSpPr>
      <dsp:spPr>
        <a:xfrm>
          <a:off x="1212447" y="1316578"/>
          <a:ext cx="1682593" cy="10516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 significant disruption in functioning</a:t>
          </a:r>
        </a:p>
      </dsp:txBody>
      <dsp:txXfrm>
        <a:off x="1243248" y="1347379"/>
        <a:ext cx="1620991" cy="990018"/>
      </dsp:txXfrm>
    </dsp:sp>
    <dsp:sp modelId="{1BD27C1B-FCB5-44A8-A61B-E20A9FD4180F}">
      <dsp:nvSpPr>
        <dsp:cNvPr id="0" name=""/>
        <dsp:cNvSpPr/>
      </dsp:nvSpPr>
      <dsp:spPr>
        <a:xfrm>
          <a:off x="1002123" y="1053672"/>
          <a:ext cx="210324" cy="2103241"/>
        </a:xfrm>
        <a:custGeom>
          <a:avLst/>
          <a:gdLst/>
          <a:ahLst/>
          <a:cxnLst/>
          <a:rect l="0" t="0" r="0" b="0"/>
          <a:pathLst>
            <a:path>
              <a:moveTo>
                <a:pt x="0" y="0"/>
              </a:moveTo>
              <a:lnTo>
                <a:pt x="0" y="2103241"/>
              </a:lnTo>
              <a:lnTo>
                <a:pt x="210324" y="2103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3D2D8-04DD-4C6A-9D11-1C9E5E70F701}">
      <dsp:nvSpPr>
        <dsp:cNvPr id="0" name=""/>
        <dsp:cNvSpPr/>
      </dsp:nvSpPr>
      <dsp:spPr>
        <a:xfrm>
          <a:off x="1212447" y="2631104"/>
          <a:ext cx="1682593" cy="10516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Sometimes associated with hospitalization</a:t>
          </a:r>
        </a:p>
      </dsp:txBody>
      <dsp:txXfrm>
        <a:off x="1243248" y="2661905"/>
        <a:ext cx="1620991" cy="990018"/>
      </dsp:txXfrm>
    </dsp:sp>
    <dsp:sp modelId="{D21CB34E-1D6A-400B-B930-B3D7596DBC7D}">
      <dsp:nvSpPr>
        <dsp:cNvPr id="0" name=""/>
        <dsp:cNvSpPr/>
      </dsp:nvSpPr>
      <dsp:spPr>
        <a:xfrm>
          <a:off x="3420851" y="2052"/>
          <a:ext cx="2103241" cy="10516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Clinical High Risk (CHR-p)</a:t>
          </a:r>
        </a:p>
      </dsp:txBody>
      <dsp:txXfrm>
        <a:off x="3451652" y="32853"/>
        <a:ext cx="2041639" cy="990018"/>
      </dsp:txXfrm>
    </dsp:sp>
    <dsp:sp modelId="{6673FA6C-35E1-4398-9410-EE5EAAB38430}">
      <dsp:nvSpPr>
        <dsp:cNvPr id="0" name=""/>
        <dsp:cNvSpPr/>
      </dsp:nvSpPr>
      <dsp:spPr>
        <a:xfrm>
          <a:off x="3631175" y="1053672"/>
          <a:ext cx="210324" cy="788715"/>
        </a:xfrm>
        <a:custGeom>
          <a:avLst/>
          <a:gdLst/>
          <a:ahLst/>
          <a:cxnLst/>
          <a:rect l="0" t="0" r="0" b="0"/>
          <a:pathLst>
            <a:path>
              <a:moveTo>
                <a:pt x="0" y="0"/>
              </a:moveTo>
              <a:lnTo>
                <a:pt x="0" y="788715"/>
              </a:lnTo>
              <a:lnTo>
                <a:pt x="210324" y="7887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D049B8-0AD5-4F37-B46A-CE20DE1FE09A}">
      <dsp:nvSpPr>
        <dsp:cNvPr id="0" name=""/>
        <dsp:cNvSpPr/>
      </dsp:nvSpPr>
      <dsp:spPr>
        <a:xfrm>
          <a:off x="3841500" y="1316578"/>
          <a:ext cx="1682593" cy="10516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 constellation of symptoms involving changes in mood, thinking, and perceptions </a:t>
          </a:r>
        </a:p>
      </dsp:txBody>
      <dsp:txXfrm>
        <a:off x="3872301" y="1347379"/>
        <a:ext cx="1620991" cy="990018"/>
      </dsp:txXfrm>
    </dsp:sp>
    <dsp:sp modelId="{FC6F116E-9187-4115-8911-C9EF62E4547B}">
      <dsp:nvSpPr>
        <dsp:cNvPr id="0" name=""/>
        <dsp:cNvSpPr/>
      </dsp:nvSpPr>
      <dsp:spPr>
        <a:xfrm>
          <a:off x="3631175" y="1053672"/>
          <a:ext cx="210324" cy="2103241"/>
        </a:xfrm>
        <a:custGeom>
          <a:avLst/>
          <a:gdLst/>
          <a:ahLst/>
          <a:cxnLst/>
          <a:rect l="0" t="0" r="0" b="0"/>
          <a:pathLst>
            <a:path>
              <a:moveTo>
                <a:pt x="0" y="0"/>
              </a:moveTo>
              <a:lnTo>
                <a:pt x="0" y="2103241"/>
              </a:lnTo>
              <a:lnTo>
                <a:pt x="210324" y="2103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EC505-1437-4E48-9AAA-2D3A3735923B}">
      <dsp:nvSpPr>
        <dsp:cNvPr id="0" name=""/>
        <dsp:cNvSpPr/>
      </dsp:nvSpPr>
      <dsp:spPr>
        <a:xfrm>
          <a:off x="3841500" y="2631104"/>
          <a:ext cx="1682593" cy="10516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Genetic risk / family history also a factor</a:t>
          </a:r>
        </a:p>
      </dsp:txBody>
      <dsp:txXfrm>
        <a:off x="3872301" y="2661905"/>
        <a:ext cx="1620991" cy="990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E7952-1598-446E-A357-1535B9455816}">
      <dsp:nvSpPr>
        <dsp:cNvPr id="0" name=""/>
        <dsp:cNvSpPr/>
      </dsp:nvSpPr>
      <dsp:spPr>
        <a:xfrm>
          <a:off x="0" y="642623"/>
          <a:ext cx="5175384" cy="28781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Drop in grades/work performance</a:t>
          </a:r>
        </a:p>
      </dsp:txBody>
      <dsp:txXfrm>
        <a:off x="14050" y="656673"/>
        <a:ext cx="5147284" cy="259719"/>
      </dsp:txXfrm>
    </dsp:sp>
    <dsp:sp modelId="{2CFA044D-0840-4576-A84C-7C31580052FE}">
      <dsp:nvSpPr>
        <dsp:cNvPr id="0" name=""/>
        <dsp:cNvSpPr/>
      </dsp:nvSpPr>
      <dsp:spPr>
        <a:xfrm>
          <a:off x="0" y="965003"/>
          <a:ext cx="5175384" cy="28781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Trouble concentrating</a:t>
          </a:r>
        </a:p>
      </dsp:txBody>
      <dsp:txXfrm>
        <a:off x="14050" y="979053"/>
        <a:ext cx="5147284" cy="259719"/>
      </dsp:txXfrm>
    </dsp:sp>
    <dsp:sp modelId="{C8AD09E4-2AB7-4ED5-AA7E-1B90BDD7C016}">
      <dsp:nvSpPr>
        <dsp:cNvPr id="0" name=""/>
        <dsp:cNvSpPr/>
      </dsp:nvSpPr>
      <dsp:spPr>
        <a:xfrm>
          <a:off x="0" y="1287383"/>
          <a:ext cx="5175384" cy="28781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Decline in self-care</a:t>
          </a:r>
        </a:p>
      </dsp:txBody>
      <dsp:txXfrm>
        <a:off x="14050" y="1301433"/>
        <a:ext cx="5147284" cy="259719"/>
      </dsp:txXfrm>
    </dsp:sp>
    <dsp:sp modelId="{BF8BB3E3-07CA-4C31-B2E5-07ACE5D25141}">
      <dsp:nvSpPr>
        <dsp:cNvPr id="0" name=""/>
        <dsp:cNvSpPr/>
      </dsp:nvSpPr>
      <dsp:spPr>
        <a:xfrm>
          <a:off x="0" y="1609763"/>
          <a:ext cx="5175384" cy="28781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Social withdrawal</a:t>
          </a:r>
        </a:p>
      </dsp:txBody>
      <dsp:txXfrm>
        <a:off x="14050" y="1623813"/>
        <a:ext cx="5147284" cy="259719"/>
      </dsp:txXfrm>
    </dsp:sp>
    <dsp:sp modelId="{D21738EB-700F-4AF0-B633-494814B70A51}">
      <dsp:nvSpPr>
        <dsp:cNvPr id="0" name=""/>
        <dsp:cNvSpPr/>
      </dsp:nvSpPr>
      <dsp:spPr>
        <a:xfrm>
          <a:off x="0" y="1932143"/>
          <a:ext cx="5175384" cy="2878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Unusual or intense ideas</a:t>
          </a:r>
        </a:p>
      </dsp:txBody>
      <dsp:txXfrm>
        <a:off x="14050" y="1946193"/>
        <a:ext cx="5147284" cy="259719"/>
      </dsp:txXfrm>
    </dsp:sp>
    <dsp:sp modelId="{658749DE-CA6D-40A3-9CA2-AFF19B29690C}">
      <dsp:nvSpPr>
        <dsp:cNvPr id="0" name=""/>
        <dsp:cNvSpPr/>
      </dsp:nvSpPr>
      <dsp:spPr>
        <a:xfrm>
          <a:off x="0" y="2254523"/>
          <a:ext cx="5175384" cy="2878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Suspiciousness</a:t>
          </a:r>
        </a:p>
      </dsp:txBody>
      <dsp:txXfrm>
        <a:off x="14050" y="2268573"/>
        <a:ext cx="5147284" cy="259719"/>
      </dsp:txXfrm>
    </dsp:sp>
    <dsp:sp modelId="{7B4D6B0C-8785-4F57-B725-45174F4BACC5}">
      <dsp:nvSpPr>
        <dsp:cNvPr id="0" name=""/>
        <dsp:cNvSpPr/>
      </dsp:nvSpPr>
      <dsp:spPr>
        <a:xfrm>
          <a:off x="0" y="2576903"/>
          <a:ext cx="5175384" cy="2878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Sensitivity to sights/sounds</a:t>
          </a:r>
        </a:p>
      </dsp:txBody>
      <dsp:txXfrm>
        <a:off x="14050" y="2590953"/>
        <a:ext cx="5147284" cy="259719"/>
      </dsp:txXfrm>
    </dsp:sp>
    <dsp:sp modelId="{00862563-AD6F-4765-8049-6D0CD02C4DAD}">
      <dsp:nvSpPr>
        <dsp:cNvPr id="0" name=""/>
        <dsp:cNvSpPr/>
      </dsp:nvSpPr>
      <dsp:spPr>
        <a:xfrm>
          <a:off x="0" y="2899283"/>
          <a:ext cx="5175384" cy="2878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Feeling like your mind is “playing tricks on you”</a:t>
          </a:r>
        </a:p>
      </dsp:txBody>
      <dsp:txXfrm>
        <a:off x="14050" y="2913333"/>
        <a:ext cx="5147284" cy="259719"/>
      </dsp:txXfrm>
    </dsp:sp>
    <dsp:sp modelId="{F2FDB2BA-DE0D-489D-B209-ACC426F326B2}">
      <dsp:nvSpPr>
        <dsp:cNvPr id="0" name=""/>
        <dsp:cNvSpPr/>
      </dsp:nvSpPr>
      <dsp:spPr>
        <a:xfrm>
          <a:off x="0" y="3221662"/>
          <a:ext cx="5175384" cy="2878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A close relative with serious mental illness (especially psychosis)</a:t>
          </a:r>
        </a:p>
      </dsp:txBody>
      <dsp:txXfrm>
        <a:off x="14050" y="3235712"/>
        <a:ext cx="5147284" cy="259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AED13-80DF-461C-9D45-C49982BA1967}">
      <dsp:nvSpPr>
        <dsp:cNvPr id="0" name=""/>
        <dsp:cNvSpPr/>
      </dsp:nvSpPr>
      <dsp:spPr>
        <a:xfrm>
          <a:off x="271515" y="68152"/>
          <a:ext cx="2416168" cy="1449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dirty="0">
              <a:latin typeface="+mj-lt"/>
            </a:rPr>
            <a:t>Do you ever feel that your mind is playing tricks on you? </a:t>
          </a:r>
        </a:p>
      </dsp:txBody>
      <dsp:txXfrm>
        <a:off x="271515" y="68152"/>
        <a:ext cx="2416168" cy="1449701"/>
      </dsp:txXfrm>
    </dsp:sp>
    <dsp:sp modelId="{B4D5BC02-437B-4D9E-8195-DAA21A5169CE}">
      <dsp:nvSpPr>
        <dsp:cNvPr id="0" name=""/>
        <dsp:cNvSpPr/>
      </dsp:nvSpPr>
      <dsp:spPr>
        <a:xfrm>
          <a:off x="2929301" y="52756"/>
          <a:ext cx="2416168" cy="14497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j-lt"/>
            </a:rPr>
            <a:t>Are you ever confused about whether something you experienced is real or imaginary?</a:t>
          </a:r>
        </a:p>
      </dsp:txBody>
      <dsp:txXfrm>
        <a:off x="2929301" y="52756"/>
        <a:ext cx="2416168" cy="1449701"/>
      </dsp:txXfrm>
    </dsp:sp>
    <dsp:sp modelId="{DF87E7A8-9F28-4B2B-AF0B-21384375AD9C}">
      <dsp:nvSpPr>
        <dsp:cNvPr id="0" name=""/>
        <dsp:cNvSpPr/>
      </dsp:nvSpPr>
      <dsp:spPr>
        <a:xfrm>
          <a:off x="5551013" y="65760"/>
          <a:ext cx="2416168" cy="1449701"/>
        </a:xfrm>
        <a:prstGeom prst="rect">
          <a:avLst/>
        </a:prstGeom>
        <a:solidFill>
          <a:schemeClr val="accent2">
            <a:hueOff val="3217193"/>
            <a:satOff val="0"/>
            <a:lumOff val="-7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j-lt"/>
            </a:rPr>
            <a:t>Have you ever felt that you are not in control of your own ideas or thoughts?</a:t>
          </a:r>
        </a:p>
      </dsp:txBody>
      <dsp:txXfrm>
        <a:off x="5551013" y="65760"/>
        <a:ext cx="2416168" cy="1449701"/>
      </dsp:txXfrm>
    </dsp:sp>
    <dsp:sp modelId="{C4099481-2091-4115-B7D3-7635ABBD422B}">
      <dsp:nvSpPr>
        <dsp:cNvPr id="0" name=""/>
        <dsp:cNvSpPr/>
      </dsp:nvSpPr>
      <dsp:spPr>
        <a:xfrm>
          <a:off x="271515" y="1691769"/>
          <a:ext cx="2416168" cy="1449701"/>
        </a:xfrm>
        <a:prstGeom prst="rect">
          <a:avLst/>
        </a:prstGeom>
        <a:solidFill>
          <a:schemeClr val="accent2">
            <a:hueOff val="4825790"/>
            <a:satOff val="0"/>
            <a:lumOff val="-11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mj-lt"/>
            </a:rPr>
            <a:t>Do you find that you’re more sensitive to sounds? Or hear things other people don’t hear? </a:t>
          </a:r>
        </a:p>
      </dsp:txBody>
      <dsp:txXfrm>
        <a:off x="271515" y="1691769"/>
        <a:ext cx="2416168" cy="1449701"/>
      </dsp:txXfrm>
    </dsp:sp>
    <dsp:sp modelId="{49CB84D5-64F1-493B-973C-F64BF60838E7}">
      <dsp:nvSpPr>
        <dsp:cNvPr id="0" name=""/>
        <dsp:cNvSpPr/>
      </dsp:nvSpPr>
      <dsp:spPr>
        <a:xfrm>
          <a:off x="2929301" y="1691769"/>
          <a:ext cx="2416168" cy="1449701"/>
        </a:xfrm>
        <a:prstGeom prst="rect">
          <a:avLst/>
        </a:prstGeom>
        <a:solidFill>
          <a:schemeClr val="accent2">
            <a:hueOff val="6434386"/>
            <a:satOff val="0"/>
            <a:lumOff val="-15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j-lt"/>
            </a:rPr>
            <a:t>Are you more sensitive to light? Do you ever see things out of the corner of your eyes?</a:t>
          </a:r>
        </a:p>
      </dsp:txBody>
      <dsp:txXfrm>
        <a:off x="2929301" y="1691769"/>
        <a:ext cx="2416168" cy="1449701"/>
      </dsp:txXfrm>
    </dsp:sp>
    <dsp:sp modelId="{988F7FEF-F485-48A2-83EE-FEDA0B54AF3E}">
      <dsp:nvSpPr>
        <dsp:cNvPr id="0" name=""/>
        <dsp:cNvSpPr/>
      </dsp:nvSpPr>
      <dsp:spPr>
        <a:xfrm>
          <a:off x="5587087" y="1691769"/>
          <a:ext cx="2416168" cy="1449701"/>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mj-lt"/>
            </a:rPr>
            <a:t>Are you having more trouble understanding what people are saying? Or getting your point across? </a:t>
          </a:r>
        </a:p>
      </dsp:txBody>
      <dsp:txXfrm>
        <a:off x="5587087" y="1691769"/>
        <a:ext cx="2416168" cy="1449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42416-FE3F-4443-9FF2-E3415A71854D}">
      <dsp:nvSpPr>
        <dsp:cNvPr id="0" name=""/>
        <dsp:cNvSpPr/>
      </dsp:nvSpPr>
      <dsp:spPr>
        <a:xfrm>
          <a:off x="-4467889" y="-685184"/>
          <a:ext cx="5322606" cy="5322606"/>
        </a:xfrm>
        <a:prstGeom prst="blockArc">
          <a:avLst>
            <a:gd name="adj1" fmla="val 18900000"/>
            <a:gd name="adj2" fmla="val 2700000"/>
            <a:gd name="adj3" fmla="val 40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E6DED-AF59-49DC-AEE3-7F9FF55DC378}">
      <dsp:nvSpPr>
        <dsp:cNvPr id="0" name=""/>
        <dsp:cNvSpPr/>
      </dsp:nvSpPr>
      <dsp:spPr>
        <a:xfrm>
          <a:off x="447722" y="303847"/>
          <a:ext cx="3752509" cy="608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10"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With hope and optimism!</a:t>
          </a:r>
        </a:p>
      </dsp:txBody>
      <dsp:txXfrm>
        <a:off x="447722" y="303847"/>
        <a:ext cx="3752509" cy="608012"/>
      </dsp:txXfrm>
    </dsp:sp>
    <dsp:sp modelId="{E99A086A-7AC4-4DF3-BD80-59D546E039D2}">
      <dsp:nvSpPr>
        <dsp:cNvPr id="0" name=""/>
        <dsp:cNvSpPr/>
      </dsp:nvSpPr>
      <dsp:spPr>
        <a:xfrm>
          <a:off x="67714" y="227846"/>
          <a:ext cx="760015" cy="7600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62E902-14BC-486E-98A7-34D95FFF0250}">
      <dsp:nvSpPr>
        <dsp:cNvPr id="0" name=""/>
        <dsp:cNvSpPr/>
      </dsp:nvSpPr>
      <dsp:spPr>
        <a:xfrm>
          <a:off x="796309" y="1216024"/>
          <a:ext cx="3403922" cy="608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1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Thank you for sharing this with me.</a:t>
          </a:r>
          <a:endParaRPr lang="en-US" sz="1800" kern="1200" dirty="0"/>
        </a:p>
      </dsp:txBody>
      <dsp:txXfrm>
        <a:off x="796309" y="1216024"/>
        <a:ext cx="3403922" cy="608012"/>
      </dsp:txXfrm>
    </dsp:sp>
    <dsp:sp modelId="{B783CDCB-7AB1-4494-AE47-BC7CB4734592}">
      <dsp:nvSpPr>
        <dsp:cNvPr id="0" name=""/>
        <dsp:cNvSpPr/>
      </dsp:nvSpPr>
      <dsp:spPr>
        <a:xfrm>
          <a:off x="416301" y="1140022"/>
          <a:ext cx="760015" cy="7600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CAFAB-7960-4F6A-9022-934E5A885BD7}">
      <dsp:nvSpPr>
        <dsp:cNvPr id="0" name=""/>
        <dsp:cNvSpPr/>
      </dsp:nvSpPr>
      <dsp:spPr>
        <a:xfrm>
          <a:off x="796309" y="2128200"/>
          <a:ext cx="3403922" cy="608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1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This is more common than you think.</a:t>
          </a:r>
          <a:endParaRPr lang="en-US" sz="1800" kern="1200" dirty="0"/>
        </a:p>
      </dsp:txBody>
      <dsp:txXfrm>
        <a:off x="796309" y="2128200"/>
        <a:ext cx="3403922" cy="608012"/>
      </dsp:txXfrm>
    </dsp:sp>
    <dsp:sp modelId="{FAB2F4C2-20AE-4E96-8E4C-E0E62CAEDDD6}">
      <dsp:nvSpPr>
        <dsp:cNvPr id="0" name=""/>
        <dsp:cNvSpPr/>
      </dsp:nvSpPr>
      <dsp:spPr>
        <a:xfrm>
          <a:off x="416301" y="2052199"/>
          <a:ext cx="760015" cy="7600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AC787-EDCF-416E-9BF5-2A890DBDD476}">
      <dsp:nvSpPr>
        <dsp:cNvPr id="0" name=""/>
        <dsp:cNvSpPr/>
      </dsp:nvSpPr>
      <dsp:spPr>
        <a:xfrm>
          <a:off x="447722" y="3040376"/>
          <a:ext cx="3752509" cy="608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1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Let’s talk about how I can support you.</a:t>
          </a:r>
          <a:endParaRPr lang="en-US" sz="1800" kern="1200" dirty="0"/>
        </a:p>
      </dsp:txBody>
      <dsp:txXfrm>
        <a:off x="447722" y="3040376"/>
        <a:ext cx="3752509" cy="608012"/>
      </dsp:txXfrm>
    </dsp:sp>
    <dsp:sp modelId="{ABE7E78D-EBF7-4BBA-9FD6-EFE771BF789B}">
      <dsp:nvSpPr>
        <dsp:cNvPr id="0" name=""/>
        <dsp:cNvSpPr/>
      </dsp:nvSpPr>
      <dsp:spPr>
        <a:xfrm>
          <a:off x="67714" y="2964375"/>
          <a:ext cx="760015" cy="7600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6921D-63D2-4C6E-B2DF-BF570903C167}">
      <dsp:nvSpPr>
        <dsp:cNvPr id="0" name=""/>
        <dsp:cNvSpPr/>
      </dsp:nvSpPr>
      <dsp:spPr>
        <a:xfrm rot="5400000">
          <a:off x="5409132" y="-2407959"/>
          <a:ext cx="352492" cy="5256826"/>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Individualize your approach</a:t>
          </a:r>
          <a:endParaRPr lang="en-US" sz="1200" kern="1200" dirty="0"/>
        </a:p>
      </dsp:txBody>
      <dsp:txXfrm rot="-5400000">
        <a:off x="2956966" y="61414"/>
        <a:ext cx="5239619" cy="318078"/>
      </dsp:txXfrm>
    </dsp:sp>
    <dsp:sp modelId="{601B575F-79EB-4943-9E0A-5189DA6255B7}">
      <dsp:nvSpPr>
        <dsp:cNvPr id="0" name=""/>
        <dsp:cNvSpPr/>
      </dsp:nvSpPr>
      <dsp:spPr>
        <a:xfrm>
          <a:off x="0" y="145"/>
          <a:ext cx="2956965" cy="4406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Individualize</a:t>
          </a:r>
          <a:endParaRPr lang="en-US" sz="1400" kern="1200" dirty="0">
            <a:solidFill>
              <a:schemeClr val="tx1"/>
            </a:solidFill>
          </a:endParaRPr>
        </a:p>
      </dsp:txBody>
      <dsp:txXfrm>
        <a:off x="21509" y="21654"/>
        <a:ext cx="2913947" cy="397598"/>
      </dsp:txXfrm>
    </dsp:sp>
    <dsp:sp modelId="{36550CDF-44F5-4A9C-8ECA-C97C34DF89F5}">
      <dsp:nvSpPr>
        <dsp:cNvPr id="0" name=""/>
        <dsp:cNvSpPr/>
      </dsp:nvSpPr>
      <dsp:spPr>
        <a:xfrm rot="5400000">
          <a:off x="5409132" y="-1945312"/>
          <a:ext cx="352492" cy="5256826"/>
        </a:xfrm>
        <a:prstGeom prst="round2SameRect">
          <a:avLst/>
        </a:prstGeom>
        <a:solidFill>
          <a:schemeClr val="accent5">
            <a:tint val="40000"/>
            <a:alpha val="90000"/>
            <a:hueOff val="-286974"/>
            <a:satOff val="-1317"/>
            <a:lumOff val="-88"/>
            <a:alphaOff val="0"/>
          </a:schemeClr>
        </a:solidFill>
        <a:ln w="12700" cap="flat" cmpd="sng" algn="ctr">
          <a:solidFill>
            <a:schemeClr val="accent5">
              <a:tint val="40000"/>
              <a:alpha val="90000"/>
              <a:hueOff val="-286974"/>
              <a:satOff val="-1317"/>
              <a:lumOff val="-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Normalize psychosis as a type of human experience; address stigma</a:t>
          </a:r>
          <a:endParaRPr lang="en-US" sz="1200" kern="1200" dirty="0"/>
        </a:p>
      </dsp:txBody>
      <dsp:txXfrm rot="-5400000">
        <a:off x="2956966" y="524061"/>
        <a:ext cx="5239619" cy="318078"/>
      </dsp:txXfrm>
    </dsp:sp>
    <dsp:sp modelId="{C966E7B8-0493-4883-AFAC-82340D0DD0CD}">
      <dsp:nvSpPr>
        <dsp:cNvPr id="0" name=""/>
        <dsp:cNvSpPr/>
      </dsp:nvSpPr>
      <dsp:spPr>
        <a:xfrm>
          <a:off x="0" y="462792"/>
          <a:ext cx="2956965" cy="440616"/>
        </a:xfrm>
        <a:prstGeom prst="roundRect">
          <a:avLst/>
        </a:prstGeom>
        <a:solidFill>
          <a:schemeClr val="accent5">
            <a:hueOff val="-264943"/>
            <a:satOff val="-1342"/>
            <a:lumOff val="-2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Normalizing, non-stigmatizing</a:t>
          </a:r>
          <a:endParaRPr lang="en-US" sz="1400" kern="1200" dirty="0">
            <a:solidFill>
              <a:schemeClr val="tx1"/>
            </a:solidFill>
          </a:endParaRPr>
        </a:p>
      </dsp:txBody>
      <dsp:txXfrm>
        <a:off x="21509" y="484301"/>
        <a:ext cx="2913947" cy="397598"/>
      </dsp:txXfrm>
    </dsp:sp>
    <dsp:sp modelId="{2DE7E1DB-4B8D-4B2B-AA3F-A366D2866506}">
      <dsp:nvSpPr>
        <dsp:cNvPr id="0" name=""/>
        <dsp:cNvSpPr/>
      </dsp:nvSpPr>
      <dsp:spPr>
        <a:xfrm rot="5400000">
          <a:off x="5409132" y="-1482665"/>
          <a:ext cx="352492" cy="5256826"/>
        </a:xfrm>
        <a:prstGeom prst="round2SameRect">
          <a:avLst/>
        </a:prstGeom>
        <a:solidFill>
          <a:schemeClr val="accent5">
            <a:tint val="40000"/>
            <a:alpha val="90000"/>
            <a:hueOff val="-573948"/>
            <a:satOff val="-2633"/>
            <a:lumOff val="-175"/>
            <a:alphaOff val="0"/>
          </a:schemeClr>
        </a:solidFill>
        <a:ln w="12700" cap="flat" cmpd="sng" algn="ctr">
          <a:solidFill>
            <a:schemeClr val="accent5">
              <a:tint val="40000"/>
              <a:alpha val="90000"/>
              <a:hueOff val="-573948"/>
              <a:satOff val="-2633"/>
              <a:lumOff val="-1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Plan ahead to have a safe setting &amp; ensure confidentiality</a:t>
          </a:r>
          <a:endParaRPr lang="en-US" sz="1200" kern="1200" dirty="0"/>
        </a:p>
      </dsp:txBody>
      <dsp:txXfrm rot="-5400000">
        <a:off x="2956966" y="986708"/>
        <a:ext cx="5239619" cy="318078"/>
      </dsp:txXfrm>
    </dsp:sp>
    <dsp:sp modelId="{AE7CE8A2-F290-4C79-9B33-8221DE7A8075}">
      <dsp:nvSpPr>
        <dsp:cNvPr id="0" name=""/>
        <dsp:cNvSpPr/>
      </dsp:nvSpPr>
      <dsp:spPr>
        <a:xfrm>
          <a:off x="0" y="925439"/>
          <a:ext cx="2956965" cy="440616"/>
        </a:xfrm>
        <a:prstGeom prst="roundRect">
          <a:avLst/>
        </a:prstGeom>
        <a:solidFill>
          <a:schemeClr val="accent5">
            <a:hueOff val="-529886"/>
            <a:satOff val="-2684"/>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Setting</a:t>
          </a:r>
          <a:endParaRPr lang="en-US" sz="1400" kern="1200" dirty="0">
            <a:solidFill>
              <a:schemeClr val="tx1"/>
            </a:solidFill>
          </a:endParaRPr>
        </a:p>
      </dsp:txBody>
      <dsp:txXfrm>
        <a:off x="21509" y="946948"/>
        <a:ext cx="2913947" cy="397598"/>
      </dsp:txXfrm>
    </dsp:sp>
    <dsp:sp modelId="{BBB03916-90BA-4663-9674-E89345D464A4}">
      <dsp:nvSpPr>
        <dsp:cNvPr id="0" name=""/>
        <dsp:cNvSpPr/>
      </dsp:nvSpPr>
      <dsp:spPr>
        <a:xfrm rot="5400000">
          <a:off x="5409132" y="-1020018"/>
          <a:ext cx="352492" cy="5256826"/>
        </a:xfrm>
        <a:prstGeom prst="round2SameRect">
          <a:avLst/>
        </a:prstGeom>
        <a:solidFill>
          <a:schemeClr val="accent5">
            <a:tint val="40000"/>
            <a:alpha val="90000"/>
            <a:hueOff val="-860922"/>
            <a:satOff val="-3950"/>
            <a:lumOff val="-263"/>
            <a:alphaOff val="0"/>
          </a:schemeClr>
        </a:solidFill>
        <a:ln w="12700" cap="flat" cmpd="sng" algn="ctr">
          <a:solidFill>
            <a:schemeClr val="accent5">
              <a:tint val="40000"/>
              <a:alpha val="90000"/>
              <a:hueOff val="-860922"/>
              <a:satOff val="-3950"/>
              <a:lumOff val="-2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Respect the person/family’s values, preferences, and autonomy</a:t>
          </a:r>
          <a:endParaRPr lang="en-US" sz="1200" kern="1200" dirty="0"/>
        </a:p>
      </dsp:txBody>
      <dsp:txXfrm rot="-5400000">
        <a:off x="2956966" y="1449355"/>
        <a:ext cx="5239619" cy="318078"/>
      </dsp:txXfrm>
    </dsp:sp>
    <dsp:sp modelId="{FE3FA6FB-2B29-4E87-9B12-DDCB54A12DC2}">
      <dsp:nvSpPr>
        <dsp:cNvPr id="0" name=""/>
        <dsp:cNvSpPr/>
      </dsp:nvSpPr>
      <dsp:spPr>
        <a:xfrm>
          <a:off x="0" y="1388086"/>
          <a:ext cx="2956965" cy="440616"/>
        </a:xfrm>
        <a:prstGeom prst="roundRect">
          <a:avLst/>
        </a:prstGeom>
        <a:solidFill>
          <a:schemeClr val="accent5">
            <a:hueOff val="-794829"/>
            <a:satOff val="-4026"/>
            <a:lumOff val="-7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Person-centered perspective</a:t>
          </a:r>
          <a:endParaRPr lang="en-US" sz="1400" kern="1200" dirty="0">
            <a:solidFill>
              <a:schemeClr val="tx1"/>
            </a:solidFill>
          </a:endParaRPr>
        </a:p>
      </dsp:txBody>
      <dsp:txXfrm>
        <a:off x="21509" y="1409595"/>
        <a:ext cx="2913947" cy="397598"/>
      </dsp:txXfrm>
    </dsp:sp>
    <dsp:sp modelId="{3BB76DD1-60B0-4CB3-AAE4-8937DA613D82}">
      <dsp:nvSpPr>
        <dsp:cNvPr id="0" name=""/>
        <dsp:cNvSpPr/>
      </dsp:nvSpPr>
      <dsp:spPr>
        <a:xfrm rot="5400000">
          <a:off x="5409132" y="-557372"/>
          <a:ext cx="352492" cy="5256826"/>
        </a:xfrm>
        <a:prstGeom prst="round2SameRect">
          <a:avLst/>
        </a:prstGeom>
        <a:solidFill>
          <a:schemeClr val="accent5">
            <a:tint val="40000"/>
            <a:alpha val="90000"/>
            <a:hueOff val="-1147897"/>
            <a:satOff val="-5267"/>
            <a:lumOff val="-351"/>
            <a:alphaOff val="0"/>
          </a:schemeClr>
        </a:solidFill>
        <a:ln w="12700" cap="flat" cmpd="sng" algn="ctr">
          <a:solidFill>
            <a:schemeClr val="accent5">
              <a:tint val="40000"/>
              <a:alpha val="90000"/>
              <a:hueOff val="-1147897"/>
              <a:satOff val="-5267"/>
              <a:lumOff val="-3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Provide accurate &amp; comprehensive information</a:t>
          </a:r>
          <a:endParaRPr lang="en-US" sz="1200" kern="1200" dirty="0"/>
        </a:p>
      </dsp:txBody>
      <dsp:txXfrm rot="-5400000">
        <a:off x="2956966" y="1912001"/>
        <a:ext cx="5239619" cy="318078"/>
      </dsp:txXfrm>
    </dsp:sp>
    <dsp:sp modelId="{970E5C35-6923-4B1E-A13A-C1E1DBE4DE7B}">
      <dsp:nvSpPr>
        <dsp:cNvPr id="0" name=""/>
        <dsp:cNvSpPr/>
      </dsp:nvSpPr>
      <dsp:spPr>
        <a:xfrm>
          <a:off x="0" y="1850733"/>
          <a:ext cx="2956965" cy="440616"/>
        </a:xfrm>
        <a:prstGeom prst="roundRect">
          <a:avLst/>
        </a:prstGeom>
        <a:solidFill>
          <a:schemeClr val="accent5">
            <a:hueOff val="-1059773"/>
            <a:satOff val="-5369"/>
            <a:lumOff val="-10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Information</a:t>
          </a:r>
          <a:endParaRPr lang="en-US" sz="1400" kern="1200" dirty="0">
            <a:solidFill>
              <a:schemeClr val="tx1"/>
            </a:solidFill>
          </a:endParaRPr>
        </a:p>
      </dsp:txBody>
      <dsp:txXfrm>
        <a:off x="21509" y="1872242"/>
        <a:ext cx="2913947" cy="397598"/>
      </dsp:txXfrm>
    </dsp:sp>
    <dsp:sp modelId="{F0554943-3A6E-446A-881F-909B9958557D}">
      <dsp:nvSpPr>
        <dsp:cNvPr id="0" name=""/>
        <dsp:cNvSpPr/>
      </dsp:nvSpPr>
      <dsp:spPr>
        <a:xfrm rot="5400000">
          <a:off x="5409132" y="-94725"/>
          <a:ext cx="352492" cy="5256826"/>
        </a:xfrm>
        <a:prstGeom prst="round2SameRect">
          <a:avLst/>
        </a:prstGeom>
        <a:solidFill>
          <a:schemeClr val="accent5">
            <a:tint val="40000"/>
            <a:alpha val="90000"/>
            <a:hueOff val="-1434871"/>
            <a:satOff val="-6584"/>
            <a:lumOff val="-439"/>
            <a:alphaOff val="0"/>
          </a:schemeClr>
        </a:solidFill>
        <a:ln w="12700" cap="flat" cmpd="sng" algn="ctr">
          <a:solidFill>
            <a:schemeClr val="accent5">
              <a:tint val="40000"/>
              <a:alpha val="90000"/>
              <a:hueOff val="-1434871"/>
              <a:satOff val="-6584"/>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Take your time; check in about their questions &amp; worries</a:t>
          </a:r>
          <a:endParaRPr lang="en-US" sz="1200" kern="1200" dirty="0"/>
        </a:p>
      </dsp:txBody>
      <dsp:txXfrm rot="-5400000">
        <a:off x="2956966" y="2374648"/>
        <a:ext cx="5239619" cy="318078"/>
      </dsp:txXfrm>
    </dsp:sp>
    <dsp:sp modelId="{0734F1B1-E2CC-4BC1-91C0-FF33D6F4EAE5}">
      <dsp:nvSpPr>
        <dsp:cNvPr id="0" name=""/>
        <dsp:cNvSpPr/>
      </dsp:nvSpPr>
      <dsp:spPr>
        <a:xfrm>
          <a:off x="0" y="2313380"/>
          <a:ext cx="2956965" cy="440616"/>
        </a:xfrm>
        <a:prstGeom prst="roundRect">
          <a:avLst/>
        </a:prstGeom>
        <a:solidFill>
          <a:schemeClr val="accent5">
            <a:hueOff val="-1324716"/>
            <a:satOff val="-6711"/>
            <a:lumOff val="-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Reassure, Repeat, &amp; Respond</a:t>
          </a:r>
          <a:endParaRPr lang="en-US" sz="1400" kern="1200" dirty="0">
            <a:solidFill>
              <a:schemeClr val="tx1"/>
            </a:solidFill>
          </a:endParaRPr>
        </a:p>
      </dsp:txBody>
      <dsp:txXfrm>
        <a:off x="21509" y="2334889"/>
        <a:ext cx="2913947" cy="397598"/>
      </dsp:txXfrm>
    </dsp:sp>
    <dsp:sp modelId="{7BD66AD9-AFA4-4BBB-8231-E24BF7B6B0F7}">
      <dsp:nvSpPr>
        <dsp:cNvPr id="0" name=""/>
        <dsp:cNvSpPr/>
      </dsp:nvSpPr>
      <dsp:spPr>
        <a:xfrm rot="5400000">
          <a:off x="5409132" y="367921"/>
          <a:ext cx="352492" cy="5256826"/>
        </a:xfrm>
        <a:prstGeom prst="round2SameRect">
          <a:avLst/>
        </a:prstGeom>
        <a:solidFill>
          <a:schemeClr val="accent5">
            <a:tint val="40000"/>
            <a:alpha val="90000"/>
            <a:hueOff val="-1721845"/>
            <a:satOff val="-7900"/>
            <a:lumOff val="-526"/>
            <a:alphaOff val="0"/>
          </a:schemeClr>
        </a:solidFill>
        <a:ln w="12700" cap="flat" cmpd="sng" algn="ctr">
          <a:solidFill>
            <a:schemeClr val="accent5">
              <a:tint val="40000"/>
              <a:alpha val="90000"/>
              <a:hueOff val="-1721845"/>
              <a:satOff val="-7900"/>
              <a:lumOff val="-5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Empathize with their reactions &amp; empower them in seeking help</a:t>
          </a:r>
          <a:endParaRPr lang="en-US" sz="1200" kern="1200" dirty="0"/>
        </a:p>
      </dsp:txBody>
      <dsp:txXfrm rot="-5400000">
        <a:off x="2956966" y="2837295"/>
        <a:ext cx="5239619" cy="318078"/>
      </dsp:txXfrm>
    </dsp:sp>
    <dsp:sp modelId="{B8DC2B72-9BA9-479F-A3AC-F7516EB60D8A}">
      <dsp:nvSpPr>
        <dsp:cNvPr id="0" name=""/>
        <dsp:cNvSpPr/>
      </dsp:nvSpPr>
      <dsp:spPr>
        <a:xfrm>
          <a:off x="0" y="2776027"/>
          <a:ext cx="2956965" cy="440616"/>
        </a:xfrm>
        <a:prstGeom prst="roundRect">
          <a:avLst/>
        </a:prstGeom>
        <a:solidFill>
          <a:schemeClr val="accent5">
            <a:hueOff val="-1589659"/>
            <a:satOff val="-8053"/>
            <a:lumOff val="-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Empathize &amp; Empower</a:t>
          </a:r>
          <a:endParaRPr lang="en-US" sz="1400" kern="1200" dirty="0">
            <a:solidFill>
              <a:schemeClr val="tx1"/>
            </a:solidFill>
          </a:endParaRPr>
        </a:p>
      </dsp:txBody>
      <dsp:txXfrm>
        <a:off x="21509" y="2797536"/>
        <a:ext cx="2913947" cy="397598"/>
      </dsp:txXfrm>
    </dsp:sp>
    <dsp:sp modelId="{54CC0FC4-6112-4A0E-9829-7674C48DD079}">
      <dsp:nvSpPr>
        <dsp:cNvPr id="0" name=""/>
        <dsp:cNvSpPr/>
      </dsp:nvSpPr>
      <dsp:spPr>
        <a:xfrm rot="5400000">
          <a:off x="5409132" y="830568"/>
          <a:ext cx="352492" cy="5256826"/>
        </a:xfrm>
        <a:prstGeom prst="round2SameRect">
          <a:avLst/>
        </a:prstGeom>
        <a:solidFill>
          <a:schemeClr val="accent5">
            <a:tint val="40000"/>
            <a:alpha val="90000"/>
            <a:hueOff val="-2008819"/>
            <a:satOff val="-9217"/>
            <a:lumOff val="-614"/>
            <a:alphaOff val="0"/>
          </a:schemeClr>
        </a:solidFill>
        <a:ln w="12700" cap="flat" cmpd="sng" algn="ctr">
          <a:solidFill>
            <a:schemeClr val="accent5">
              <a:tint val="40000"/>
              <a:alpha val="90000"/>
              <a:hueOff val="-2008819"/>
              <a:satOff val="-9217"/>
              <a:lumOff val="-6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a:t>Plan for next steps</a:t>
          </a:r>
          <a:endParaRPr lang="en-US" sz="1200" kern="1200" dirty="0"/>
        </a:p>
      </dsp:txBody>
      <dsp:txXfrm rot="-5400000">
        <a:off x="2956966" y="3299942"/>
        <a:ext cx="5239619" cy="318078"/>
      </dsp:txXfrm>
    </dsp:sp>
    <dsp:sp modelId="{9BBE3B9B-AE52-454D-A400-86DBE9CCD765}">
      <dsp:nvSpPr>
        <dsp:cNvPr id="0" name=""/>
        <dsp:cNvSpPr/>
      </dsp:nvSpPr>
      <dsp:spPr>
        <a:xfrm>
          <a:off x="0" y="3238673"/>
          <a:ext cx="2956965" cy="440616"/>
        </a:xfrm>
        <a:prstGeom prst="roundRect">
          <a:avLst/>
        </a:prstGeom>
        <a:solidFill>
          <a:schemeClr val="accent5">
            <a:hueOff val="-1854602"/>
            <a:satOff val="-9395"/>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Strategy and next steps</a:t>
          </a:r>
          <a:endParaRPr lang="en-US" sz="1400" kern="1200" dirty="0">
            <a:solidFill>
              <a:schemeClr val="tx1"/>
            </a:solidFill>
          </a:endParaRPr>
        </a:p>
      </dsp:txBody>
      <dsp:txXfrm>
        <a:off x="21509" y="3260182"/>
        <a:ext cx="2913947" cy="3975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F6880-6B04-464B-A4CF-D246C9E68754}"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F16D8-2726-4523-9C8C-1E97A8C73687}" type="slidenum">
              <a:rPr lang="en-US" smtClean="0"/>
              <a:t>‹#›</a:t>
            </a:fld>
            <a:endParaRPr lang="en-US"/>
          </a:p>
        </p:txBody>
      </p:sp>
    </p:spTree>
    <p:extLst>
      <p:ext uri="{BB962C8B-B14F-4D97-AF65-F5344CB8AC3E}">
        <p14:creationId xmlns:p14="http://schemas.microsoft.com/office/powerpoint/2010/main" val="1772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edarclinic.org/for-families-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httcnetwork.org/sites/mhttc/files/2022-09/MHTTC-Clinical%20Brief-Aug-2022-v4.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httcnetwork.org/sites/mhttc/files/2022-09/MHTTC-Clinical%20Brief-Aug-2022-v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118117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E3367-E2AB-4E04-90BC-C86B08991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07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309E4-28A9-4401-A588-36557B3C2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7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 for families from cedar website: </a:t>
            </a:r>
            <a:r>
              <a:rPr lang="en-US" dirty="0">
                <a:hlinkClick r:id="rId3"/>
              </a:rPr>
              <a:t>https://cedarclinic.org/for-families-2/</a:t>
            </a:r>
            <a:r>
              <a:rPr lang="en-US" dirty="0"/>
              <a:t> </a:t>
            </a:r>
          </a:p>
          <a:p>
            <a:r>
              <a:rPr lang="en-US" dirty="0"/>
              <a:t>Respecting autonomy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309E4-28A9-4401-A588-36557B3C2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6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Goal of early intervention is to reduce frequency &amp; severity of recurring episodes</a:t>
            </a:r>
          </a:p>
        </p:txBody>
      </p:sp>
      <p:sp>
        <p:nvSpPr>
          <p:cNvPr id="4" name="Slide Number Placeholder 3"/>
          <p:cNvSpPr>
            <a:spLocks noGrp="1"/>
          </p:cNvSpPr>
          <p:nvPr>
            <p:ph type="sldNum" sz="quarter" idx="10"/>
          </p:nvPr>
        </p:nvSpPr>
        <p:spPr/>
        <p:txBody>
          <a:bodyPr/>
          <a:lstStyle/>
          <a:p>
            <a:fld id="{3ABE3367-E2AB-4E04-90BC-C86B08991DDA}" type="slidenum">
              <a:rPr lang="en-US" smtClean="0"/>
              <a:t>10</a:t>
            </a:fld>
            <a:endParaRPr lang="en-US"/>
          </a:p>
        </p:txBody>
      </p:sp>
    </p:spTree>
    <p:extLst>
      <p:ext uri="{BB962C8B-B14F-4D97-AF65-F5344CB8AC3E}">
        <p14:creationId xmlns:p14="http://schemas.microsoft.com/office/powerpoint/2010/main" val="551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8B5E1B-C83D-694A-BD26-C3187DEB6078}" type="slidenum">
              <a:rPr lang="en-US" smtClean="0"/>
              <a:t>15</a:t>
            </a:fld>
            <a:endParaRPr lang="en-US"/>
          </a:p>
        </p:txBody>
      </p:sp>
    </p:spTree>
    <p:extLst>
      <p:ext uri="{BB962C8B-B14F-4D97-AF65-F5344CB8AC3E}">
        <p14:creationId xmlns:p14="http://schemas.microsoft.com/office/powerpoint/2010/main" val="2704507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309E4-28A9-4401-A588-36557B3C2F2E}" type="slidenum">
              <a:rPr lang="en-US" smtClean="0"/>
              <a:t>16</a:t>
            </a:fld>
            <a:endParaRPr lang="en-US"/>
          </a:p>
        </p:txBody>
      </p:sp>
    </p:spTree>
    <p:extLst>
      <p:ext uri="{BB962C8B-B14F-4D97-AF65-F5344CB8AC3E}">
        <p14:creationId xmlns:p14="http://schemas.microsoft.com/office/powerpoint/2010/main" val="162262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309E4-28A9-4401-A588-36557B3C2F2E}" type="slidenum">
              <a:rPr lang="en-US" smtClean="0"/>
              <a:t>17</a:t>
            </a:fld>
            <a:endParaRPr lang="en-US"/>
          </a:p>
        </p:txBody>
      </p:sp>
    </p:spTree>
    <p:extLst>
      <p:ext uri="{BB962C8B-B14F-4D97-AF65-F5344CB8AC3E}">
        <p14:creationId xmlns:p14="http://schemas.microsoft.com/office/powerpoint/2010/main" val="168503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A0C4DF2-B898-EE49-A1F2-8B3DC50F4140}"/>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CCD880BB-F77D-164E-BEB6-6009438356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A398392E-796B-804B-917A-2579AC1948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b="1">
                <a:solidFill>
                  <a:schemeClr val="tx1"/>
                </a:solidFill>
                <a:latin typeface="Times New Roman" panose="02020603050405020304" pitchFamily="18" charset="0"/>
                <a:ea typeface="ＭＳ Ｐゴシック" panose="020B0600070205080204" pitchFamily="34" charset="-128"/>
              </a:defRPr>
            </a:lvl2pPr>
            <a:lvl3pPr eaLnBrk="0" hangingPunct="0">
              <a:defRPr sz="3600" b="1">
                <a:solidFill>
                  <a:schemeClr val="tx1"/>
                </a:solidFill>
                <a:latin typeface="Times New Roman" panose="02020603050405020304" pitchFamily="18" charset="0"/>
                <a:ea typeface="ＭＳ Ｐゴシック" panose="020B0600070205080204" pitchFamily="34" charset="-128"/>
              </a:defRPr>
            </a:lvl3pPr>
            <a:lvl4pPr eaLnBrk="0" hangingPunct="0">
              <a:defRPr sz="3600" b="1">
                <a:solidFill>
                  <a:schemeClr val="tx1"/>
                </a:solidFill>
                <a:latin typeface="Times New Roman" panose="02020603050405020304" pitchFamily="18" charset="0"/>
                <a:ea typeface="ＭＳ Ｐゴシック" panose="020B0600070205080204" pitchFamily="34" charset="-128"/>
              </a:defRPr>
            </a:lvl4pPr>
            <a:lvl5pPr eaLnBrk="0" hangingPunct="0">
              <a:defRPr sz="36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9pPr>
          </a:lstStyle>
          <a:p>
            <a:fld id="{0C89B974-4768-8240-871D-9172A0F4B6E3}" type="slidenum">
              <a:rPr lang="en-US" altLang="en-US" sz="1200" b="0"/>
              <a:pPr/>
              <a:t>21</a:t>
            </a:fld>
            <a:endParaRPr lang="en-US" altLang="en-US" sz="1200" b="0"/>
          </a:p>
        </p:txBody>
      </p:sp>
    </p:spTree>
    <p:extLst>
      <p:ext uri="{BB962C8B-B14F-4D97-AF65-F5344CB8AC3E}">
        <p14:creationId xmlns:p14="http://schemas.microsoft.com/office/powerpoint/2010/main" val="31918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8A0C4DF2-B898-EE49-A1F2-8B3DC50F4140}"/>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CCD880BB-F77D-164E-BEB6-6009438356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A398392E-796B-804B-917A-2579AC1948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b="1">
                <a:solidFill>
                  <a:schemeClr val="tx1"/>
                </a:solidFill>
                <a:latin typeface="Times New Roman" panose="02020603050405020304" pitchFamily="18" charset="0"/>
                <a:ea typeface="ＭＳ Ｐゴシック" panose="020B0600070205080204" pitchFamily="34" charset="-128"/>
              </a:defRPr>
            </a:lvl2pPr>
            <a:lvl3pPr eaLnBrk="0" hangingPunct="0">
              <a:defRPr sz="3600" b="1">
                <a:solidFill>
                  <a:schemeClr val="tx1"/>
                </a:solidFill>
                <a:latin typeface="Times New Roman" panose="02020603050405020304" pitchFamily="18" charset="0"/>
                <a:ea typeface="ＭＳ Ｐゴシック" panose="020B0600070205080204" pitchFamily="34" charset="-128"/>
              </a:defRPr>
            </a:lvl3pPr>
            <a:lvl4pPr eaLnBrk="0" hangingPunct="0">
              <a:defRPr sz="3600" b="1">
                <a:solidFill>
                  <a:schemeClr val="tx1"/>
                </a:solidFill>
                <a:latin typeface="Times New Roman" panose="02020603050405020304" pitchFamily="18" charset="0"/>
                <a:ea typeface="ＭＳ Ｐゴシック" panose="020B0600070205080204" pitchFamily="34" charset="-128"/>
              </a:defRPr>
            </a:lvl4pPr>
            <a:lvl5pPr eaLnBrk="0" hangingPunct="0">
              <a:defRPr sz="36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9pPr>
          </a:lstStyle>
          <a:p>
            <a:fld id="{0C89B974-4768-8240-871D-9172A0F4B6E3}" type="slidenum">
              <a:rPr lang="en-US" altLang="en-US" sz="1200" b="0"/>
              <a:pPr/>
              <a:t>22</a:t>
            </a:fld>
            <a:endParaRPr lang="en-US" altLang="en-US" sz="1200" b="0"/>
          </a:p>
        </p:txBody>
      </p:sp>
    </p:spTree>
    <p:extLst>
      <p:ext uri="{BB962C8B-B14F-4D97-AF65-F5344CB8AC3E}">
        <p14:creationId xmlns:p14="http://schemas.microsoft.com/office/powerpoint/2010/main" val="268682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https://mhttcnetwork.org/sites/mhttc/files/2022-09/MHTTC-Clinical%20Brief-Aug-2022-v4.pdf</a:t>
            </a:r>
            <a:r>
              <a:rPr lang="en-US" sz="1200" dirty="0"/>
              <a:t> </a:t>
            </a:r>
          </a:p>
          <a:p>
            <a:endParaRPr lang="en-US" dirty="0"/>
          </a:p>
        </p:txBody>
      </p:sp>
      <p:sp>
        <p:nvSpPr>
          <p:cNvPr id="4" name="Slide Number Placeholder 3"/>
          <p:cNvSpPr>
            <a:spLocks noGrp="1"/>
          </p:cNvSpPr>
          <p:nvPr>
            <p:ph type="sldNum" sz="quarter" idx="10"/>
          </p:nvPr>
        </p:nvSpPr>
        <p:spPr/>
        <p:txBody>
          <a:bodyPr/>
          <a:lstStyle/>
          <a:p>
            <a:fld id="{3ABE3367-E2AB-4E04-90BC-C86B08991DDA}" type="slidenum">
              <a:rPr lang="en-US" smtClean="0"/>
              <a:t>23</a:t>
            </a:fld>
            <a:endParaRPr lang="en-US"/>
          </a:p>
        </p:txBody>
      </p:sp>
    </p:spTree>
    <p:extLst>
      <p:ext uri="{BB962C8B-B14F-4D97-AF65-F5344CB8AC3E}">
        <p14:creationId xmlns:p14="http://schemas.microsoft.com/office/powerpoint/2010/main" val="876347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https://mhttcnetwork.org/sites/mhttc/files/2022-09/MHTTC-Clinical%20Brief-Aug-2022-v4.pdf</a:t>
            </a:r>
            <a:r>
              <a:rPr lang="en-US" sz="1200" dirty="0"/>
              <a:t> </a:t>
            </a:r>
          </a:p>
          <a:p>
            <a:endParaRPr lang="en-US" dirty="0"/>
          </a:p>
        </p:txBody>
      </p:sp>
      <p:sp>
        <p:nvSpPr>
          <p:cNvPr id="4" name="Slide Number Placeholder 3"/>
          <p:cNvSpPr>
            <a:spLocks noGrp="1"/>
          </p:cNvSpPr>
          <p:nvPr>
            <p:ph type="sldNum" sz="quarter" idx="10"/>
          </p:nvPr>
        </p:nvSpPr>
        <p:spPr/>
        <p:txBody>
          <a:bodyPr/>
          <a:lstStyle/>
          <a:p>
            <a:fld id="{3ABE3367-E2AB-4E04-90BC-C86B08991DDA}" type="slidenum">
              <a:rPr lang="en-US" smtClean="0"/>
              <a:t>24</a:t>
            </a:fld>
            <a:endParaRPr lang="en-US"/>
          </a:p>
        </p:txBody>
      </p:sp>
    </p:spTree>
    <p:extLst>
      <p:ext uri="{BB962C8B-B14F-4D97-AF65-F5344CB8AC3E}">
        <p14:creationId xmlns:p14="http://schemas.microsoft.com/office/powerpoint/2010/main" val="974782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Ref idx="1001">
        <a:schemeClr val="bg2"/>
      </p:bgRef>
    </p:bg>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C5BE5515-2B52-A449-78D7-59F579D78368}"/>
              </a:ext>
            </a:extLst>
          </p:cNvPr>
          <p:cNvSpPr>
            <a:spLocks noGrp="1"/>
          </p:cNvSpPr>
          <p:nvPr>
            <p:ph type="pic" sz="quarter" idx="14"/>
          </p:nvPr>
        </p:nvSpPr>
        <p:spPr>
          <a:xfrm>
            <a:off x="4437567" y="0"/>
            <a:ext cx="4706433" cy="5143498"/>
          </a:xfrm>
          <a:custGeom>
            <a:avLst/>
            <a:gdLst>
              <a:gd name="connsiteX0" fmla="*/ 760469 w 4706433"/>
              <a:gd name="connsiteY0" fmla="*/ 0 h 5143498"/>
              <a:gd name="connsiteX1" fmla="*/ 3262390 w 4706433"/>
              <a:gd name="connsiteY1" fmla="*/ 0 h 5143498"/>
              <a:gd name="connsiteX2" fmla="*/ 3278937 w 4706433"/>
              <a:gd name="connsiteY2" fmla="*/ 89704 h 5143498"/>
              <a:gd name="connsiteX3" fmla="*/ 3445109 w 4706433"/>
              <a:gd name="connsiteY3" fmla="*/ 395590 h 5143498"/>
              <a:gd name="connsiteX4" fmla="*/ 4202184 w 4706433"/>
              <a:gd name="connsiteY4" fmla="*/ 1005358 h 5143498"/>
              <a:gd name="connsiteX5" fmla="*/ 4588277 w 4706433"/>
              <a:gd name="connsiteY5" fmla="*/ 1276668 h 5143498"/>
              <a:gd name="connsiteX6" fmla="*/ 4706433 w 4706433"/>
              <a:gd name="connsiteY6" fmla="*/ 1365124 h 5143498"/>
              <a:gd name="connsiteX7" fmla="*/ 4706433 w 4706433"/>
              <a:gd name="connsiteY7" fmla="*/ 5143498 h 5143498"/>
              <a:gd name="connsiteX8" fmla="*/ 2352759 w 4706433"/>
              <a:gd name="connsiteY8" fmla="*/ 5143498 h 5143498"/>
              <a:gd name="connsiteX9" fmla="*/ 2368137 w 4706433"/>
              <a:gd name="connsiteY9" fmla="*/ 5113125 h 5143498"/>
              <a:gd name="connsiteX10" fmla="*/ 2499077 w 4706433"/>
              <a:gd name="connsiteY10" fmla="*/ 4515406 h 5143498"/>
              <a:gd name="connsiteX11" fmla="*/ 357211 w 4706433"/>
              <a:gd name="connsiteY11" fmla="*/ 1960175 h 5143498"/>
              <a:gd name="connsiteX12" fmla="*/ 509966 w 4706433"/>
              <a:gd name="connsiteY12" fmla="*/ 220510 h 5143498"/>
              <a:gd name="connsiteX13" fmla="*/ 642720 w 4706433"/>
              <a:gd name="connsiteY13" fmla="*/ 98040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06433" h="5143498">
                <a:moveTo>
                  <a:pt x="760469" y="0"/>
                </a:moveTo>
                <a:lnTo>
                  <a:pt x="3262390" y="0"/>
                </a:lnTo>
                <a:lnTo>
                  <a:pt x="3278937" y="89704"/>
                </a:lnTo>
                <a:cubicBezTo>
                  <a:pt x="3305527" y="187850"/>
                  <a:pt x="3358989" y="290078"/>
                  <a:pt x="3445109" y="395590"/>
                </a:cubicBezTo>
                <a:cubicBezTo>
                  <a:pt x="3657932" y="660459"/>
                  <a:pt x="3940461" y="821447"/>
                  <a:pt x="4202184" y="1005358"/>
                </a:cubicBezTo>
                <a:cubicBezTo>
                  <a:pt x="4330826" y="1094697"/>
                  <a:pt x="4460056" y="1184582"/>
                  <a:pt x="4588277" y="1276668"/>
                </a:cubicBezTo>
                <a:lnTo>
                  <a:pt x="4706433" y="1365124"/>
                </a:lnTo>
                <a:lnTo>
                  <a:pt x="4706433" y="5143498"/>
                </a:lnTo>
                <a:lnTo>
                  <a:pt x="2352759" y="5143498"/>
                </a:lnTo>
                <a:lnTo>
                  <a:pt x="2368137" y="5113125"/>
                </a:lnTo>
                <a:cubicBezTo>
                  <a:pt x="2456556" y="4919675"/>
                  <a:pt x="2500475" y="4720016"/>
                  <a:pt x="2499077" y="4515406"/>
                </a:cubicBezTo>
                <a:cubicBezTo>
                  <a:pt x="2490657" y="3279975"/>
                  <a:pt x="852318" y="2528444"/>
                  <a:pt x="357211" y="1960175"/>
                </a:cubicBezTo>
                <a:cubicBezTo>
                  <a:pt x="-164868" y="1361010"/>
                  <a:pt x="-115266" y="831426"/>
                  <a:pt x="509966" y="220510"/>
                </a:cubicBezTo>
                <a:cubicBezTo>
                  <a:pt x="552152" y="179299"/>
                  <a:pt x="596507" y="138449"/>
                  <a:pt x="642720" y="98040"/>
                </a:cubicBezTo>
                <a:close/>
              </a:path>
            </a:pathLst>
          </a:custGeom>
          <a:solidFill>
            <a:schemeClr val="bg1">
              <a:lumMod val="50000"/>
              <a:lumOff val="50000"/>
            </a:schemeClr>
          </a:solidFill>
        </p:spPr>
        <p:txBody>
          <a:bodyPr wrap="square" bIns="640080" anchor="ctr">
            <a:noAutofit/>
          </a:bodyPr>
          <a:lstStyle>
            <a:lvl1pPr algn="ctr">
              <a:defRPr sz="900"/>
            </a:lvl1pPr>
          </a:lstStyle>
          <a:p>
            <a:endParaRPr lang="en-US" dirty="0"/>
          </a:p>
        </p:txBody>
      </p:sp>
      <p:sp>
        <p:nvSpPr>
          <p:cNvPr id="7" name="Title 6">
            <a:extLst>
              <a:ext uri="{FF2B5EF4-FFF2-40B4-BE49-F238E27FC236}">
                <a16:creationId xmlns:a16="http://schemas.microsoft.com/office/drawing/2014/main" id="{9995CCDD-B31E-A0C8-2F27-D73037B3B928}"/>
              </a:ext>
            </a:extLst>
          </p:cNvPr>
          <p:cNvSpPr>
            <a:spLocks noGrp="1"/>
          </p:cNvSpPr>
          <p:nvPr>
            <p:ph type="title"/>
          </p:nvPr>
        </p:nvSpPr>
        <p:spPr>
          <a:xfrm>
            <a:off x="537151" y="2002977"/>
            <a:ext cx="3787714" cy="1272540"/>
          </a:xfrm>
        </p:spPr>
        <p:txBody>
          <a:bodyPr/>
          <a:lstStyle>
            <a:lvl1pPr>
              <a:lnSpc>
                <a:spcPct val="105000"/>
              </a:lnSpc>
              <a:defRPr sz="4100">
                <a:solidFill>
                  <a:schemeClr val="accent2"/>
                </a:solidFill>
              </a:defRPr>
            </a:lvl1pPr>
          </a:lstStyle>
          <a:p>
            <a:r>
              <a:rPr lang="en-GB" dirty="0"/>
              <a:t>Click to edit Master title</a:t>
            </a:r>
            <a:endParaRPr lang="en-US" dirty="0"/>
          </a:p>
        </p:txBody>
      </p:sp>
      <p:sp>
        <p:nvSpPr>
          <p:cNvPr id="9" name="Content Placeholder 2">
            <a:extLst>
              <a:ext uri="{FF2B5EF4-FFF2-40B4-BE49-F238E27FC236}">
                <a16:creationId xmlns:a16="http://schemas.microsoft.com/office/drawing/2014/main" id="{04F30EDD-9DE6-74C9-F0DB-A42F1DE264DF}"/>
              </a:ext>
            </a:extLst>
          </p:cNvPr>
          <p:cNvSpPr>
            <a:spLocks noGrp="1"/>
          </p:cNvSpPr>
          <p:nvPr>
            <p:ph idx="13" hasCustomPrompt="1"/>
          </p:nvPr>
        </p:nvSpPr>
        <p:spPr>
          <a:xfrm>
            <a:off x="537150" y="3539437"/>
            <a:ext cx="3787713" cy="688975"/>
          </a:xfrm>
        </p:spPr>
        <p:txBody>
          <a:bodyPr/>
          <a:lstStyle>
            <a:lvl1pPr marL="0" indent="0">
              <a:lnSpc>
                <a:spcPct val="128000"/>
              </a:lnSpc>
              <a:spcBef>
                <a:spcPts val="600"/>
              </a:spcBef>
              <a:spcAft>
                <a:spcPts val="0"/>
              </a:spcAft>
              <a:buNone/>
              <a:defRPr sz="1700" cap="none" spc="0" baseline="0">
                <a:solidFill>
                  <a:schemeClr val="tx1"/>
                </a:solidFill>
                <a:latin typeface="+mn-lt"/>
              </a:defRPr>
            </a:lvl1pPr>
            <a:lvl2pPr marL="0" indent="0">
              <a:lnSpc>
                <a:spcPct val="100000"/>
              </a:lnSpc>
              <a:spcBef>
                <a:spcPts val="600"/>
              </a:spcBef>
              <a:spcAft>
                <a:spcPts val="0"/>
              </a:spcAft>
              <a:buNone/>
              <a:defRPr sz="1700" cap="none" spc="0" baseline="0">
                <a:solidFill>
                  <a:schemeClr val="tx1"/>
                </a:solidFill>
                <a:latin typeface="+mn-lt"/>
              </a:defRPr>
            </a:lvl2pPr>
            <a:lvl3pPr marL="0" indent="0">
              <a:lnSpc>
                <a:spcPct val="100000"/>
              </a:lnSpc>
              <a:spcBef>
                <a:spcPts val="600"/>
              </a:spcBef>
              <a:spcAft>
                <a:spcPts val="0"/>
              </a:spcAft>
              <a:buNone/>
              <a:defRPr sz="1700" cap="none" spc="0" baseline="0">
                <a:solidFill>
                  <a:schemeClr val="tx1"/>
                </a:solidFill>
                <a:latin typeface="+mn-lt"/>
              </a:defRPr>
            </a:lvl3pPr>
            <a:lvl4pPr marL="0" indent="0">
              <a:lnSpc>
                <a:spcPct val="100000"/>
              </a:lnSpc>
              <a:spcBef>
                <a:spcPts val="600"/>
              </a:spcBef>
              <a:spcAft>
                <a:spcPts val="0"/>
              </a:spcAft>
              <a:buNone/>
              <a:defRPr sz="1700" cap="none" spc="0" baseline="0">
                <a:solidFill>
                  <a:schemeClr val="tx1"/>
                </a:solidFill>
                <a:latin typeface="+mn-lt"/>
              </a:defRPr>
            </a:lvl4pPr>
            <a:lvl5pPr marL="0" indent="0">
              <a:lnSpc>
                <a:spcPct val="100000"/>
              </a:lnSpc>
              <a:spcBef>
                <a:spcPts val="600"/>
              </a:spcBef>
              <a:spcAft>
                <a:spcPts val="0"/>
              </a:spcAft>
              <a:buNone/>
              <a:defRPr sz="1700" cap="none" spc="0" baseline="0">
                <a:solidFill>
                  <a:schemeClr val="tx1"/>
                </a:solidFill>
                <a:latin typeface="+mn-lt"/>
              </a:defRPr>
            </a:lvl5pPr>
            <a:lvl6pPr marL="0" indent="0">
              <a:lnSpc>
                <a:spcPct val="100000"/>
              </a:lnSpc>
              <a:spcBef>
                <a:spcPts val="600"/>
              </a:spcBef>
              <a:spcAft>
                <a:spcPts val="0"/>
              </a:spcAft>
              <a:buNone/>
              <a:tabLst/>
              <a:defRPr sz="1700" b="0" i="0">
                <a:solidFill>
                  <a:schemeClr val="tx1"/>
                </a:solidFill>
                <a:latin typeface="+mn-lt"/>
              </a:defRPr>
            </a:lvl6pPr>
            <a:lvl7pPr marL="0" indent="0">
              <a:lnSpc>
                <a:spcPct val="100000"/>
              </a:lnSpc>
              <a:spcBef>
                <a:spcPts val="600"/>
              </a:spcBef>
              <a:spcAft>
                <a:spcPts val="0"/>
              </a:spcAft>
              <a:buNone/>
              <a:tabLst/>
              <a:defRPr sz="1700" b="0" i="0">
                <a:solidFill>
                  <a:schemeClr val="tx1"/>
                </a:solidFill>
                <a:latin typeface="+mn-lt"/>
              </a:defRPr>
            </a:lvl7pPr>
            <a:lvl8pPr marL="0" indent="0">
              <a:lnSpc>
                <a:spcPct val="100000"/>
              </a:lnSpc>
              <a:spcBef>
                <a:spcPts val="600"/>
              </a:spcBef>
              <a:spcAft>
                <a:spcPts val="0"/>
              </a:spcAft>
              <a:buNone/>
              <a:tabLst/>
              <a:defRPr sz="1700" b="0" i="0">
                <a:solidFill>
                  <a:schemeClr val="tx1"/>
                </a:solidFill>
                <a:latin typeface="+mn-lt"/>
              </a:defRPr>
            </a:lvl8pPr>
            <a:lvl9pPr marL="0" indent="0">
              <a:lnSpc>
                <a:spcPct val="100000"/>
              </a:lnSpc>
              <a:spcBef>
                <a:spcPts val="600"/>
              </a:spcBef>
              <a:spcAft>
                <a:spcPts val="0"/>
              </a:spcAft>
              <a:buNone/>
              <a:tabLst/>
              <a:defRPr sz="1700" b="0" i="0">
                <a:solidFill>
                  <a:schemeClr val="tx1"/>
                </a:solidFill>
                <a:latin typeface="+mn-lt"/>
              </a:defRPr>
            </a:lvl9pPr>
          </a:lstStyle>
          <a:p>
            <a:pPr lvl="0"/>
            <a:r>
              <a:rPr lang="en-US" dirty="0"/>
              <a:t>Enter Subtitle </a:t>
            </a:r>
          </a:p>
        </p:txBody>
      </p:sp>
      <p:pic>
        <p:nvPicPr>
          <p:cNvPr id="11" name="Graphic 10">
            <a:extLst>
              <a:ext uri="{FF2B5EF4-FFF2-40B4-BE49-F238E27FC236}">
                <a16:creationId xmlns:a16="http://schemas.microsoft.com/office/drawing/2014/main" id="{99305BE8-9DA8-E801-DD4D-7A998BB5670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448" y="785213"/>
            <a:ext cx="2721328" cy="680332"/>
          </a:xfrm>
          <a:prstGeom prst="rect">
            <a:avLst/>
          </a:prstGeom>
        </p:spPr>
      </p:pic>
    </p:spTree>
    <p:extLst>
      <p:ext uri="{BB962C8B-B14F-4D97-AF65-F5344CB8AC3E}">
        <p14:creationId xmlns:p14="http://schemas.microsoft.com/office/powerpoint/2010/main" val="6399607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36884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274008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E2D6ED-11A5-449D-9821-C5E60068CCE7}"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176516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E2D6ED-11A5-449D-9821-C5E60068CCE7}"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39911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E2D6ED-11A5-449D-9821-C5E60068CCE7}"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3402985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2D6ED-11A5-449D-9821-C5E60068CCE7}"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33736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DE2D6ED-11A5-449D-9821-C5E60068CCE7}"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231595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DE2D6ED-11A5-449D-9821-C5E60068CCE7}"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157841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261663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328096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Ref idx="1001">
        <a:schemeClr val="bg1"/>
      </p:bgRef>
    </p:bg>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70A2B480-AC20-442A-3644-5B20687CA7D0}"/>
              </a:ext>
            </a:extLst>
          </p:cNvPr>
          <p:cNvSpPr>
            <a:spLocks noGrp="1"/>
          </p:cNvSpPr>
          <p:nvPr>
            <p:ph type="pic" sz="quarter" idx="14"/>
          </p:nvPr>
        </p:nvSpPr>
        <p:spPr>
          <a:xfrm>
            <a:off x="4642807" y="647306"/>
            <a:ext cx="3848888" cy="3848888"/>
          </a:xfrm>
          <a:custGeom>
            <a:avLst/>
            <a:gdLst>
              <a:gd name="connsiteX0" fmla="*/ 0 w 3848888"/>
              <a:gd name="connsiteY0" fmla="*/ 2032264 h 3848888"/>
              <a:gd name="connsiteX1" fmla="*/ 39051 w 3848888"/>
              <a:gd name="connsiteY1" fmla="*/ 2084350 h 3848888"/>
              <a:gd name="connsiteX2" fmla="*/ 1172748 w 3848888"/>
              <a:gd name="connsiteY2" fmla="*/ 3153159 h 3848888"/>
              <a:gd name="connsiteX3" fmla="*/ 1660908 w 3848888"/>
              <a:gd name="connsiteY3" fmla="*/ 3812398 h 3848888"/>
              <a:gd name="connsiteX4" fmla="*/ 1673164 w 3848888"/>
              <a:gd name="connsiteY4" fmla="*/ 3848888 h 3848888"/>
              <a:gd name="connsiteX5" fmla="*/ 0 w 3848888"/>
              <a:gd name="connsiteY5" fmla="*/ 3848888 h 3848888"/>
              <a:gd name="connsiteX6" fmla="*/ 3203254 w 3848888"/>
              <a:gd name="connsiteY6" fmla="*/ 0 h 3848888"/>
              <a:gd name="connsiteX7" fmla="*/ 3848888 w 3848888"/>
              <a:gd name="connsiteY7" fmla="*/ 0 h 3848888"/>
              <a:gd name="connsiteX8" fmla="*/ 3848888 w 3848888"/>
              <a:gd name="connsiteY8" fmla="*/ 706138 h 3848888"/>
              <a:gd name="connsiteX9" fmla="*/ 3778934 w 3848888"/>
              <a:gd name="connsiteY9" fmla="*/ 662633 h 3848888"/>
              <a:gd name="connsiteX10" fmla="*/ 3399610 w 3848888"/>
              <a:gd name="connsiteY10" fmla="*/ 346148 h 3848888"/>
              <a:gd name="connsiteX11" fmla="*/ 3209793 w 3848888"/>
              <a:gd name="connsiteY11" fmla="*/ 29186 h 3848888"/>
              <a:gd name="connsiteX12" fmla="*/ 859274 w 3848888"/>
              <a:gd name="connsiteY12" fmla="*/ 0 h 3848888"/>
              <a:gd name="connsiteX13" fmla="*/ 2912826 w 3848888"/>
              <a:gd name="connsiteY13" fmla="*/ 0 h 3848888"/>
              <a:gd name="connsiteX14" fmla="*/ 2918809 w 3848888"/>
              <a:gd name="connsiteY14" fmla="*/ 44117 h 3848888"/>
              <a:gd name="connsiteX15" fmla="*/ 3102896 w 3848888"/>
              <a:gd name="connsiteY15" fmla="*/ 408475 h 3848888"/>
              <a:gd name="connsiteX16" fmla="*/ 3686486 w 3848888"/>
              <a:gd name="connsiteY16" fmla="*/ 904116 h 3848888"/>
              <a:gd name="connsiteX17" fmla="*/ 3848888 w 3848888"/>
              <a:gd name="connsiteY17" fmla="*/ 1014915 h 3848888"/>
              <a:gd name="connsiteX18" fmla="*/ 3848888 w 3848888"/>
              <a:gd name="connsiteY18" fmla="*/ 3848888 h 3848888"/>
              <a:gd name="connsiteX19" fmla="*/ 2302723 w 3848888"/>
              <a:gd name="connsiteY19" fmla="*/ 3848888 h 3848888"/>
              <a:gd name="connsiteX20" fmla="*/ 2291561 w 3848888"/>
              <a:gd name="connsiteY20" fmla="*/ 3821762 h 3848888"/>
              <a:gd name="connsiteX21" fmla="*/ 371502 w 3848888"/>
              <a:gd name="connsiteY21" fmla="*/ 1973472 h 3848888"/>
              <a:gd name="connsiteX22" fmla="*/ 519371 w 3848888"/>
              <a:gd name="connsiteY22" fmla="*/ 289446 h 3848888"/>
              <a:gd name="connsiteX23" fmla="*/ 787176 w 3848888"/>
              <a:gd name="connsiteY23" fmla="*/ 54911 h 3848888"/>
              <a:gd name="connsiteX24" fmla="*/ 0 w 3848888"/>
              <a:gd name="connsiteY24" fmla="*/ 0 h 3848888"/>
              <a:gd name="connsiteX25" fmla="*/ 424584 w 3848888"/>
              <a:gd name="connsiteY25" fmla="*/ 0 h 3848888"/>
              <a:gd name="connsiteX26" fmla="*/ 397201 w 3848888"/>
              <a:gd name="connsiteY26" fmla="*/ 22233 h 3848888"/>
              <a:gd name="connsiteX27" fmla="*/ 55728 w 3848888"/>
              <a:gd name="connsiteY27" fmla="*/ 390363 h 3848888"/>
              <a:gd name="connsiteX28" fmla="*/ 0 w 3848888"/>
              <a:gd name="connsiteY28" fmla="*/ 471501 h 384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48888" h="3848888">
                <a:moveTo>
                  <a:pt x="0" y="2032264"/>
                </a:moveTo>
                <a:lnTo>
                  <a:pt x="39051" y="2084350"/>
                </a:lnTo>
                <a:cubicBezTo>
                  <a:pt x="301410" y="2412020"/>
                  <a:pt x="710736" y="2721880"/>
                  <a:pt x="1172748" y="3153159"/>
                </a:cubicBezTo>
                <a:cubicBezTo>
                  <a:pt x="1417745" y="3381860"/>
                  <a:pt x="1574096" y="3602032"/>
                  <a:pt x="1660908" y="3812398"/>
                </a:cubicBezTo>
                <a:lnTo>
                  <a:pt x="1673164" y="3848888"/>
                </a:lnTo>
                <a:lnTo>
                  <a:pt x="0" y="3848888"/>
                </a:lnTo>
                <a:close/>
                <a:moveTo>
                  <a:pt x="3203254" y="0"/>
                </a:moveTo>
                <a:lnTo>
                  <a:pt x="3848888" y="0"/>
                </a:lnTo>
                <a:lnTo>
                  <a:pt x="3848888" y="706138"/>
                </a:lnTo>
                <a:lnTo>
                  <a:pt x="3778934" y="662633"/>
                </a:lnTo>
                <a:cubicBezTo>
                  <a:pt x="3642543" y="572813"/>
                  <a:pt x="3512436" y="472950"/>
                  <a:pt x="3399610" y="346148"/>
                </a:cubicBezTo>
                <a:cubicBezTo>
                  <a:pt x="3299412" y="237440"/>
                  <a:pt x="3238750" y="131385"/>
                  <a:pt x="3209793" y="29186"/>
                </a:cubicBezTo>
                <a:close/>
                <a:moveTo>
                  <a:pt x="859274" y="0"/>
                </a:moveTo>
                <a:lnTo>
                  <a:pt x="2912826" y="0"/>
                </a:lnTo>
                <a:lnTo>
                  <a:pt x="2918809" y="44117"/>
                </a:lnTo>
                <a:cubicBezTo>
                  <a:pt x="2941417" y="160226"/>
                  <a:pt x="2999746" y="282097"/>
                  <a:pt x="3102896" y="408475"/>
                </a:cubicBezTo>
                <a:cubicBezTo>
                  <a:pt x="3269746" y="616130"/>
                  <a:pt x="3477580" y="762704"/>
                  <a:pt x="3686486" y="904116"/>
                </a:cubicBezTo>
                <a:lnTo>
                  <a:pt x="3848888" y="1014915"/>
                </a:lnTo>
                <a:lnTo>
                  <a:pt x="3848888" y="3848888"/>
                </a:lnTo>
                <a:lnTo>
                  <a:pt x="2302723" y="3848888"/>
                </a:lnTo>
                <a:lnTo>
                  <a:pt x="2291561" y="3821762"/>
                </a:lnTo>
                <a:cubicBezTo>
                  <a:pt x="1880887" y="2984488"/>
                  <a:pt x="760909" y="2420423"/>
                  <a:pt x="371502" y="1973472"/>
                </a:cubicBezTo>
                <a:cubicBezTo>
                  <a:pt x="-133878" y="1393470"/>
                  <a:pt x="-85862" y="880823"/>
                  <a:pt x="519371" y="289446"/>
                </a:cubicBezTo>
                <a:cubicBezTo>
                  <a:pt x="601044" y="209661"/>
                  <a:pt x="691116" y="131269"/>
                  <a:pt x="787176" y="54911"/>
                </a:cubicBezTo>
                <a:close/>
                <a:moveTo>
                  <a:pt x="0" y="0"/>
                </a:moveTo>
                <a:lnTo>
                  <a:pt x="424584" y="0"/>
                </a:lnTo>
                <a:lnTo>
                  <a:pt x="397201" y="22233"/>
                </a:lnTo>
                <a:cubicBezTo>
                  <a:pt x="270109" y="136346"/>
                  <a:pt x="154004" y="259117"/>
                  <a:pt x="55728" y="390363"/>
                </a:cubicBezTo>
                <a:lnTo>
                  <a:pt x="0" y="471501"/>
                </a:lnTo>
                <a:close/>
              </a:path>
            </a:pathLst>
          </a:custGeom>
          <a:solidFill>
            <a:schemeClr val="bg2"/>
          </a:solidFill>
        </p:spPr>
        <p:txBody>
          <a:bodyPr wrap="square" bIns="640080" anchor="ctr">
            <a:noAutofit/>
          </a:bodyPr>
          <a:lstStyle>
            <a:lvl1pPr algn="ctr">
              <a:defRPr sz="900"/>
            </a:lvl1pPr>
          </a:lstStyle>
          <a:p>
            <a:endParaRPr lang="en-US" dirty="0"/>
          </a:p>
        </p:txBody>
      </p:sp>
      <p:sp>
        <p:nvSpPr>
          <p:cNvPr id="7" name="Title 6">
            <a:extLst>
              <a:ext uri="{FF2B5EF4-FFF2-40B4-BE49-F238E27FC236}">
                <a16:creationId xmlns:a16="http://schemas.microsoft.com/office/drawing/2014/main" id="{9995CCDD-B31E-A0C8-2F27-D73037B3B928}"/>
              </a:ext>
            </a:extLst>
          </p:cNvPr>
          <p:cNvSpPr>
            <a:spLocks noGrp="1"/>
          </p:cNvSpPr>
          <p:nvPr>
            <p:ph type="title"/>
          </p:nvPr>
        </p:nvSpPr>
        <p:spPr>
          <a:xfrm>
            <a:off x="537151" y="1818812"/>
            <a:ext cx="3787714" cy="1272540"/>
          </a:xfrm>
        </p:spPr>
        <p:txBody>
          <a:bodyPr/>
          <a:lstStyle>
            <a:lvl1pPr>
              <a:lnSpc>
                <a:spcPct val="105000"/>
              </a:lnSpc>
              <a:defRPr sz="3900">
                <a:solidFill>
                  <a:schemeClr val="tx2"/>
                </a:solidFill>
              </a:defRPr>
            </a:lvl1pPr>
          </a:lstStyle>
          <a:p>
            <a:r>
              <a:rPr lang="en-GB" dirty="0"/>
              <a:t>Click to edit Master title</a:t>
            </a:r>
            <a:endParaRPr lang="en-US" dirty="0"/>
          </a:p>
        </p:txBody>
      </p:sp>
      <p:sp>
        <p:nvSpPr>
          <p:cNvPr id="9" name="Content Placeholder 2">
            <a:extLst>
              <a:ext uri="{FF2B5EF4-FFF2-40B4-BE49-F238E27FC236}">
                <a16:creationId xmlns:a16="http://schemas.microsoft.com/office/drawing/2014/main" id="{04F30EDD-9DE6-74C9-F0DB-A42F1DE264DF}"/>
              </a:ext>
            </a:extLst>
          </p:cNvPr>
          <p:cNvSpPr>
            <a:spLocks noGrp="1"/>
          </p:cNvSpPr>
          <p:nvPr>
            <p:ph idx="13" hasCustomPrompt="1"/>
          </p:nvPr>
        </p:nvSpPr>
        <p:spPr>
          <a:xfrm>
            <a:off x="537150" y="3358205"/>
            <a:ext cx="3787713" cy="688975"/>
          </a:xfrm>
        </p:spPr>
        <p:txBody>
          <a:bodyPr/>
          <a:lstStyle>
            <a:lvl1pPr marL="0" indent="0">
              <a:lnSpc>
                <a:spcPct val="128000"/>
              </a:lnSpc>
              <a:spcBef>
                <a:spcPts val="600"/>
              </a:spcBef>
              <a:spcAft>
                <a:spcPts val="0"/>
              </a:spcAft>
              <a:buNone/>
              <a:defRPr sz="1600" cap="none" spc="0" baseline="0">
                <a:solidFill>
                  <a:schemeClr val="tx1"/>
                </a:solidFill>
                <a:latin typeface="+mn-lt"/>
              </a:defRPr>
            </a:lvl1pPr>
            <a:lvl2pPr marL="0" indent="0">
              <a:lnSpc>
                <a:spcPct val="100000"/>
              </a:lnSpc>
              <a:spcBef>
                <a:spcPts val="600"/>
              </a:spcBef>
              <a:spcAft>
                <a:spcPts val="0"/>
              </a:spcAft>
              <a:buNone/>
              <a:defRPr sz="1700" cap="none" spc="0" baseline="0">
                <a:solidFill>
                  <a:schemeClr val="tx1"/>
                </a:solidFill>
                <a:latin typeface="+mn-lt"/>
              </a:defRPr>
            </a:lvl2pPr>
            <a:lvl3pPr marL="0" indent="0">
              <a:lnSpc>
                <a:spcPct val="100000"/>
              </a:lnSpc>
              <a:spcBef>
                <a:spcPts val="600"/>
              </a:spcBef>
              <a:spcAft>
                <a:spcPts val="0"/>
              </a:spcAft>
              <a:buNone/>
              <a:defRPr sz="1700" cap="none" spc="0" baseline="0">
                <a:solidFill>
                  <a:schemeClr val="tx1"/>
                </a:solidFill>
                <a:latin typeface="+mn-lt"/>
              </a:defRPr>
            </a:lvl3pPr>
            <a:lvl4pPr marL="0" indent="0">
              <a:lnSpc>
                <a:spcPct val="100000"/>
              </a:lnSpc>
              <a:spcBef>
                <a:spcPts val="600"/>
              </a:spcBef>
              <a:spcAft>
                <a:spcPts val="0"/>
              </a:spcAft>
              <a:buNone/>
              <a:defRPr sz="1700" cap="none" spc="0" baseline="0">
                <a:solidFill>
                  <a:schemeClr val="tx1"/>
                </a:solidFill>
                <a:latin typeface="+mn-lt"/>
              </a:defRPr>
            </a:lvl4pPr>
            <a:lvl5pPr marL="0" indent="0">
              <a:lnSpc>
                <a:spcPct val="100000"/>
              </a:lnSpc>
              <a:spcBef>
                <a:spcPts val="600"/>
              </a:spcBef>
              <a:spcAft>
                <a:spcPts val="0"/>
              </a:spcAft>
              <a:buNone/>
              <a:defRPr sz="1700" cap="none" spc="0" baseline="0">
                <a:solidFill>
                  <a:schemeClr val="tx1"/>
                </a:solidFill>
                <a:latin typeface="+mn-lt"/>
              </a:defRPr>
            </a:lvl5pPr>
            <a:lvl6pPr marL="0" indent="0">
              <a:lnSpc>
                <a:spcPct val="100000"/>
              </a:lnSpc>
              <a:spcBef>
                <a:spcPts val="600"/>
              </a:spcBef>
              <a:spcAft>
                <a:spcPts val="0"/>
              </a:spcAft>
              <a:buNone/>
              <a:tabLst/>
              <a:defRPr sz="1700" b="0" i="0">
                <a:solidFill>
                  <a:schemeClr val="tx1"/>
                </a:solidFill>
                <a:latin typeface="+mn-lt"/>
              </a:defRPr>
            </a:lvl6pPr>
            <a:lvl7pPr marL="0" indent="0">
              <a:lnSpc>
                <a:spcPct val="100000"/>
              </a:lnSpc>
              <a:spcBef>
                <a:spcPts val="600"/>
              </a:spcBef>
              <a:spcAft>
                <a:spcPts val="0"/>
              </a:spcAft>
              <a:buNone/>
              <a:tabLst/>
              <a:defRPr sz="1700" b="0" i="0">
                <a:solidFill>
                  <a:schemeClr val="tx1"/>
                </a:solidFill>
                <a:latin typeface="+mn-lt"/>
              </a:defRPr>
            </a:lvl7pPr>
            <a:lvl8pPr marL="0" indent="0">
              <a:lnSpc>
                <a:spcPct val="100000"/>
              </a:lnSpc>
              <a:spcBef>
                <a:spcPts val="600"/>
              </a:spcBef>
              <a:spcAft>
                <a:spcPts val="0"/>
              </a:spcAft>
              <a:buNone/>
              <a:tabLst/>
              <a:defRPr sz="1700" b="0" i="0">
                <a:solidFill>
                  <a:schemeClr val="tx1"/>
                </a:solidFill>
                <a:latin typeface="+mn-lt"/>
              </a:defRPr>
            </a:lvl8pPr>
            <a:lvl9pPr marL="0" indent="0">
              <a:lnSpc>
                <a:spcPct val="100000"/>
              </a:lnSpc>
              <a:spcBef>
                <a:spcPts val="600"/>
              </a:spcBef>
              <a:spcAft>
                <a:spcPts val="0"/>
              </a:spcAft>
              <a:buNone/>
              <a:tabLst/>
              <a:defRPr sz="1700" b="0" i="0">
                <a:solidFill>
                  <a:schemeClr val="tx1"/>
                </a:solidFill>
                <a:latin typeface="+mn-lt"/>
              </a:defRPr>
            </a:lvl9pPr>
          </a:lstStyle>
          <a:p>
            <a:pPr lvl="0"/>
            <a:r>
              <a:rPr lang="en-US" dirty="0"/>
              <a:t>Enter Subtitle </a:t>
            </a:r>
          </a:p>
        </p:txBody>
      </p:sp>
      <p:sp>
        <p:nvSpPr>
          <p:cNvPr id="28" name="Freeform 27">
            <a:extLst>
              <a:ext uri="{FF2B5EF4-FFF2-40B4-BE49-F238E27FC236}">
                <a16:creationId xmlns:a16="http://schemas.microsoft.com/office/drawing/2014/main" id="{5073E742-3807-915B-120A-83E379DC4656}"/>
              </a:ext>
            </a:extLst>
          </p:cNvPr>
          <p:cNvSpPr/>
          <p:nvPr userDrawn="1"/>
        </p:nvSpPr>
        <p:spPr>
          <a:xfrm>
            <a:off x="4377539" y="0"/>
            <a:ext cx="2710126" cy="5143500"/>
          </a:xfrm>
          <a:custGeom>
            <a:avLst/>
            <a:gdLst>
              <a:gd name="connsiteX0" fmla="*/ 1674879 w 2710126"/>
              <a:gd name="connsiteY0" fmla="*/ 0 h 5143500"/>
              <a:gd name="connsiteX1" fmla="*/ 2187484 w 2710126"/>
              <a:gd name="connsiteY1" fmla="*/ 0 h 5143500"/>
              <a:gd name="connsiteX2" fmla="*/ 2013541 w 2710126"/>
              <a:gd name="connsiteY2" fmla="*/ 87166 h 5143500"/>
              <a:gd name="connsiteX3" fmla="*/ 784639 w 2710126"/>
              <a:gd name="connsiteY3" fmla="*/ 936752 h 5143500"/>
              <a:gd name="connsiteX4" fmla="*/ 636770 w 2710126"/>
              <a:gd name="connsiteY4" fmla="*/ 2620778 h 5143500"/>
              <a:gd name="connsiteX5" fmla="*/ 2710126 w 2710126"/>
              <a:gd name="connsiteY5" fmla="*/ 5094286 h 5143500"/>
              <a:gd name="connsiteX6" fmla="*/ 2708276 w 2710126"/>
              <a:gd name="connsiteY6" fmla="*/ 5143500 h 5143500"/>
              <a:gd name="connsiteX7" fmla="*/ 1977946 w 2710126"/>
              <a:gd name="connsiteY7" fmla="*/ 5143500 h 5143500"/>
              <a:gd name="connsiteX8" fmla="*/ 1997095 w 2710126"/>
              <a:gd name="connsiteY8" fmla="*/ 5060108 h 5143500"/>
              <a:gd name="connsiteX9" fmla="*/ 1438016 w 2710126"/>
              <a:gd name="connsiteY9" fmla="*/ 3800465 h 5143500"/>
              <a:gd name="connsiteX10" fmla="*/ 11159 w 2710126"/>
              <a:gd name="connsiteY10" fmla="*/ 2092539 h 5143500"/>
              <a:gd name="connsiteX11" fmla="*/ 1502168 w 2710126"/>
              <a:gd name="connsiteY11" fmla="*/ 9018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0126" h="5143500">
                <a:moveTo>
                  <a:pt x="1674879" y="0"/>
                </a:moveTo>
                <a:lnTo>
                  <a:pt x="2187484" y="0"/>
                </a:lnTo>
                <a:lnTo>
                  <a:pt x="2013541" y="87166"/>
                </a:lnTo>
                <a:cubicBezTo>
                  <a:pt x="1572417" y="320771"/>
                  <a:pt x="1111328" y="617610"/>
                  <a:pt x="784639" y="936752"/>
                </a:cubicBezTo>
                <a:cubicBezTo>
                  <a:pt x="179406" y="1528129"/>
                  <a:pt x="131390" y="2040776"/>
                  <a:pt x="636770" y="2620778"/>
                </a:cubicBezTo>
                <a:cubicBezTo>
                  <a:pt x="1116040" y="3170872"/>
                  <a:pt x="2701974" y="3898368"/>
                  <a:pt x="2710126" y="5094286"/>
                </a:cubicBezTo>
                <a:lnTo>
                  <a:pt x="2708276" y="5143500"/>
                </a:lnTo>
                <a:lnTo>
                  <a:pt x="1977946" y="5143500"/>
                </a:lnTo>
                <a:lnTo>
                  <a:pt x="1997095" y="5060108"/>
                </a:lnTo>
                <a:cubicBezTo>
                  <a:pt x="2063422" y="4681154"/>
                  <a:pt x="1928009" y="4257866"/>
                  <a:pt x="1438016" y="3800465"/>
                </a:cubicBezTo>
                <a:cubicBezTo>
                  <a:pt x="698796" y="3110418"/>
                  <a:pt x="94454" y="2731206"/>
                  <a:pt x="11159" y="2092539"/>
                </a:cubicBezTo>
                <a:cubicBezTo>
                  <a:pt x="-107051" y="1186845"/>
                  <a:pt x="735839" y="510260"/>
                  <a:pt x="1502168" y="90182"/>
                </a:cubicBezTo>
                <a:close/>
              </a:path>
            </a:pathLst>
          </a:custGeom>
          <a:solidFill>
            <a:srgbClr val="00939C"/>
          </a:solidFill>
          <a:ln w="1271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FC6C36D-9E82-EE4C-CCB2-29BA7DA30DB4}"/>
              </a:ext>
            </a:extLst>
          </p:cNvPr>
          <p:cNvSpPr/>
          <p:nvPr userDrawn="1"/>
        </p:nvSpPr>
        <p:spPr>
          <a:xfrm>
            <a:off x="7550576" y="0"/>
            <a:ext cx="1593423" cy="2129017"/>
          </a:xfrm>
          <a:custGeom>
            <a:avLst/>
            <a:gdLst>
              <a:gd name="connsiteX0" fmla="*/ 309138 w 1593423"/>
              <a:gd name="connsiteY0" fmla="*/ 0 h 2129017"/>
              <a:gd name="connsiteX1" fmla="*/ 558962 w 1593423"/>
              <a:gd name="connsiteY1" fmla="*/ 0 h 2129017"/>
              <a:gd name="connsiteX2" fmla="*/ 487865 w 1593423"/>
              <a:gd name="connsiteY2" fmla="*/ 70738 h 2129017"/>
              <a:gd name="connsiteX3" fmla="*/ 491841 w 1593423"/>
              <a:gd name="connsiteY3" fmla="*/ 993454 h 2129017"/>
              <a:gd name="connsiteX4" fmla="*/ 1288202 w 1593423"/>
              <a:gd name="connsiteY4" fmla="*/ 1566175 h 2129017"/>
              <a:gd name="connsiteX5" fmla="*/ 1593423 w 1593423"/>
              <a:gd name="connsiteY5" fmla="*/ 1757068 h 2129017"/>
              <a:gd name="connsiteX6" fmla="*/ 1593423 w 1593423"/>
              <a:gd name="connsiteY6" fmla="*/ 2129017 h 2129017"/>
              <a:gd name="connsiteX7" fmla="*/ 1390087 w 1593423"/>
              <a:gd name="connsiteY7" fmla="*/ 1976790 h 2129017"/>
              <a:gd name="connsiteX8" fmla="*/ 986502 w 1593423"/>
              <a:gd name="connsiteY8" fmla="*/ 1693184 h 2129017"/>
              <a:gd name="connsiteX9" fmla="*/ 195127 w 1593423"/>
              <a:gd name="connsiteY9" fmla="*/ 1055781 h 2129017"/>
              <a:gd name="connsiteX10" fmla="*/ 283579 w 1593423"/>
              <a:gd name="connsiteY10" fmla="*/ 22147 h 212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3423" h="2129017">
                <a:moveTo>
                  <a:pt x="309138" y="0"/>
                </a:moveTo>
                <a:lnTo>
                  <a:pt x="558962" y="0"/>
                </a:lnTo>
                <a:lnTo>
                  <a:pt x="487865" y="70738"/>
                </a:lnTo>
                <a:cubicBezTo>
                  <a:pt x="255422" y="324894"/>
                  <a:pt x="171207" y="645588"/>
                  <a:pt x="491841" y="993454"/>
                </a:cubicBezTo>
                <a:cubicBezTo>
                  <a:pt x="717493" y="1247058"/>
                  <a:pt x="1012267" y="1392904"/>
                  <a:pt x="1288202" y="1566175"/>
                </a:cubicBezTo>
                <a:lnTo>
                  <a:pt x="1593423" y="1757068"/>
                </a:lnTo>
                <a:lnTo>
                  <a:pt x="1593423" y="2129017"/>
                </a:lnTo>
                <a:lnTo>
                  <a:pt x="1390087" y="1976790"/>
                </a:lnTo>
                <a:cubicBezTo>
                  <a:pt x="1256056" y="1880530"/>
                  <a:pt x="1120972" y="1786572"/>
                  <a:pt x="986502" y="1693184"/>
                </a:cubicBezTo>
                <a:cubicBezTo>
                  <a:pt x="712921" y="1500939"/>
                  <a:pt x="417593" y="1332654"/>
                  <a:pt x="195127" y="1055781"/>
                </a:cubicBezTo>
                <a:cubicBezTo>
                  <a:pt x="-134953" y="651371"/>
                  <a:pt x="-6066" y="293114"/>
                  <a:pt x="283579" y="22147"/>
                </a:cubicBezTo>
                <a:close/>
              </a:path>
            </a:pathLst>
          </a:custGeom>
          <a:solidFill>
            <a:srgbClr val="FFD200"/>
          </a:solidFill>
          <a:ln w="13835" cap="flat">
            <a:noFill/>
            <a:prstDash val="solid"/>
            <a:miter/>
          </a:ln>
        </p:spPr>
        <p:txBody>
          <a:bodyPr rtlCol="0" anchor="ctr"/>
          <a:lstStyle/>
          <a:p>
            <a:endParaRPr lang="en-US"/>
          </a:p>
        </p:txBody>
      </p:sp>
    </p:spTree>
    <p:extLst>
      <p:ext uri="{BB962C8B-B14F-4D97-AF65-F5344CB8AC3E}">
        <p14:creationId xmlns:p14="http://schemas.microsoft.com/office/powerpoint/2010/main" val="209770617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497956"/>
            <a:ext cx="7286625" cy="1033611"/>
          </a:xfrm>
        </p:spPr>
        <p:txBody>
          <a:bodyPr/>
          <a:lstStyle/>
          <a:p>
            <a:r>
              <a:rPr lang="en-US"/>
              <a:t>Click to edit Master title style</a:t>
            </a:r>
          </a:p>
        </p:txBody>
      </p:sp>
      <p:sp>
        <p:nvSpPr>
          <p:cNvPr id="3" name="Subtitle 2"/>
          <p:cNvSpPr>
            <a:spLocks noGrp="1"/>
          </p:cNvSpPr>
          <p:nvPr>
            <p:ph type="subTitle" idx="1"/>
          </p:nvPr>
        </p:nvSpPr>
        <p:spPr>
          <a:xfrm>
            <a:off x="1285875" y="2732485"/>
            <a:ext cx="6000750" cy="1232297"/>
          </a:xfrm>
        </p:spPr>
        <p:txBody>
          <a:bodyPr/>
          <a:lstStyle>
            <a:lvl1pPr marL="0" indent="0" algn="ctr">
              <a:buNone/>
              <a:defRPr>
                <a:solidFill>
                  <a:schemeClr val="tx1">
                    <a:tint val="75000"/>
                  </a:schemeClr>
                </a:solidFill>
              </a:defRPr>
            </a:lvl1pPr>
            <a:lvl2pPr marL="321449" indent="0" algn="ctr">
              <a:buNone/>
              <a:defRPr>
                <a:solidFill>
                  <a:schemeClr val="tx1">
                    <a:tint val="75000"/>
                  </a:schemeClr>
                </a:solidFill>
              </a:defRPr>
            </a:lvl2pPr>
            <a:lvl3pPr marL="642899" indent="0" algn="ctr">
              <a:buNone/>
              <a:defRPr>
                <a:solidFill>
                  <a:schemeClr val="tx1">
                    <a:tint val="75000"/>
                  </a:schemeClr>
                </a:solidFill>
              </a:defRPr>
            </a:lvl3pPr>
            <a:lvl4pPr marL="964348" indent="0" algn="ctr">
              <a:buNone/>
              <a:defRPr>
                <a:solidFill>
                  <a:schemeClr val="tx1">
                    <a:tint val="75000"/>
                  </a:schemeClr>
                </a:solidFill>
              </a:defRPr>
            </a:lvl4pPr>
            <a:lvl5pPr marL="1285797" indent="0" algn="ctr">
              <a:buNone/>
              <a:defRPr>
                <a:solidFill>
                  <a:schemeClr val="tx1">
                    <a:tint val="75000"/>
                  </a:schemeClr>
                </a:solidFill>
              </a:defRPr>
            </a:lvl5pPr>
            <a:lvl6pPr marL="1607247" indent="0" algn="ctr">
              <a:buNone/>
              <a:defRPr>
                <a:solidFill>
                  <a:schemeClr val="tx1">
                    <a:tint val="75000"/>
                  </a:schemeClr>
                </a:solidFill>
              </a:defRPr>
            </a:lvl6pPr>
            <a:lvl7pPr marL="1928696" indent="0" algn="ctr">
              <a:buNone/>
              <a:defRPr>
                <a:solidFill>
                  <a:schemeClr val="tx1">
                    <a:tint val="75000"/>
                  </a:schemeClr>
                </a:solidFill>
              </a:defRPr>
            </a:lvl7pPr>
            <a:lvl8pPr marL="2250145" indent="0" algn="ctr">
              <a:buNone/>
              <a:defRPr>
                <a:solidFill>
                  <a:schemeClr val="tx1">
                    <a:tint val="75000"/>
                  </a:schemeClr>
                </a:solidFill>
              </a:defRPr>
            </a:lvl8pPr>
            <a:lvl9pPr marL="25715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09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85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3098603"/>
            <a:ext cx="7286625"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677168" y="2043784"/>
            <a:ext cx="7286625" cy="1054819"/>
          </a:xfrm>
        </p:spPr>
        <p:txBody>
          <a:bodyPr anchor="b"/>
          <a:lstStyle>
            <a:lvl1pPr marL="0" indent="0">
              <a:buNone/>
              <a:defRPr sz="1406">
                <a:solidFill>
                  <a:schemeClr val="tx1">
                    <a:tint val="75000"/>
                  </a:schemeClr>
                </a:solidFill>
              </a:defRPr>
            </a:lvl1pPr>
            <a:lvl2pPr marL="321449" indent="0">
              <a:buNone/>
              <a:defRPr sz="1266">
                <a:solidFill>
                  <a:schemeClr val="tx1">
                    <a:tint val="75000"/>
                  </a:schemeClr>
                </a:solidFill>
              </a:defRPr>
            </a:lvl2pPr>
            <a:lvl3pPr marL="642899" indent="0">
              <a:buNone/>
              <a:defRPr sz="1125">
                <a:solidFill>
                  <a:schemeClr val="tx1">
                    <a:tint val="75000"/>
                  </a:schemeClr>
                </a:solidFill>
              </a:defRPr>
            </a:lvl3pPr>
            <a:lvl4pPr marL="964348" indent="0">
              <a:buNone/>
              <a:defRPr sz="984">
                <a:solidFill>
                  <a:schemeClr val="tx1">
                    <a:tint val="75000"/>
                  </a:schemeClr>
                </a:solidFill>
              </a:defRPr>
            </a:lvl4pPr>
            <a:lvl5pPr marL="1285797" indent="0">
              <a:buNone/>
              <a:defRPr sz="984">
                <a:solidFill>
                  <a:schemeClr val="tx1">
                    <a:tint val="75000"/>
                  </a:schemeClr>
                </a:solidFill>
              </a:defRPr>
            </a:lvl5pPr>
            <a:lvl6pPr marL="1607247" indent="0">
              <a:buNone/>
              <a:defRPr sz="984">
                <a:solidFill>
                  <a:schemeClr val="tx1">
                    <a:tint val="75000"/>
                  </a:schemeClr>
                </a:solidFill>
              </a:defRPr>
            </a:lvl6pPr>
            <a:lvl7pPr marL="1928696" indent="0">
              <a:buNone/>
              <a:defRPr sz="984">
                <a:solidFill>
                  <a:schemeClr val="tx1">
                    <a:tint val="75000"/>
                  </a:schemeClr>
                </a:solidFill>
              </a:defRPr>
            </a:lvl7pPr>
            <a:lvl8pPr marL="2250145" indent="0">
              <a:buNone/>
              <a:defRPr sz="984">
                <a:solidFill>
                  <a:schemeClr val="tx1">
                    <a:tint val="75000"/>
                  </a:schemeClr>
                </a:solidFill>
              </a:defRPr>
            </a:lvl8pPr>
            <a:lvl9pPr marL="2571595"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61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6" y="1125142"/>
            <a:ext cx="3786188"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125142"/>
            <a:ext cx="3786188"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095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6" y="1079377"/>
            <a:ext cx="3787676" cy="449833"/>
          </a:xfrm>
        </p:spPr>
        <p:txBody>
          <a:bodyPr anchor="b"/>
          <a:lstStyle>
            <a:lvl1pPr marL="0" indent="0">
              <a:buNone/>
              <a:defRPr sz="1687" b="1"/>
            </a:lvl1pPr>
            <a:lvl2pPr marL="321449" indent="0">
              <a:buNone/>
              <a:defRPr sz="1406" b="1"/>
            </a:lvl2pPr>
            <a:lvl3pPr marL="642899" indent="0">
              <a:buNone/>
              <a:defRPr sz="1266" b="1"/>
            </a:lvl3pPr>
            <a:lvl4pPr marL="964348" indent="0">
              <a:buNone/>
              <a:defRPr sz="1125" b="1"/>
            </a:lvl4pPr>
            <a:lvl5pPr marL="1285797" indent="0">
              <a:buNone/>
              <a:defRPr sz="1125" b="1"/>
            </a:lvl5pPr>
            <a:lvl6pPr marL="1607247" indent="0">
              <a:buNone/>
              <a:defRPr sz="1125" b="1"/>
            </a:lvl6pPr>
            <a:lvl7pPr marL="1928696" indent="0">
              <a:buNone/>
              <a:defRPr sz="1125" b="1"/>
            </a:lvl7pPr>
            <a:lvl8pPr marL="2250145" indent="0">
              <a:buNone/>
              <a:defRPr sz="1125" b="1"/>
            </a:lvl8pPr>
            <a:lvl9pPr marL="2571595" indent="0">
              <a:buNone/>
              <a:defRPr sz="1125" b="1"/>
            </a:lvl9pPr>
          </a:lstStyle>
          <a:p>
            <a:pPr lvl="0"/>
            <a:r>
              <a:rPr lang="en-US"/>
              <a:t>Click to edit Master text styles</a:t>
            </a:r>
          </a:p>
        </p:txBody>
      </p:sp>
      <p:sp>
        <p:nvSpPr>
          <p:cNvPr id="4" name="Content Placeholder 3"/>
          <p:cNvSpPr>
            <a:spLocks noGrp="1"/>
          </p:cNvSpPr>
          <p:nvPr>
            <p:ph sz="half" idx="2"/>
          </p:nvPr>
        </p:nvSpPr>
        <p:spPr>
          <a:xfrm>
            <a:off x="428626" y="1529210"/>
            <a:ext cx="3787676"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079377"/>
            <a:ext cx="3789164" cy="449833"/>
          </a:xfrm>
        </p:spPr>
        <p:txBody>
          <a:bodyPr anchor="b"/>
          <a:lstStyle>
            <a:lvl1pPr marL="0" indent="0">
              <a:buNone/>
              <a:defRPr sz="1687" b="1"/>
            </a:lvl1pPr>
            <a:lvl2pPr marL="321449" indent="0">
              <a:buNone/>
              <a:defRPr sz="1406" b="1"/>
            </a:lvl2pPr>
            <a:lvl3pPr marL="642899" indent="0">
              <a:buNone/>
              <a:defRPr sz="1266" b="1"/>
            </a:lvl3pPr>
            <a:lvl4pPr marL="964348" indent="0">
              <a:buNone/>
              <a:defRPr sz="1125" b="1"/>
            </a:lvl4pPr>
            <a:lvl5pPr marL="1285797" indent="0">
              <a:buNone/>
              <a:defRPr sz="1125" b="1"/>
            </a:lvl5pPr>
            <a:lvl6pPr marL="1607247" indent="0">
              <a:buNone/>
              <a:defRPr sz="1125" b="1"/>
            </a:lvl6pPr>
            <a:lvl7pPr marL="1928696" indent="0">
              <a:buNone/>
              <a:defRPr sz="1125" b="1"/>
            </a:lvl7pPr>
            <a:lvl8pPr marL="2250145" indent="0">
              <a:buNone/>
              <a:defRPr sz="1125" b="1"/>
            </a:lvl8pPr>
            <a:lvl9pPr marL="2571595"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354711" y="1529210"/>
            <a:ext cx="3789164"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5570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54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312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7" y="191988"/>
            <a:ext cx="2820293"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351609" y="191990"/>
            <a:ext cx="4792266"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7" y="1009055"/>
            <a:ext cx="2820293" cy="3298404"/>
          </a:xfrm>
        </p:spPr>
        <p:txBody>
          <a:bodyPr/>
          <a:lstStyle>
            <a:lvl1pPr marL="0" indent="0">
              <a:buNone/>
              <a:defRPr sz="984"/>
            </a:lvl1pPr>
            <a:lvl2pPr marL="321449" indent="0">
              <a:buNone/>
              <a:defRPr sz="844"/>
            </a:lvl2pPr>
            <a:lvl3pPr marL="642899" indent="0">
              <a:buNone/>
              <a:defRPr sz="703"/>
            </a:lvl3pPr>
            <a:lvl4pPr marL="964348" indent="0">
              <a:buNone/>
              <a:defRPr sz="633"/>
            </a:lvl4pPr>
            <a:lvl5pPr marL="1285797" indent="0">
              <a:buNone/>
              <a:defRPr sz="633"/>
            </a:lvl5pPr>
            <a:lvl6pPr marL="1607247" indent="0">
              <a:buNone/>
              <a:defRPr sz="633"/>
            </a:lvl6pPr>
            <a:lvl7pPr marL="1928696" indent="0">
              <a:buNone/>
              <a:defRPr sz="633"/>
            </a:lvl7pPr>
            <a:lvl8pPr marL="2250145" indent="0">
              <a:buNone/>
              <a:defRPr sz="633"/>
            </a:lvl8pPr>
            <a:lvl9pPr marL="2571595"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170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3375422"/>
            <a:ext cx="5143500"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680270" y="430858"/>
            <a:ext cx="5143500" cy="2893219"/>
          </a:xfrm>
        </p:spPr>
        <p:txBody>
          <a:bodyPr/>
          <a:lstStyle>
            <a:lvl1pPr marL="0" indent="0">
              <a:buNone/>
              <a:defRPr sz="2250"/>
            </a:lvl1pPr>
            <a:lvl2pPr marL="321449" indent="0">
              <a:buNone/>
              <a:defRPr sz="1969"/>
            </a:lvl2pPr>
            <a:lvl3pPr marL="642899" indent="0">
              <a:buNone/>
              <a:defRPr sz="1687"/>
            </a:lvl3pPr>
            <a:lvl4pPr marL="964348" indent="0">
              <a:buNone/>
              <a:defRPr sz="1406"/>
            </a:lvl4pPr>
            <a:lvl5pPr marL="1285797" indent="0">
              <a:buNone/>
              <a:defRPr sz="1406"/>
            </a:lvl5pPr>
            <a:lvl6pPr marL="1607247" indent="0">
              <a:buNone/>
              <a:defRPr sz="1406"/>
            </a:lvl6pPr>
            <a:lvl7pPr marL="1928696" indent="0">
              <a:buNone/>
              <a:defRPr sz="1406"/>
            </a:lvl7pPr>
            <a:lvl8pPr marL="2250145" indent="0">
              <a:buNone/>
              <a:defRPr sz="1406"/>
            </a:lvl8pPr>
            <a:lvl9pPr marL="2571595" indent="0">
              <a:buNone/>
              <a:defRPr sz="1406"/>
            </a:lvl9pPr>
          </a:lstStyle>
          <a:p>
            <a:endParaRPr lang="en-US"/>
          </a:p>
        </p:txBody>
      </p:sp>
      <p:sp>
        <p:nvSpPr>
          <p:cNvPr id="4" name="Text Placeholder 3"/>
          <p:cNvSpPr>
            <a:spLocks noGrp="1"/>
          </p:cNvSpPr>
          <p:nvPr>
            <p:ph type="body" sz="half" idx="2"/>
          </p:nvPr>
        </p:nvSpPr>
        <p:spPr>
          <a:xfrm>
            <a:off x="1680270" y="3773910"/>
            <a:ext cx="5143500" cy="565919"/>
          </a:xfrm>
        </p:spPr>
        <p:txBody>
          <a:bodyPr/>
          <a:lstStyle>
            <a:lvl1pPr marL="0" indent="0">
              <a:buNone/>
              <a:defRPr sz="984"/>
            </a:lvl1pPr>
            <a:lvl2pPr marL="321449" indent="0">
              <a:buNone/>
              <a:defRPr sz="844"/>
            </a:lvl2pPr>
            <a:lvl3pPr marL="642899" indent="0">
              <a:buNone/>
              <a:defRPr sz="703"/>
            </a:lvl3pPr>
            <a:lvl4pPr marL="964348" indent="0">
              <a:buNone/>
              <a:defRPr sz="633"/>
            </a:lvl4pPr>
            <a:lvl5pPr marL="1285797" indent="0">
              <a:buNone/>
              <a:defRPr sz="633"/>
            </a:lvl5pPr>
            <a:lvl6pPr marL="1607247" indent="0">
              <a:buNone/>
              <a:defRPr sz="633"/>
            </a:lvl6pPr>
            <a:lvl7pPr marL="1928696" indent="0">
              <a:buNone/>
              <a:defRPr sz="633"/>
            </a:lvl7pPr>
            <a:lvl8pPr marL="2250145" indent="0">
              <a:buNone/>
              <a:defRPr sz="633"/>
            </a:lvl8pPr>
            <a:lvl9pPr marL="2571595"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032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318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F90EF5FC-FC4C-7071-4D70-9E9027C8AC56}"/>
              </a:ext>
            </a:extLst>
          </p:cNvPr>
          <p:cNvSpPr>
            <a:spLocks noGrp="1"/>
          </p:cNvSpPr>
          <p:nvPr>
            <p:ph type="pic" sz="quarter" idx="14"/>
          </p:nvPr>
        </p:nvSpPr>
        <p:spPr>
          <a:xfrm>
            <a:off x="5507286" y="0"/>
            <a:ext cx="3636714" cy="5143500"/>
          </a:xfrm>
          <a:custGeom>
            <a:avLst/>
            <a:gdLst>
              <a:gd name="connsiteX0" fmla="*/ 1615766 w 3636714"/>
              <a:gd name="connsiteY0" fmla="*/ 0 h 5143500"/>
              <a:gd name="connsiteX1" fmla="*/ 3636714 w 3636714"/>
              <a:gd name="connsiteY1" fmla="*/ 0 h 5143500"/>
              <a:gd name="connsiteX2" fmla="*/ 3636714 w 3636714"/>
              <a:gd name="connsiteY2" fmla="*/ 5143500 h 5143500"/>
              <a:gd name="connsiteX3" fmla="*/ 2223980 w 3636714"/>
              <a:gd name="connsiteY3" fmla="*/ 5143500 h 5143500"/>
              <a:gd name="connsiteX4" fmla="*/ 2045348 w 3636714"/>
              <a:gd name="connsiteY4" fmla="*/ 5006616 h 5143500"/>
              <a:gd name="connsiteX5" fmla="*/ 681755 w 3636714"/>
              <a:gd name="connsiteY5" fmla="*/ 3869844 h 5143500"/>
              <a:gd name="connsiteX6" fmla="*/ 973297 w 3636714"/>
              <a:gd name="connsiteY6" fmla="*/ 549588 h 5143500"/>
              <a:gd name="connsiteX7" fmla="*/ 1501305 w 3636714"/>
              <a:gd name="connsiteY7" fmla="*/ 8717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714" h="5143500">
                <a:moveTo>
                  <a:pt x="1615766" y="0"/>
                </a:moveTo>
                <a:lnTo>
                  <a:pt x="3636714" y="0"/>
                </a:lnTo>
                <a:lnTo>
                  <a:pt x="3636714" y="5143500"/>
                </a:lnTo>
                <a:lnTo>
                  <a:pt x="2223980" y="5143500"/>
                </a:lnTo>
                <a:lnTo>
                  <a:pt x="2045348" y="5006616"/>
                </a:lnTo>
                <a:cubicBezTo>
                  <a:pt x="1485420" y="4581861"/>
                  <a:pt x="977048" y="4208774"/>
                  <a:pt x="681755" y="3869844"/>
                </a:cubicBezTo>
                <a:cubicBezTo>
                  <a:pt x="-314660" y="2726301"/>
                  <a:pt x="-219991" y="1715558"/>
                  <a:pt x="973297" y="549588"/>
                </a:cubicBezTo>
                <a:cubicBezTo>
                  <a:pt x="1134323" y="392282"/>
                  <a:pt x="1311911" y="237724"/>
                  <a:pt x="1501305" y="87175"/>
                </a:cubicBezTo>
                <a:close/>
              </a:path>
            </a:pathLst>
          </a:custGeom>
          <a:solidFill>
            <a:schemeClr val="tx1">
              <a:lumMod val="50000"/>
              <a:lumOff val="50000"/>
            </a:schemeClr>
          </a:solidFill>
        </p:spPr>
        <p:txBody>
          <a:bodyPr wrap="square" bIns="822960" anchor="ctr">
            <a:noAutofit/>
          </a:bodyPr>
          <a:lstStyle>
            <a:lvl1pPr algn="ctr">
              <a:defRPr sz="900">
                <a:solidFill>
                  <a:schemeClr val="bg1"/>
                </a:solidFill>
              </a:defRPr>
            </a:lvl1pPr>
          </a:lstStyle>
          <a:p>
            <a:endParaRPr lang="en-US" dirty="0"/>
          </a:p>
        </p:txBody>
      </p:sp>
      <p:sp>
        <p:nvSpPr>
          <p:cNvPr id="2" name="Title 1">
            <a:extLst>
              <a:ext uri="{FF2B5EF4-FFF2-40B4-BE49-F238E27FC236}">
                <a16:creationId xmlns:a16="http://schemas.microsoft.com/office/drawing/2014/main" id="{F4F165BE-4FCB-8555-3A7C-B75350AB68C4}"/>
              </a:ext>
            </a:extLst>
          </p:cNvPr>
          <p:cNvSpPr>
            <a:spLocks noGrp="1"/>
          </p:cNvSpPr>
          <p:nvPr>
            <p:ph type="title"/>
          </p:nvPr>
        </p:nvSpPr>
        <p:spPr>
          <a:xfrm>
            <a:off x="858632" y="667113"/>
            <a:ext cx="3902838" cy="914400"/>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AB58A4-345C-8220-95D9-7A2818FBA958}"/>
              </a:ext>
            </a:extLst>
          </p:cNvPr>
          <p:cNvSpPr>
            <a:spLocks noGrp="1"/>
          </p:cNvSpPr>
          <p:nvPr>
            <p:ph type="dt" sz="half" idx="10"/>
          </p:nvPr>
        </p:nvSpPr>
        <p:spPr>
          <a:xfrm>
            <a:off x="5380323" y="4916465"/>
            <a:ext cx="619255" cy="124641"/>
          </a:xfrm>
        </p:spPr>
        <p:txBody>
          <a:bodyPr/>
          <a:lstStyle/>
          <a:p>
            <a:fld id="{CCF2D9AC-1ADB-4C45-B739-6627F0927195}" type="datetimeFigureOut">
              <a:rPr lang="en-US" smtClean="0"/>
              <a:pPr/>
              <a:t>2/16/2024</a:t>
            </a:fld>
            <a:endParaRPr lang="en-US"/>
          </a:p>
        </p:txBody>
      </p:sp>
      <p:sp>
        <p:nvSpPr>
          <p:cNvPr id="4" name="Footer Placeholder 3">
            <a:extLst>
              <a:ext uri="{FF2B5EF4-FFF2-40B4-BE49-F238E27FC236}">
                <a16:creationId xmlns:a16="http://schemas.microsoft.com/office/drawing/2014/main" id="{B269F242-D0E3-60EC-34F6-1D814733F579}"/>
              </a:ext>
            </a:extLst>
          </p:cNvPr>
          <p:cNvSpPr>
            <a:spLocks noGrp="1"/>
          </p:cNvSpPr>
          <p:nvPr>
            <p:ph type="ftr" sz="quarter" idx="11"/>
          </p:nvPr>
        </p:nvSpPr>
        <p:spPr>
          <a:xfrm>
            <a:off x="680320" y="4916465"/>
            <a:ext cx="4509518" cy="124641"/>
          </a:xfrm>
        </p:spPr>
        <p:txBody>
          <a:bodyPr/>
          <a:lstStyle/>
          <a:p>
            <a:endParaRPr lang="en-US" dirty="0"/>
          </a:p>
        </p:txBody>
      </p:sp>
      <p:sp>
        <p:nvSpPr>
          <p:cNvPr id="5" name="Slide Number Placeholder 4">
            <a:extLst>
              <a:ext uri="{FF2B5EF4-FFF2-40B4-BE49-F238E27FC236}">
                <a16:creationId xmlns:a16="http://schemas.microsoft.com/office/drawing/2014/main" id="{DF82EB49-BE1C-EB0E-2324-379B097F5C68}"/>
              </a:ext>
            </a:extLst>
          </p:cNvPr>
          <p:cNvSpPr>
            <a:spLocks noGrp="1"/>
          </p:cNvSpPr>
          <p:nvPr>
            <p:ph type="sldNum" sz="quarter" idx="12"/>
          </p:nvPr>
        </p:nvSpPr>
        <p:spPr/>
        <p:txBody>
          <a:bodyPr/>
          <a:lstStyle/>
          <a:p>
            <a:fld id="{7F9E9800-C88D-4FF9-8C3B-CD8269EBB3CC}" type="slidenum">
              <a:rPr lang="en-US" smtClean="0"/>
              <a:pPr/>
              <a:t>‹#›</a:t>
            </a:fld>
            <a:endParaRPr lang="en-US"/>
          </a:p>
        </p:txBody>
      </p:sp>
      <p:sp>
        <p:nvSpPr>
          <p:cNvPr id="8" name="Content Placeholder 7">
            <a:extLst>
              <a:ext uri="{FF2B5EF4-FFF2-40B4-BE49-F238E27FC236}">
                <a16:creationId xmlns:a16="http://schemas.microsoft.com/office/drawing/2014/main" id="{811A40B5-7035-9DE9-F0CB-6AA4DCE18EF7}"/>
              </a:ext>
            </a:extLst>
          </p:cNvPr>
          <p:cNvSpPr>
            <a:spLocks noGrp="1"/>
          </p:cNvSpPr>
          <p:nvPr>
            <p:ph sz="quarter" idx="13"/>
          </p:nvPr>
        </p:nvSpPr>
        <p:spPr>
          <a:xfrm>
            <a:off x="858676" y="1856879"/>
            <a:ext cx="3766185" cy="2209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object 15">
            <a:extLst>
              <a:ext uri="{FF2B5EF4-FFF2-40B4-BE49-F238E27FC236}">
                <a16:creationId xmlns:a16="http://schemas.microsoft.com/office/drawing/2014/main" id="{916D0F15-FB65-E234-0920-A4486DACE0C1}"/>
              </a:ext>
            </a:extLst>
          </p:cNvPr>
          <p:cNvSpPr/>
          <p:nvPr userDrawn="1"/>
        </p:nvSpPr>
        <p:spPr>
          <a:xfrm>
            <a:off x="0" y="804772"/>
            <a:ext cx="695960" cy="153670"/>
          </a:xfrm>
          <a:custGeom>
            <a:avLst/>
            <a:gdLst/>
            <a:ahLst/>
            <a:cxnLst/>
            <a:rect l="l" t="t" r="r" b="b"/>
            <a:pathLst>
              <a:path w="695960" h="153669">
                <a:moveTo>
                  <a:pt x="695413" y="0"/>
                </a:moveTo>
                <a:lnTo>
                  <a:pt x="0" y="0"/>
                </a:lnTo>
                <a:lnTo>
                  <a:pt x="0" y="153174"/>
                </a:lnTo>
                <a:lnTo>
                  <a:pt x="695413" y="153174"/>
                </a:lnTo>
                <a:lnTo>
                  <a:pt x="695413" y="0"/>
                </a:lnTo>
                <a:close/>
              </a:path>
            </a:pathLst>
          </a:custGeom>
          <a:solidFill>
            <a:srgbClr val="FFD200"/>
          </a:solidFill>
        </p:spPr>
        <p:txBody>
          <a:bodyPr wrap="square" lIns="0" tIns="0" rIns="0" bIns="0" rtlCol="0"/>
          <a:lstStyle/>
          <a:p>
            <a:endParaRPr/>
          </a:p>
        </p:txBody>
      </p:sp>
    </p:spTree>
    <p:extLst>
      <p:ext uri="{BB962C8B-B14F-4D97-AF65-F5344CB8AC3E}">
        <p14:creationId xmlns:p14="http://schemas.microsoft.com/office/powerpoint/2010/main" val="1801339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3" y="193106"/>
            <a:ext cx="1928813"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6" y="193106"/>
            <a:ext cx="5643563"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1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BBF-BC12-64C2-061C-946F0029633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5C51DB7-C198-A20C-1975-3CDD96CE4FA7}"/>
              </a:ext>
            </a:extLst>
          </p:cNvPr>
          <p:cNvSpPr>
            <a:spLocks noGrp="1"/>
          </p:cNvSpPr>
          <p:nvPr>
            <p:ph type="dt" sz="half" idx="10"/>
          </p:nvPr>
        </p:nvSpPr>
        <p:spPr/>
        <p:txBody>
          <a:bodyPr/>
          <a:lstStyle/>
          <a:p>
            <a:fld id="{CCF2D9AC-1ADB-4C45-B739-6627F0927195}" type="datetimeFigureOut">
              <a:rPr lang="en-US" smtClean="0"/>
              <a:pPr/>
              <a:t>2/16/2024</a:t>
            </a:fld>
            <a:endParaRPr lang="en-US"/>
          </a:p>
        </p:txBody>
      </p:sp>
      <p:sp>
        <p:nvSpPr>
          <p:cNvPr id="4" name="Footer Placeholder 3">
            <a:extLst>
              <a:ext uri="{FF2B5EF4-FFF2-40B4-BE49-F238E27FC236}">
                <a16:creationId xmlns:a16="http://schemas.microsoft.com/office/drawing/2014/main" id="{BD79B010-B470-BDED-6A44-040319A61D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2428DA-1D31-6AFB-5CCB-1DF070654321}"/>
              </a:ext>
            </a:extLst>
          </p:cNvPr>
          <p:cNvSpPr>
            <a:spLocks noGrp="1"/>
          </p:cNvSpPr>
          <p:nvPr>
            <p:ph type="sldNum" sz="quarter" idx="12"/>
          </p:nvPr>
        </p:nvSpPr>
        <p:spPr/>
        <p:txBody>
          <a:bodyPr/>
          <a:lstStyle/>
          <a:p>
            <a:fld id="{7F9E9800-C88D-4FF9-8C3B-CD8269EBB3CC}" type="slidenum">
              <a:rPr lang="en-US" smtClean="0"/>
              <a:pPr/>
              <a:t>‹#›</a:t>
            </a:fld>
            <a:endParaRPr lang="en-US"/>
          </a:p>
        </p:txBody>
      </p:sp>
      <p:sp>
        <p:nvSpPr>
          <p:cNvPr id="6" name="Freeform 5">
            <a:extLst>
              <a:ext uri="{FF2B5EF4-FFF2-40B4-BE49-F238E27FC236}">
                <a16:creationId xmlns:a16="http://schemas.microsoft.com/office/drawing/2014/main" id="{60394195-C9C5-14D9-3172-3D43793BDEFB}"/>
              </a:ext>
            </a:extLst>
          </p:cNvPr>
          <p:cNvSpPr/>
          <p:nvPr userDrawn="1"/>
        </p:nvSpPr>
        <p:spPr>
          <a:xfrm>
            <a:off x="8497088" y="4501147"/>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tx1"/>
          </a:solidFill>
          <a:ln w="89253" cap="flat">
            <a:noFill/>
            <a:prstDash val="solid"/>
            <a:miter/>
          </a:ln>
        </p:spPr>
        <p:txBody>
          <a:bodyPr rtlCol="0" anchor="ctr"/>
          <a:lstStyle/>
          <a:p>
            <a:endParaRPr lang="en-US"/>
          </a:p>
        </p:txBody>
      </p:sp>
      <p:sp>
        <p:nvSpPr>
          <p:cNvPr id="9" name="Content Placeholder 8">
            <a:extLst>
              <a:ext uri="{FF2B5EF4-FFF2-40B4-BE49-F238E27FC236}">
                <a16:creationId xmlns:a16="http://schemas.microsoft.com/office/drawing/2014/main" id="{8C2D7BC8-432E-1D13-4D27-E1C35242EBA1}"/>
              </a:ext>
            </a:extLst>
          </p:cNvPr>
          <p:cNvSpPr>
            <a:spLocks noGrp="1"/>
          </p:cNvSpPr>
          <p:nvPr>
            <p:ph sz="quarter" idx="13"/>
          </p:nvPr>
        </p:nvSpPr>
        <p:spPr>
          <a:xfrm>
            <a:off x="976039" y="3786485"/>
            <a:ext cx="1668308" cy="740410"/>
          </a:xfrm>
        </p:spPr>
        <p:txBody>
          <a:bodyPr/>
          <a:lstStyle>
            <a:lvl1pPr>
              <a:lnSpc>
                <a:spcPct val="100000"/>
              </a:lnSpc>
              <a:defRPr/>
            </a:lvl1pPr>
            <a:lvl2pPr>
              <a:lnSpc>
                <a:spcPct val="133000"/>
              </a:lnSpc>
              <a:spcBef>
                <a:spcPts val="500"/>
              </a:spcBef>
              <a:defRPr/>
            </a:lvl2pPr>
          </a:lstStyle>
          <a:p>
            <a:pPr lvl="0"/>
            <a:r>
              <a:rPr lang="en-GB" dirty="0"/>
              <a:t>Click to edit Master text </a:t>
            </a:r>
          </a:p>
          <a:p>
            <a:pPr lvl="1"/>
            <a:r>
              <a:rPr lang="en-GB" dirty="0"/>
              <a:t>Second level</a:t>
            </a:r>
            <a:endParaRPr lang="en-US" dirty="0"/>
          </a:p>
        </p:txBody>
      </p:sp>
      <p:sp>
        <p:nvSpPr>
          <p:cNvPr id="10" name="Content Placeholder 8">
            <a:extLst>
              <a:ext uri="{FF2B5EF4-FFF2-40B4-BE49-F238E27FC236}">
                <a16:creationId xmlns:a16="http://schemas.microsoft.com/office/drawing/2014/main" id="{1F55DF84-7618-6324-3D4E-FCE9793100B0}"/>
              </a:ext>
            </a:extLst>
          </p:cNvPr>
          <p:cNvSpPr>
            <a:spLocks noGrp="1"/>
          </p:cNvSpPr>
          <p:nvPr>
            <p:ph sz="quarter" idx="14"/>
          </p:nvPr>
        </p:nvSpPr>
        <p:spPr>
          <a:xfrm>
            <a:off x="3694525" y="3786485"/>
            <a:ext cx="1668308" cy="740410"/>
          </a:xfrm>
        </p:spPr>
        <p:txBody>
          <a:bodyPr/>
          <a:lstStyle>
            <a:lvl1pPr>
              <a:lnSpc>
                <a:spcPct val="100000"/>
              </a:lnSpc>
              <a:defRPr/>
            </a:lvl1pPr>
            <a:lvl2pPr>
              <a:lnSpc>
                <a:spcPct val="133000"/>
              </a:lnSpc>
              <a:spcBef>
                <a:spcPts val="500"/>
              </a:spcBef>
              <a:defRPr/>
            </a:lvl2pPr>
          </a:lstStyle>
          <a:p>
            <a:pPr lvl="0"/>
            <a:r>
              <a:rPr lang="en-GB" dirty="0"/>
              <a:t>Click to edit Master text </a:t>
            </a:r>
          </a:p>
          <a:p>
            <a:pPr lvl="1"/>
            <a:r>
              <a:rPr lang="en-GB" dirty="0"/>
              <a:t>Second level</a:t>
            </a:r>
            <a:endParaRPr lang="en-US" dirty="0"/>
          </a:p>
        </p:txBody>
      </p:sp>
      <p:sp>
        <p:nvSpPr>
          <p:cNvPr id="11" name="Content Placeholder 8">
            <a:extLst>
              <a:ext uri="{FF2B5EF4-FFF2-40B4-BE49-F238E27FC236}">
                <a16:creationId xmlns:a16="http://schemas.microsoft.com/office/drawing/2014/main" id="{D2EB5B7A-D2A8-6246-1867-D19E0AD2D5A8}"/>
              </a:ext>
            </a:extLst>
          </p:cNvPr>
          <p:cNvSpPr>
            <a:spLocks noGrp="1"/>
          </p:cNvSpPr>
          <p:nvPr>
            <p:ph sz="quarter" idx="15"/>
          </p:nvPr>
        </p:nvSpPr>
        <p:spPr>
          <a:xfrm>
            <a:off x="6413011" y="3786485"/>
            <a:ext cx="1668308" cy="740410"/>
          </a:xfrm>
        </p:spPr>
        <p:txBody>
          <a:bodyPr/>
          <a:lstStyle>
            <a:lvl1pPr>
              <a:lnSpc>
                <a:spcPct val="100000"/>
              </a:lnSpc>
              <a:defRPr/>
            </a:lvl1pPr>
            <a:lvl2pPr>
              <a:lnSpc>
                <a:spcPct val="133000"/>
              </a:lnSpc>
              <a:spcBef>
                <a:spcPts val="500"/>
              </a:spcBef>
              <a:defRPr/>
            </a:lvl2pPr>
          </a:lstStyle>
          <a:p>
            <a:pPr lvl="0"/>
            <a:r>
              <a:rPr lang="en-GB" dirty="0"/>
              <a:t>Click to edit Master text </a:t>
            </a:r>
          </a:p>
          <a:p>
            <a:pPr lvl="1"/>
            <a:r>
              <a:rPr lang="en-GB" dirty="0"/>
              <a:t>Second level</a:t>
            </a:r>
            <a:endParaRPr lang="en-US" dirty="0"/>
          </a:p>
        </p:txBody>
      </p:sp>
      <p:sp>
        <p:nvSpPr>
          <p:cNvPr id="12" name="object 15">
            <a:extLst>
              <a:ext uri="{FF2B5EF4-FFF2-40B4-BE49-F238E27FC236}">
                <a16:creationId xmlns:a16="http://schemas.microsoft.com/office/drawing/2014/main" id="{50691F96-D176-B8A2-E25E-E9383BECC871}"/>
              </a:ext>
            </a:extLst>
          </p:cNvPr>
          <p:cNvSpPr/>
          <p:nvPr userDrawn="1"/>
        </p:nvSpPr>
        <p:spPr>
          <a:xfrm>
            <a:off x="0" y="730630"/>
            <a:ext cx="695960" cy="153670"/>
          </a:xfrm>
          <a:custGeom>
            <a:avLst/>
            <a:gdLst/>
            <a:ahLst/>
            <a:cxnLst/>
            <a:rect l="l" t="t" r="r" b="b"/>
            <a:pathLst>
              <a:path w="695960" h="153669">
                <a:moveTo>
                  <a:pt x="695413" y="0"/>
                </a:moveTo>
                <a:lnTo>
                  <a:pt x="0" y="0"/>
                </a:lnTo>
                <a:lnTo>
                  <a:pt x="0" y="153174"/>
                </a:lnTo>
                <a:lnTo>
                  <a:pt x="695413" y="153174"/>
                </a:lnTo>
                <a:lnTo>
                  <a:pt x="695413" y="0"/>
                </a:lnTo>
                <a:close/>
              </a:path>
            </a:pathLst>
          </a:custGeom>
          <a:solidFill>
            <a:srgbClr val="FFD200"/>
          </a:solidFill>
        </p:spPr>
        <p:txBody>
          <a:bodyPr wrap="square" lIns="0" tIns="0" rIns="0" bIns="0" rtlCol="0"/>
          <a:lstStyle/>
          <a:p>
            <a:endParaRPr/>
          </a:p>
        </p:txBody>
      </p:sp>
    </p:spTree>
    <p:extLst>
      <p:ext uri="{BB962C8B-B14F-4D97-AF65-F5344CB8AC3E}">
        <p14:creationId xmlns:p14="http://schemas.microsoft.com/office/powerpoint/2010/main" val="1588680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07513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9641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E2D6ED-11A5-449D-9821-C5E60068CCE7}"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164741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2D6ED-11A5-449D-9821-C5E60068CCE7}"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01EE7-E098-48CE-903D-24AF41B7B728}" type="slidenum">
              <a:rPr lang="en-US" smtClean="0"/>
              <a:t>‹#›</a:t>
            </a:fld>
            <a:endParaRPr lang="en-US"/>
          </a:p>
        </p:txBody>
      </p:sp>
    </p:spTree>
    <p:extLst>
      <p:ext uri="{BB962C8B-B14F-4D97-AF65-F5344CB8AC3E}">
        <p14:creationId xmlns:p14="http://schemas.microsoft.com/office/powerpoint/2010/main" val="205661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E2D6ED-11A5-449D-9821-C5E60068CCE7}"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01EE7-E098-48CE-903D-24AF41B7B728}"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3C07C54C-01AC-5C3F-4A4D-258D48FCEF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8112" y="4653644"/>
            <a:ext cx="1036838" cy="246537"/>
          </a:xfrm>
          <a:prstGeom prst="rect">
            <a:avLst/>
          </a:prstGeom>
        </p:spPr>
      </p:pic>
    </p:spTree>
    <p:extLst>
      <p:ext uri="{BB962C8B-B14F-4D97-AF65-F5344CB8AC3E}">
        <p14:creationId xmlns:p14="http://schemas.microsoft.com/office/powerpoint/2010/main" val="98198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8151" y="572151"/>
            <a:ext cx="7533640" cy="43688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858676" y="1189613"/>
            <a:ext cx="7543115" cy="331153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90355" y="4916465"/>
            <a:ext cx="619255" cy="124641"/>
          </a:xfrm>
          <a:prstGeom prst="rect">
            <a:avLst/>
          </a:prstGeom>
        </p:spPr>
        <p:txBody>
          <a:bodyPr vert="horz" lIns="0" tIns="0" rIns="0" bIns="0" rtlCol="0" anchor="b"/>
          <a:lstStyle>
            <a:lvl1pPr algn="r">
              <a:defRPr sz="500">
                <a:solidFill>
                  <a:schemeClr val="tx1">
                    <a:tint val="75000"/>
                  </a:schemeClr>
                </a:solidFill>
              </a:defRPr>
            </a:lvl1pPr>
          </a:lstStyle>
          <a:p>
            <a:fld id="{CCF2D9AC-1ADB-4C45-B739-6627F0927195}" type="datetimeFigureOut">
              <a:rPr lang="en-US" smtClean="0"/>
              <a:pPr/>
              <a:t>2/16/2024</a:t>
            </a:fld>
            <a:endParaRPr lang="en-US"/>
          </a:p>
        </p:txBody>
      </p:sp>
      <p:sp>
        <p:nvSpPr>
          <p:cNvPr id="5" name="Footer Placeholder 4"/>
          <p:cNvSpPr>
            <a:spLocks noGrp="1"/>
          </p:cNvSpPr>
          <p:nvPr>
            <p:ph type="ftr" sz="quarter" idx="3"/>
          </p:nvPr>
        </p:nvSpPr>
        <p:spPr>
          <a:xfrm>
            <a:off x="680320" y="4916465"/>
            <a:ext cx="6497094" cy="124641"/>
          </a:xfrm>
          <a:prstGeom prst="rect">
            <a:avLst/>
          </a:prstGeom>
        </p:spPr>
        <p:txBody>
          <a:bodyPr vert="horz" lIns="0" tIns="0" rIns="0" bIns="0" rtlCol="0" anchor="b"/>
          <a:lstStyle>
            <a:lvl1pPr algn="l">
              <a:defRPr sz="500" i="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23120" y="4916465"/>
            <a:ext cx="335854" cy="124641"/>
          </a:xfrm>
          <a:prstGeom prst="rect">
            <a:avLst/>
          </a:prstGeom>
        </p:spPr>
        <p:txBody>
          <a:bodyPr vert="horz" lIns="0" tIns="0" rIns="0" bIns="0" rtlCol="0" anchor="b"/>
          <a:lstStyle>
            <a:lvl1pPr algn="ctr">
              <a:defRPr sz="600">
                <a:solidFill>
                  <a:schemeClr val="tx1">
                    <a:tint val="75000"/>
                  </a:schemeClr>
                </a:solidFill>
              </a:defRPr>
            </a:lvl1pPr>
          </a:lstStyle>
          <a:p>
            <a:fld id="{7F9E9800-C88D-4FF9-8C3B-CD8269EBB3CC}" type="slidenum">
              <a:rPr lang="en-US" smtClean="0"/>
              <a:pPr/>
              <a:t>‹#›</a:t>
            </a:fld>
            <a:endParaRPr lang="en-US"/>
          </a:p>
        </p:txBody>
      </p:sp>
      <p:sp>
        <p:nvSpPr>
          <p:cNvPr id="16" name="Freeform 15">
            <a:extLst>
              <a:ext uri="{FF2B5EF4-FFF2-40B4-BE49-F238E27FC236}">
                <a16:creationId xmlns:a16="http://schemas.microsoft.com/office/drawing/2014/main" id="{900C589E-929A-7A03-FE5A-E2DDB8CECF06}"/>
              </a:ext>
            </a:extLst>
          </p:cNvPr>
          <p:cNvSpPr/>
          <p:nvPr userDrawn="1"/>
        </p:nvSpPr>
        <p:spPr>
          <a:xfrm>
            <a:off x="8497088" y="4501147"/>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accent3"/>
          </a:solidFill>
          <a:ln w="89253" cap="flat">
            <a:noFill/>
            <a:prstDash val="solid"/>
            <a:miter/>
          </a:ln>
        </p:spPr>
        <p:txBody>
          <a:bodyPr rtlCol="0" anchor="ctr"/>
          <a:lstStyle/>
          <a:p>
            <a:endParaRPr lang="en-US"/>
          </a:p>
        </p:txBody>
      </p:sp>
    </p:spTree>
    <p:extLst>
      <p:ext uri="{BB962C8B-B14F-4D97-AF65-F5344CB8AC3E}">
        <p14:creationId xmlns:p14="http://schemas.microsoft.com/office/powerpoint/2010/main" val="171117298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685800" rtl="0" eaLnBrk="1" latinLnBrk="0" hangingPunct="1">
        <a:lnSpc>
          <a:spcPct val="110000"/>
        </a:lnSpc>
        <a:spcBef>
          <a:spcPct val="0"/>
        </a:spcBef>
        <a:buNone/>
        <a:defRPr sz="2700" kern="1200">
          <a:solidFill>
            <a:schemeClr val="tx2"/>
          </a:solidFill>
          <a:latin typeface="+mj-lt"/>
          <a:ea typeface="+mj-ea"/>
          <a:cs typeface="+mj-cs"/>
        </a:defRPr>
      </a:lvl1pPr>
    </p:titleStyle>
    <p:bodyStyle>
      <a:lvl1pPr marL="4763" indent="-4763" algn="l" defTabSz="685800" rtl="0" eaLnBrk="1" latinLnBrk="0" hangingPunct="1">
        <a:lnSpc>
          <a:spcPct val="136000"/>
        </a:lnSpc>
        <a:spcBef>
          <a:spcPts val="750"/>
        </a:spcBef>
        <a:buFont typeface="System Font Regular"/>
        <a:buChar char="​"/>
        <a:tabLst/>
        <a:defRPr sz="1600" kern="1200">
          <a:solidFill>
            <a:schemeClr val="tx1"/>
          </a:solidFill>
          <a:latin typeface="+mn-lt"/>
          <a:ea typeface="+mn-ea"/>
          <a:cs typeface="+mn-cs"/>
        </a:defRPr>
      </a:lvl1pPr>
      <a:lvl2pPr marL="4763" indent="-4763" algn="l" defTabSz="685800" rtl="0" eaLnBrk="1" latinLnBrk="0" hangingPunct="1">
        <a:lnSpc>
          <a:spcPct val="167000"/>
        </a:lnSpc>
        <a:spcBef>
          <a:spcPts val="375"/>
        </a:spcBef>
        <a:buFont typeface="System Font Regular"/>
        <a:buChar char="​"/>
        <a:tabLst/>
        <a:defRPr sz="1000" kern="1200">
          <a:solidFill>
            <a:schemeClr val="tx1"/>
          </a:solidFill>
          <a:latin typeface="+mn-lt"/>
          <a:ea typeface="+mn-ea"/>
          <a:cs typeface="+mn-cs"/>
        </a:defRPr>
      </a:lvl2pPr>
      <a:lvl3pPr marL="117475" indent="-117475" algn="l" defTabSz="685800" rtl="0" eaLnBrk="1" latinLnBrk="0" hangingPunct="1">
        <a:lnSpc>
          <a:spcPct val="90000"/>
        </a:lnSpc>
        <a:spcBef>
          <a:spcPts val="375"/>
        </a:spcBef>
        <a:buFont typeface="Arial" panose="020B0604020202020204" pitchFamily="34" charset="0"/>
        <a:buChar char="•"/>
        <a:tabLst/>
        <a:defRPr sz="1000" kern="1200">
          <a:solidFill>
            <a:schemeClr val="tx1"/>
          </a:solidFill>
          <a:latin typeface="+mn-lt"/>
          <a:ea typeface="+mn-ea"/>
          <a:cs typeface="+mn-cs"/>
        </a:defRPr>
      </a:lvl3pPr>
      <a:lvl4pPr marL="230188" indent="-112713" algn="l" defTabSz="685800" rtl="0" eaLnBrk="1" latinLnBrk="0" hangingPunct="1">
        <a:lnSpc>
          <a:spcPct val="90000"/>
        </a:lnSpc>
        <a:spcBef>
          <a:spcPts val="375"/>
        </a:spcBef>
        <a:buFont typeface="Arial" panose="020B0604020202020204" pitchFamily="34" charset="0"/>
        <a:buChar char="•"/>
        <a:tabLst/>
        <a:defRPr sz="900" kern="1200">
          <a:solidFill>
            <a:schemeClr val="tx1"/>
          </a:solidFill>
          <a:latin typeface="+mn-lt"/>
          <a:ea typeface="+mn-ea"/>
          <a:cs typeface="+mn-cs"/>
        </a:defRPr>
      </a:lvl4pPr>
      <a:lvl5pPr marL="347663" indent="-117475" algn="l" defTabSz="685800" rtl="0" eaLnBrk="1" latinLnBrk="0" hangingPunct="1">
        <a:lnSpc>
          <a:spcPct val="90000"/>
        </a:lnSpc>
        <a:spcBef>
          <a:spcPts val="375"/>
        </a:spcBef>
        <a:buFont typeface="Arial" panose="020B0604020202020204" pitchFamily="34" charset="0"/>
        <a:buChar char="•"/>
        <a:tabLst/>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0124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E2D6ED-11A5-449D-9821-C5E60068CCE7}" type="datetimeFigureOut">
              <a:rPr lang="en-US" smtClean="0"/>
              <a:t>2/16/2024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B01EE7-E098-48CE-903D-24AF41B7B728}"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7D1802DF-9374-35A0-A334-334D8ECE5C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68112" y="4653644"/>
            <a:ext cx="1036838" cy="246537"/>
          </a:xfrm>
          <a:prstGeom prst="rect">
            <a:avLst/>
          </a:prstGeom>
        </p:spPr>
      </p:pic>
    </p:spTree>
    <p:extLst>
      <p:ext uri="{BB962C8B-B14F-4D97-AF65-F5344CB8AC3E}">
        <p14:creationId xmlns:p14="http://schemas.microsoft.com/office/powerpoint/2010/main" val="201584905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125142"/>
            <a:ext cx="7715250"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4469310"/>
            <a:ext cx="2000250"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2/16/2024</a:t>
            </a:fld>
            <a:endParaRPr lang="en-US"/>
          </a:p>
        </p:txBody>
      </p:sp>
      <p:sp>
        <p:nvSpPr>
          <p:cNvPr id="5" name="Footer Placeholder 4"/>
          <p:cNvSpPr>
            <a:spLocks noGrp="1"/>
          </p:cNvSpPr>
          <p:nvPr>
            <p:ph type="ftr" sz="quarter" idx="3"/>
          </p:nvPr>
        </p:nvSpPr>
        <p:spPr>
          <a:xfrm>
            <a:off x="2928938" y="4469310"/>
            <a:ext cx="2714625"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4469310"/>
            <a:ext cx="2000250"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4234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42899" rtl="0" eaLnBrk="1" latinLnBrk="0" hangingPunct="1">
        <a:spcBef>
          <a:spcPct val="0"/>
        </a:spcBef>
        <a:buNone/>
        <a:defRPr sz="3094" kern="1200">
          <a:solidFill>
            <a:schemeClr val="tx1"/>
          </a:solidFill>
          <a:latin typeface="+mj-lt"/>
          <a:ea typeface="+mj-ea"/>
          <a:cs typeface="+mj-cs"/>
        </a:defRPr>
      </a:lvl1pPr>
    </p:titleStyle>
    <p:bodyStyle>
      <a:lvl1pPr marL="241087" indent="-241087" algn="l" defTabSz="642899"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55" indent="-200906" algn="l" defTabSz="642899"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23" indent="-160725" algn="l" defTabSz="642899"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073"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22"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7971"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21"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870"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19" indent="-160725" algn="l" defTabSz="642899"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899" rtl="0" eaLnBrk="1" latinLnBrk="0" hangingPunct="1">
        <a:defRPr sz="1266" kern="1200">
          <a:solidFill>
            <a:schemeClr val="tx1"/>
          </a:solidFill>
          <a:latin typeface="+mn-lt"/>
          <a:ea typeface="+mn-ea"/>
          <a:cs typeface="+mn-cs"/>
        </a:defRPr>
      </a:lvl1pPr>
      <a:lvl2pPr marL="321449" algn="l" defTabSz="642899" rtl="0" eaLnBrk="1" latinLnBrk="0" hangingPunct="1">
        <a:defRPr sz="1266" kern="1200">
          <a:solidFill>
            <a:schemeClr val="tx1"/>
          </a:solidFill>
          <a:latin typeface="+mn-lt"/>
          <a:ea typeface="+mn-ea"/>
          <a:cs typeface="+mn-cs"/>
        </a:defRPr>
      </a:lvl2pPr>
      <a:lvl3pPr marL="642899" algn="l" defTabSz="642899" rtl="0" eaLnBrk="1" latinLnBrk="0" hangingPunct="1">
        <a:defRPr sz="1266" kern="1200">
          <a:solidFill>
            <a:schemeClr val="tx1"/>
          </a:solidFill>
          <a:latin typeface="+mn-lt"/>
          <a:ea typeface="+mn-ea"/>
          <a:cs typeface="+mn-cs"/>
        </a:defRPr>
      </a:lvl3pPr>
      <a:lvl4pPr marL="964348" algn="l" defTabSz="642899" rtl="0" eaLnBrk="1" latinLnBrk="0" hangingPunct="1">
        <a:defRPr sz="1266" kern="1200">
          <a:solidFill>
            <a:schemeClr val="tx1"/>
          </a:solidFill>
          <a:latin typeface="+mn-lt"/>
          <a:ea typeface="+mn-ea"/>
          <a:cs typeface="+mn-cs"/>
        </a:defRPr>
      </a:lvl4pPr>
      <a:lvl5pPr marL="1285797" algn="l" defTabSz="642899" rtl="0" eaLnBrk="1" latinLnBrk="0" hangingPunct="1">
        <a:defRPr sz="1266" kern="1200">
          <a:solidFill>
            <a:schemeClr val="tx1"/>
          </a:solidFill>
          <a:latin typeface="+mn-lt"/>
          <a:ea typeface="+mn-ea"/>
          <a:cs typeface="+mn-cs"/>
        </a:defRPr>
      </a:lvl5pPr>
      <a:lvl6pPr marL="1607247" algn="l" defTabSz="642899" rtl="0" eaLnBrk="1" latinLnBrk="0" hangingPunct="1">
        <a:defRPr sz="1266" kern="1200">
          <a:solidFill>
            <a:schemeClr val="tx1"/>
          </a:solidFill>
          <a:latin typeface="+mn-lt"/>
          <a:ea typeface="+mn-ea"/>
          <a:cs typeface="+mn-cs"/>
        </a:defRPr>
      </a:lvl6pPr>
      <a:lvl7pPr marL="1928696" algn="l" defTabSz="642899" rtl="0" eaLnBrk="1" latinLnBrk="0" hangingPunct="1">
        <a:defRPr sz="1266" kern="1200">
          <a:solidFill>
            <a:schemeClr val="tx1"/>
          </a:solidFill>
          <a:latin typeface="+mn-lt"/>
          <a:ea typeface="+mn-ea"/>
          <a:cs typeface="+mn-cs"/>
        </a:defRPr>
      </a:lvl7pPr>
      <a:lvl8pPr marL="2250145" algn="l" defTabSz="642899" rtl="0" eaLnBrk="1" latinLnBrk="0" hangingPunct="1">
        <a:defRPr sz="1266" kern="1200">
          <a:solidFill>
            <a:schemeClr val="tx1"/>
          </a:solidFill>
          <a:latin typeface="+mn-lt"/>
          <a:ea typeface="+mn-ea"/>
          <a:cs typeface="+mn-cs"/>
        </a:defRPr>
      </a:lvl8pPr>
      <a:lvl9pPr marL="2571595" algn="l" defTabSz="642899"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fif"/><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hyperlink" Target="http://www.psychosisscreening.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www.psychosisscreening.org/path-4-same-day-assessment.html" TargetMode="External"/><Relationship Id="rId3" Type="http://schemas.openxmlformats.org/officeDocument/2006/relationships/hyperlink" Target="https://www.psychosisscreening.org/uploads/1/2/3/9/123971055/safe_t.pdf" TargetMode="External"/><Relationship Id="rId7" Type="http://schemas.openxmlformats.org/officeDocument/2006/relationships/hyperlink" Target="https://www.parinc.com/Products/Pkey/390"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www.forensic-psychiatry.no/violence_risk/index.html" TargetMode="External"/><Relationship Id="rId5" Type="http://schemas.openxmlformats.org/officeDocument/2006/relationships/hyperlink" Target="https://www.mcpap.com/Provider/SuicidePrevention.aspx" TargetMode="External"/><Relationship Id="rId4" Type="http://schemas.openxmlformats.org/officeDocument/2006/relationships/hyperlink" Target="https://www.psychosisscreening.org/uploads/1/2/3/9/123971055/c-ssrs1-14-09-baselinescreening.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eg"/><Relationship Id="rId9"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mapnet.online/events/2022/6/3/early-psychosis-and-substance-use-key-skills-for-recovery" TargetMode="External"/><Relationship Id="rId7" Type="http://schemas.openxmlformats.org/officeDocument/2006/relationships/hyperlink" Target="https://www.mapnet.online/events/2023/3/24/diagnosis-and-treatment-of-psychosis-in-autism-spectrum-disorder"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www.mapnet.online/events/2022/6/17/harm-risk-assessment-in-clinical-practice" TargetMode="External"/><Relationship Id="rId5" Type="http://schemas.openxmlformats.org/officeDocument/2006/relationships/hyperlink" Target="https://www.mapnet.online/events/2022/10/21/treating-youth-with-early-psychosis-and-trauma-related-disorders" TargetMode="External"/><Relationship Id="rId4" Type="http://schemas.openxmlformats.org/officeDocument/2006/relationships/hyperlink" Target="https://www.mapnet.online/events/2022/2/25/ocd-psychosis-or-both"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samhsa.gov/resource/ebp/understanding-first-episode-psychosis-young-adult-get-facts" TargetMode="Externa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youtube.com/watch?v=aaqSM_WLk1w" TargetMode="External"/><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hyperlink" Target="https://handholdma.org/" TargetMode="External"/><Relationship Id="rId10" Type="http://schemas.openxmlformats.org/officeDocument/2006/relationships/image" Target="../media/image12.png"/><Relationship Id="rId4" Type="http://schemas.openxmlformats.org/officeDocument/2006/relationships/hyperlink" Target="https://handholdma.org/what-can-i-do/the-school-of-hard-talks-online-lessons-from-motivational-interviewing-for-everyday-families" TargetMode="Externa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BCC591-CCCB-29C8-9DF8-D4F2FC2C2188}"/>
              </a:ext>
            </a:extLst>
          </p:cNvPr>
          <p:cNvSpPr>
            <a:spLocks noGrp="1"/>
          </p:cNvSpPr>
          <p:nvPr>
            <p:ph type="title"/>
          </p:nvPr>
        </p:nvSpPr>
        <p:spPr/>
        <p:txBody>
          <a:bodyPr/>
          <a:lstStyle/>
          <a:p>
            <a:r>
              <a:rPr lang="en-US" sz="2800" dirty="0"/>
              <a:t>Early Psychosis: Symptoms, Identification, and Treatment</a:t>
            </a:r>
            <a:br>
              <a:rPr lang="en-US" sz="2800" dirty="0"/>
            </a:br>
            <a:br>
              <a:rPr lang="en-US" sz="2800" dirty="0"/>
            </a:br>
            <a:endParaRPr lang="en-US" sz="2800" dirty="0"/>
          </a:p>
        </p:txBody>
      </p:sp>
      <p:sp>
        <p:nvSpPr>
          <p:cNvPr id="5" name="Content Placeholder 4">
            <a:extLst>
              <a:ext uri="{FF2B5EF4-FFF2-40B4-BE49-F238E27FC236}">
                <a16:creationId xmlns:a16="http://schemas.microsoft.com/office/drawing/2014/main" id="{DC7E0056-E497-C157-E575-83762B3BB699}"/>
              </a:ext>
            </a:extLst>
          </p:cNvPr>
          <p:cNvSpPr>
            <a:spLocks noGrp="1"/>
          </p:cNvSpPr>
          <p:nvPr>
            <p:ph idx="13"/>
          </p:nvPr>
        </p:nvSpPr>
        <p:spPr>
          <a:xfrm>
            <a:off x="355963" y="4091637"/>
            <a:ext cx="1313891" cy="457797"/>
          </a:xfrm>
        </p:spPr>
        <p:txBody>
          <a:bodyPr/>
          <a:lstStyle/>
          <a:p>
            <a:pPr>
              <a:lnSpc>
                <a:spcPct val="100000"/>
              </a:lnSpc>
            </a:pPr>
            <a:r>
              <a:rPr lang="en-US" sz="1050" dirty="0"/>
              <a:t>Emily Gagen, Ph.D.</a:t>
            </a:r>
          </a:p>
          <a:p>
            <a:pPr>
              <a:lnSpc>
                <a:spcPct val="100000"/>
              </a:lnSpc>
            </a:pPr>
            <a:r>
              <a:rPr lang="en-US" sz="1050" dirty="0"/>
              <a:t>Director</a:t>
            </a:r>
          </a:p>
          <a:p>
            <a:pPr>
              <a:lnSpc>
                <a:spcPct val="100000"/>
              </a:lnSpc>
            </a:pPr>
            <a:endParaRPr lang="en-US" sz="1000" dirty="0"/>
          </a:p>
        </p:txBody>
      </p:sp>
      <p:pic>
        <p:nvPicPr>
          <p:cNvPr id="12" name="Graphic 11">
            <a:extLst>
              <a:ext uri="{FF2B5EF4-FFF2-40B4-BE49-F238E27FC236}">
                <a16:creationId xmlns:a16="http://schemas.microsoft.com/office/drawing/2014/main" id="{D07A347A-5183-4453-A272-44D33DDA549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403" b="15403"/>
          <a:stretch/>
        </p:blipFill>
        <p:spPr>
          <a:xfrm>
            <a:off x="4166832" y="0"/>
            <a:ext cx="3223523" cy="5143500"/>
          </a:xfrm>
          <a:prstGeom prst="rect">
            <a:avLst/>
          </a:prstGeom>
        </p:spPr>
      </p:pic>
      <p:pic>
        <p:nvPicPr>
          <p:cNvPr id="13" name="Graphic 12">
            <a:extLst>
              <a:ext uri="{FF2B5EF4-FFF2-40B4-BE49-F238E27FC236}">
                <a16:creationId xmlns:a16="http://schemas.microsoft.com/office/drawing/2014/main" id="{697292C7-278A-17C6-4D38-8E72F3476EF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5395" r="56354" b="58317"/>
          <a:stretch/>
        </p:blipFill>
        <p:spPr>
          <a:xfrm>
            <a:off x="7652714" y="0"/>
            <a:ext cx="1491286" cy="1645920"/>
          </a:xfrm>
          <a:prstGeom prst="rect">
            <a:avLst/>
          </a:prstGeom>
        </p:spPr>
      </p:pic>
      <p:pic>
        <p:nvPicPr>
          <p:cNvPr id="18" name="Picture Placeholder 17" descr="A picture containing outdoor, landscape, woodland, forest&#10;&#10;Description automatically generated">
            <a:extLst>
              <a:ext uri="{FF2B5EF4-FFF2-40B4-BE49-F238E27FC236}">
                <a16:creationId xmlns:a16="http://schemas.microsoft.com/office/drawing/2014/main" id="{1AD07A4D-F1EE-C864-41AB-6AE29A0AD65A}"/>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9483" r="19483"/>
          <a:stretch>
            <a:fillRect/>
          </a:stretch>
        </p:blipFill>
        <p:spPr/>
      </p:pic>
      <p:sp>
        <p:nvSpPr>
          <p:cNvPr id="2" name="Content Placeholder 4">
            <a:extLst>
              <a:ext uri="{FF2B5EF4-FFF2-40B4-BE49-F238E27FC236}">
                <a16:creationId xmlns:a16="http://schemas.microsoft.com/office/drawing/2014/main" id="{C9E8627D-A6A0-3BD4-1E67-F6BD0638F183}"/>
              </a:ext>
            </a:extLst>
          </p:cNvPr>
          <p:cNvSpPr txBox="1">
            <a:spLocks/>
          </p:cNvSpPr>
          <p:nvPr/>
        </p:nvSpPr>
        <p:spPr>
          <a:xfrm>
            <a:off x="1932214" y="4091636"/>
            <a:ext cx="1647009" cy="457797"/>
          </a:xfrm>
          <a:prstGeom prst="rect">
            <a:avLst/>
          </a:prstGeom>
        </p:spPr>
        <p:txBody>
          <a:bodyPr vert="horz" lIns="0" tIns="0" rIns="0" bIns="0" rtlCol="0">
            <a:noAutofit/>
          </a:bodyPr>
          <a:lstStyle>
            <a:lvl1pPr marL="0" indent="0" algn="l" defTabSz="685800" rtl="0" eaLnBrk="1" latinLnBrk="0" hangingPunct="1">
              <a:lnSpc>
                <a:spcPct val="128000"/>
              </a:lnSpc>
              <a:spcBef>
                <a:spcPts val="600"/>
              </a:spcBef>
              <a:spcAft>
                <a:spcPts val="0"/>
              </a:spcAft>
              <a:buFont typeface="System Font Regular"/>
              <a:buNone/>
              <a:tabLst/>
              <a:defRPr sz="1700" kern="1200" cap="none" spc="0" baseline="0">
                <a:solidFill>
                  <a:schemeClr val="tx1"/>
                </a:solidFill>
                <a:latin typeface="+mn-lt"/>
                <a:ea typeface="+mn-ea"/>
                <a:cs typeface="+mn-cs"/>
              </a:defRPr>
            </a:lvl1pPr>
            <a:lvl2pPr marL="0" indent="0" algn="l" defTabSz="685800" rtl="0" eaLnBrk="1" latinLnBrk="0" hangingPunct="1">
              <a:lnSpc>
                <a:spcPct val="100000"/>
              </a:lnSpc>
              <a:spcBef>
                <a:spcPts val="600"/>
              </a:spcBef>
              <a:spcAft>
                <a:spcPts val="0"/>
              </a:spcAft>
              <a:buFont typeface="System Font Regular"/>
              <a:buNone/>
              <a:tabLst/>
              <a:defRPr sz="1700" kern="1200" cap="none" spc="0" baseline="0">
                <a:solidFill>
                  <a:schemeClr val="tx1"/>
                </a:solidFill>
                <a:latin typeface="+mn-lt"/>
                <a:ea typeface="+mn-ea"/>
                <a:cs typeface="+mn-cs"/>
              </a:defRPr>
            </a:lvl2pPr>
            <a:lvl3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3pPr>
            <a:lvl4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4pPr>
            <a:lvl5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5pPr>
            <a:lvl6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6pPr>
            <a:lvl7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7pPr>
            <a:lvl8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8pPr>
            <a:lvl9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9pPr>
          </a:lstStyle>
          <a:p>
            <a:pPr>
              <a:lnSpc>
                <a:spcPct val="100000"/>
              </a:lnSpc>
            </a:pPr>
            <a:r>
              <a:rPr lang="en-US" sz="1050" dirty="0"/>
              <a:t>Tanya Trevett, M.Ed.</a:t>
            </a:r>
          </a:p>
          <a:p>
            <a:pPr>
              <a:lnSpc>
                <a:spcPct val="100000"/>
              </a:lnSpc>
            </a:pPr>
            <a:r>
              <a:rPr lang="en-US" sz="1050" dirty="0"/>
              <a:t>Family Partner</a:t>
            </a:r>
          </a:p>
          <a:p>
            <a:pPr>
              <a:lnSpc>
                <a:spcPct val="100000"/>
              </a:lnSpc>
            </a:pPr>
            <a:endParaRPr lang="en-US" sz="1000" dirty="0"/>
          </a:p>
        </p:txBody>
      </p:sp>
      <p:sp>
        <p:nvSpPr>
          <p:cNvPr id="3" name="Content Placeholder 4">
            <a:extLst>
              <a:ext uri="{FF2B5EF4-FFF2-40B4-BE49-F238E27FC236}">
                <a16:creationId xmlns:a16="http://schemas.microsoft.com/office/drawing/2014/main" id="{500D2ADF-D0A4-D007-7BAB-E663A9593148}"/>
              </a:ext>
            </a:extLst>
          </p:cNvPr>
          <p:cNvSpPr txBox="1">
            <a:spLocks/>
          </p:cNvSpPr>
          <p:nvPr/>
        </p:nvSpPr>
        <p:spPr>
          <a:xfrm>
            <a:off x="3815449" y="4091635"/>
            <a:ext cx="1749330" cy="457797"/>
          </a:xfrm>
          <a:prstGeom prst="rect">
            <a:avLst/>
          </a:prstGeom>
        </p:spPr>
        <p:txBody>
          <a:bodyPr vert="horz" lIns="0" tIns="0" rIns="0" bIns="0" rtlCol="0">
            <a:noAutofit/>
          </a:bodyPr>
          <a:lstStyle>
            <a:lvl1pPr marL="0" indent="0" algn="l" defTabSz="685800" rtl="0" eaLnBrk="1" latinLnBrk="0" hangingPunct="1">
              <a:lnSpc>
                <a:spcPct val="128000"/>
              </a:lnSpc>
              <a:spcBef>
                <a:spcPts val="600"/>
              </a:spcBef>
              <a:spcAft>
                <a:spcPts val="0"/>
              </a:spcAft>
              <a:buFont typeface="System Font Regular"/>
              <a:buNone/>
              <a:tabLst/>
              <a:defRPr sz="1700" kern="1200" cap="none" spc="0" baseline="0">
                <a:solidFill>
                  <a:schemeClr val="tx1"/>
                </a:solidFill>
                <a:latin typeface="+mn-lt"/>
                <a:ea typeface="+mn-ea"/>
                <a:cs typeface="+mn-cs"/>
              </a:defRPr>
            </a:lvl1pPr>
            <a:lvl2pPr marL="0" indent="0" algn="l" defTabSz="685800" rtl="0" eaLnBrk="1" latinLnBrk="0" hangingPunct="1">
              <a:lnSpc>
                <a:spcPct val="100000"/>
              </a:lnSpc>
              <a:spcBef>
                <a:spcPts val="600"/>
              </a:spcBef>
              <a:spcAft>
                <a:spcPts val="0"/>
              </a:spcAft>
              <a:buFont typeface="System Font Regular"/>
              <a:buNone/>
              <a:tabLst/>
              <a:defRPr sz="1700" kern="1200" cap="none" spc="0" baseline="0">
                <a:solidFill>
                  <a:schemeClr val="tx1"/>
                </a:solidFill>
                <a:latin typeface="+mn-lt"/>
                <a:ea typeface="+mn-ea"/>
                <a:cs typeface="+mn-cs"/>
              </a:defRPr>
            </a:lvl2pPr>
            <a:lvl3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3pPr>
            <a:lvl4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4pPr>
            <a:lvl5pPr marL="0" indent="0" algn="l" defTabSz="685800" rtl="0" eaLnBrk="1" latinLnBrk="0" hangingPunct="1">
              <a:lnSpc>
                <a:spcPct val="100000"/>
              </a:lnSpc>
              <a:spcBef>
                <a:spcPts val="600"/>
              </a:spcBef>
              <a:spcAft>
                <a:spcPts val="0"/>
              </a:spcAft>
              <a:buFont typeface="Arial" panose="020B0604020202020204" pitchFamily="34" charset="0"/>
              <a:buNone/>
              <a:tabLst/>
              <a:defRPr sz="1700" kern="1200" cap="none" spc="0" baseline="0">
                <a:solidFill>
                  <a:schemeClr val="tx1"/>
                </a:solidFill>
                <a:latin typeface="+mn-lt"/>
                <a:ea typeface="+mn-ea"/>
                <a:cs typeface="+mn-cs"/>
              </a:defRPr>
            </a:lvl5pPr>
            <a:lvl6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6pPr>
            <a:lvl7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7pPr>
            <a:lvl8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8pPr>
            <a:lvl9pPr marL="0" indent="0" algn="l" defTabSz="685800" rtl="0" eaLnBrk="1" latinLnBrk="0" hangingPunct="1">
              <a:lnSpc>
                <a:spcPct val="100000"/>
              </a:lnSpc>
              <a:spcBef>
                <a:spcPts val="600"/>
              </a:spcBef>
              <a:spcAft>
                <a:spcPts val="0"/>
              </a:spcAft>
              <a:buFont typeface="Arial" panose="020B0604020202020204" pitchFamily="34" charset="0"/>
              <a:buNone/>
              <a:tabLst/>
              <a:defRPr sz="1700" b="0" i="0" kern="1200">
                <a:solidFill>
                  <a:schemeClr val="tx1"/>
                </a:solidFill>
                <a:latin typeface="+mn-lt"/>
                <a:ea typeface="+mn-ea"/>
                <a:cs typeface="+mn-cs"/>
              </a:defRPr>
            </a:lvl9pPr>
          </a:lstStyle>
          <a:p>
            <a:pPr>
              <a:lnSpc>
                <a:spcPct val="100000"/>
              </a:lnSpc>
            </a:pPr>
            <a:r>
              <a:rPr lang="en-US" sz="1050" dirty="0"/>
              <a:t>Sarah Dreyfus</a:t>
            </a:r>
          </a:p>
          <a:p>
            <a:pPr>
              <a:lnSpc>
                <a:spcPct val="100000"/>
              </a:lnSpc>
            </a:pPr>
            <a:r>
              <a:rPr lang="en-US" sz="1050" dirty="0"/>
              <a:t>Young Adult Peer Mentor</a:t>
            </a:r>
          </a:p>
          <a:p>
            <a:pPr>
              <a:lnSpc>
                <a:spcPct val="100000"/>
              </a:lnSpc>
            </a:pPr>
            <a:endParaRPr lang="en-US" sz="1000" dirty="0"/>
          </a:p>
        </p:txBody>
      </p:sp>
    </p:spTree>
    <p:extLst>
      <p:ext uri="{BB962C8B-B14F-4D97-AF65-F5344CB8AC3E}">
        <p14:creationId xmlns:p14="http://schemas.microsoft.com/office/powerpoint/2010/main" val="119179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in a chair talking to another person&#10;&#10;Description automatically generated with low confidence">
            <a:extLst>
              <a:ext uri="{FF2B5EF4-FFF2-40B4-BE49-F238E27FC236}">
                <a16:creationId xmlns:a16="http://schemas.microsoft.com/office/drawing/2014/main" id="{5C98B769-FBF9-D6B1-412B-274235B5E29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81" r="16681"/>
          <a:stretch>
            <a:fillRect/>
          </a:stretch>
        </p:blipFill>
        <p:spPr/>
      </p:pic>
      <p:sp>
        <p:nvSpPr>
          <p:cNvPr id="2" name="Title 1">
            <a:extLst>
              <a:ext uri="{FF2B5EF4-FFF2-40B4-BE49-F238E27FC236}">
                <a16:creationId xmlns:a16="http://schemas.microsoft.com/office/drawing/2014/main" id="{7F16C807-8A33-0037-669D-B13509030A91}"/>
              </a:ext>
            </a:extLst>
          </p:cNvPr>
          <p:cNvSpPr>
            <a:spLocks noGrp="1"/>
          </p:cNvSpPr>
          <p:nvPr>
            <p:ph type="title"/>
          </p:nvPr>
        </p:nvSpPr>
        <p:spPr>
          <a:xfrm>
            <a:off x="522372" y="376092"/>
            <a:ext cx="3787714" cy="1272540"/>
          </a:xfrm>
        </p:spPr>
        <p:txBody>
          <a:bodyPr/>
          <a:lstStyle/>
          <a:p>
            <a:r>
              <a:rPr lang="en-US" sz="2800" b="1" dirty="0">
                <a:latin typeface="+mj-lt"/>
              </a:rPr>
              <a:t>Recovery From Psychosis</a:t>
            </a:r>
            <a:endParaRPr lang="en-US" sz="2800" b="1" dirty="0"/>
          </a:p>
        </p:txBody>
      </p:sp>
      <p:sp>
        <p:nvSpPr>
          <p:cNvPr id="9" name="TextBox 8">
            <a:extLst>
              <a:ext uri="{FF2B5EF4-FFF2-40B4-BE49-F238E27FC236}">
                <a16:creationId xmlns:a16="http://schemas.microsoft.com/office/drawing/2014/main" id="{5C295A0C-99BC-50A8-C498-8CD9DEBD06BF}"/>
              </a:ext>
            </a:extLst>
          </p:cNvPr>
          <p:cNvSpPr txBox="1"/>
          <p:nvPr/>
        </p:nvSpPr>
        <p:spPr>
          <a:xfrm>
            <a:off x="338667" y="1463040"/>
            <a:ext cx="3848888" cy="3416320"/>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sz="1600" dirty="0"/>
              <a:t>Recovery is very possible</a:t>
            </a:r>
          </a:p>
          <a:p>
            <a:pPr marL="742950" lvl="1" indent="-285750">
              <a:buFont typeface="Arial" panose="020B0604020202020204" pitchFamily="34" charset="0"/>
              <a:buChar char="•"/>
            </a:pPr>
            <a:r>
              <a:rPr lang="en-US" sz="1400" dirty="0"/>
              <a:t>We have a lot of evidence that </a:t>
            </a:r>
            <a:r>
              <a:rPr lang="en-US" sz="1400" b="1" dirty="0"/>
              <a:t>early intervention </a:t>
            </a:r>
            <a:r>
              <a:rPr lang="en-US" sz="1400" dirty="0"/>
              <a:t>is the best way to help people get back on track</a:t>
            </a:r>
          </a:p>
          <a:p>
            <a:pPr marL="285750" indent="-285750">
              <a:lnSpc>
                <a:spcPct val="100000"/>
              </a:lnSpc>
              <a:buFont typeface="Arial" panose="020B0604020202020204" pitchFamily="34" charset="0"/>
              <a:buChar char="•"/>
            </a:pPr>
            <a:r>
              <a:rPr lang="en-US" sz="1600" dirty="0"/>
              <a:t>Some people experience one episode of psychosis, some experience multiple</a:t>
            </a:r>
          </a:p>
          <a:p>
            <a:pPr marL="742950" lvl="1" indent="-285750">
              <a:buFont typeface="Arial" panose="020B0604020202020204" pitchFamily="34" charset="0"/>
              <a:buChar char="•"/>
            </a:pPr>
            <a:r>
              <a:rPr lang="en-US" sz="1400" dirty="0"/>
              <a:t>Goal is to reduce frequency and severity of episodes </a:t>
            </a:r>
          </a:p>
          <a:p>
            <a:pPr marL="285750" indent="-285750">
              <a:lnSpc>
                <a:spcPct val="100000"/>
              </a:lnSpc>
              <a:buFont typeface="Arial" panose="020B0604020202020204" pitchFamily="34" charset="0"/>
              <a:buChar char="•"/>
            </a:pPr>
            <a:r>
              <a:rPr lang="en-US" sz="1600" dirty="0"/>
              <a:t>Specialty clinics dedicated to working with youth and young adults </a:t>
            </a:r>
          </a:p>
          <a:p>
            <a:endParaRPr lang="en-US" sz="2000" dirty="0"/>
          </a:p>
        </p:txBody>
      </p:sp>
      <p:sp>
        <p:nvSpPr>
          <p:cNvPr id="12" name="Freeform 15">
            <a:extLst>
              <a:ext uri="{FF2B5EF4-FFF2-40B4-BE49-F238E27FC236}">
                <a16:creationId xmlns:a16="http://schemas.microsoft.com/office/drawing/2014/main" id="{058C981C-55CE-2270-3E29-7AE9411C8B72}"/>
              </a:ext>
            </a:extLst>
          </p:cNvPr>
          <p:cNvSpPr/>
          <p:nvPr/>
        </p:nvSpPr>
        <p:spPr>
          <a:xfrm>
            <a:off x="8564042" y="4548560"/>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accent3"/>
          </a:solidFill>
          <a:ln w="89253" cap="flat">
            <a:noFill/>
            <a:prstDash val="solid"/>
            <a:miter/>
          </a:ln>
        </p:spPr>
        <p:txBody>
          <a:bodyPr rtlCol="0" anchor="ctr"/>
          <a:lstStyle/>
          <a:p>
            <a:endParaRPr lang="en-US"/>
          </a:p>
        </p:txBody>
      </p:sp>
    </p:spTree>
    <p:extLst>
      <p:ext uri="{BB962C8B-B14F-4D97-AF65-F5344CB8AC3E}">
        <p14:creationId xmlns:p14="http://schemas.microsoft.com/office/powerpoint/2010/main" val="54574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a:extLst>
              <a:ext uri="{FF2B5EF4-FFF2-40B4-BE49-F238E27FC236}">
                <a16:creationId xmlns:a16="http://schemas.microsoft.com/office/drawing/2014/main" id="{FF088034-4F5E-4BFE-4B6F-C5002AE02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53" y="192187"/>
            <a:ext cx="7504104" cy="41579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491145-80C9-1013-2446-744551984B6B}"/>
              </a:ext>
            </a:extLst>
          </p:cNvPr>
          <p:cNvSpPr/>
          <p:nvPr/>
        </p:nvSpPr>
        <p:spPr>
          <a:xfrm>
            <a:off x="4294415" y="424963"/>
            <a:ext cx="1020536" cy="16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Massachusetts Psychosis Network for Early Treatment">
            <a:extLst>
              <a:ext uri="{FF2B5EF4-FFF2-40B4-BE49-F238E27FC236}">
                <a16:creationId xmlns:a16="http://schemas.microsoft.com/office/drawing/2014/main" id="{7AB9EBA2-429B-4A6D-0C72-EC93FA3EE5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
        <p:nvSpPr>
          <p:cNvPr id="6" name="TextBox 5">
            <a:extLst>
              <a:ext uri="{FF2B5EF4-FFF2-40B4-BE49-F238E27FC236}">
                <a16:creationId xmlns:a16="http://schemas.microsoft.com/office/drawing/2014/main" id="{C6D4EE35-A211-6EA1-6A5D-D0CE8956CD2A}"/>
              </a:ext>
            </a:extLst>
          </p:cNvPr>
          <p:cNvSpPr txBox="1"/>
          <p:nvPr/>
        </p:nvSpPr>
        <p:spPr>
          <a:xfrm>
            <a:off x="2777067" y="4533871"/>
            <a:ext cx="3589866" cy="369332"/>
          </a:xfrm>
          <a:prstGeom prst="rect">
            <a:avLst/>
          </a:prstGeom>
          <a:noFill/>
        </p:spPr>
        <p:txBody>
          <a:bodyPr wrap="square" rtlCol="0">
            <a:spAutoFit/>
          </a:bodyPr>
          <a:lstStyle/>
          <a:p>
            <a:r>
              <a:rPr lang="en-US" dirty="0">
                <a:hlinkClick r:id="rId4"/>
              </a:rPr>
              <a:t>www.psychosisscreening.org</a:t>
            </a:r>
            <a:r>
              <a:rPr lang="en-US" dirty="0"/>
              <a:t> </a:t>
            </a:r>
          </a:p>
        </p:txBody>
      </p:sp>
    </p:spTree>
    <p:extLst>
      <p:ext uri="{BB962C8B-B14F-4D97-AF65-F5344CB8AC3E}">
        <p14:creationId xmlns:p14="http://schemas.microsoft.com/office/powerpoint/2010/main" val="2860964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2A447-DB9D-71D6-0DEF-1E01B21E94ED}"/>
              </a:ext>
            </a:extLst>
          </p:cNvPr>
          <p:cNvSpPr>
            <a:spLocks noGrp="1"/>
          </p:cNvSpPr>
          <p:nvPr>
            <p:ph type="title"/>
          </p:nvPr>
        </p:nvSpPr>
        <p:spPr>
          <a:xfrm>
            <a:off x="571352" y="262647"/>
            <a:ext cx="3485178" cy="1218390"/>
          </a:xfrm>
        </p:spPr>
        <p:txBody>
          <a:bodyPr vert="horz" lIns="0" tIns="0" rIns="0" bIns="0" rtlCol="0" anchor="ctr">
            <a:normAutofit/>
          </a:bodyPr>
          <a:lstStyle/>
          <a:p>
            <a:pPr algn="ctr"/>
            <a:r>
              <a:rPr lang="en-US" sz="3000" dirty="0"/>
              <a:t>Treatment </a:t>
            </a:r>
            <a:br>
              <a:rPr lang="en-US" sz="3000" dirty="0"/>
            </a:br>
            <a:r>
              <a:rPr lang="en-US" sz="3000" dirty="0"/>
              <a:t>Delays</a:t>
            </a:r>
          </a:p>
        </p:txBody>
      </p:sp>
      <p:sp>
        <p:nvSpPr>
          <p:cNvPr id="3" name="Content Placeholder 2">
            <a:extLst>
              <a:ext uri="{FF2B5EF4-FFF2-40B4-BE49-F238E27FC236}">
                <a16:creationId xmlns:a16="http://schemas.microsoft.com/office/drawing/2014/main" id="{B91545E0-1427-C509-D01E-953CCD79C80E}"/>
              </a:ext>
            </a:extLst>
          </p:cNvPr>
          <p:cNvSpPr>
            <a:spLocks noGrp="1"/>
          </p:cNvSpPr>
          <p:nvPr>
            <p:ph idx="1"/>
          </p:nvPr>
        </p:nvSpPr>
        <p:spPr>
          <a:xfrm>
            <a:off x="571351" y="2057400"/>
            <a:ext cx="3485179" cy="2709861"/>
          </a:xfrm>
        </p:spPr>
        <p:txBody>
          <a:bodyPr vert="horz" lIns="0" tIns="0" rIns="0" bIns="0" rtlCol="0" anchor="ctr">
            <a:normAutofit/>
          </a:bodyPr>
          <a:lstStyle/>
          <a:p>
            <a:pPr marL="0" indent="0">
              <a:lnSpc>
                <a:spcPct val="90000"/>
              </a:lnSpc>
              <a:buNone/>
            </a:pPr>
            <a:r>
              <a:rPr lang="en-US" sz="1000" dirty="0">
                <a:ea typeface="+mn-lt"/>
                <a:cs typeface="+mn-lt"/>
              </a:rPr>
              <a:t>The average adolescent experiences psychosis for </a:t>
            </a:r>
            <a:r>
              <a:rPr lang="en-US" sz="1000" b="1" dirty="0">
                <a:ea typeface="+mn-lt"/>
                <a:cs typeface="+mn-lt"/>
              </a:rPr>
              <a:t>18.7 months </a:t>
            </a:r>
            <a:r>
              <a:rPr lang="en-US" sz="1000" dirty="0">
                <a:ea typeface="+mn-lt"/>
                <a:cs typeface="+mn-lt"/>
              </a:rPr>
              <a:t>before treatment but WHO recommends &lt;90 days</a:t>
            </a:r>
          </a:p>
          <a:p>
            <a:pPr>
              <a:lnSpc>
                <a:spcPct val="90000"/>
              </a:lnSpc>
            </a:pPr>
            <a:r>
              <a:rPr lang="en-US" sz="1000" b="1" dirty="0">
                <a:ea typeface="+mn-lt"/>
                <a:cs typeface="+mn-lt"/>
              </a:rPr>
              <a:t>60%</a:t>
            </a:r>
            <a:r>
              <a:rPr lang="en-US" sz="1000" dirty="0">
                <a:ea typeface="+mn-lt"/>
                <a:cs typeface="+mn-lt"/>
              </a:rPr>
              <a:t> of psychotic disorders are diagnosed in crisis settings like an inpatient unit or emergency department</a:t>
            </a:r>
          </a:p>
          <a:p>
            <a:pPr>
              <a:lnSpc>
                <a:spcPct val="90000"/>
              </a:lnSpc>
            </a:pPr>
            <a:r>
              <a:rPr lang="en-US" sz="1000" dirty="0">
                <a:ea typeface="+mn-lt"/>
                <a:cs typeface="+mn-lt"/>
              </a:rPr>
              <a:t>Delays lead to poorer outcomes</a:t>
            </a:r>
          </a:p>
          <a:p>
            <a:pPr marL="398463" lvl="1" indent="0">
              <a:lnSpc>
                <a:spcPct val="90000"/>
              </a:lnSpc>
              <a:buFont typeface="Arial" panose="020B0604020202020204" pitchFamily="34" charset="0"/>
              <a:buChar char="•"/>
            </a:pPr>
            <a:r>
              <a:rPr lang="en-US" dirty="0">
                <a:ea typeface="+mn-lt"/>
                <a:cs typeface="+mn-lt"/>
              </a:rPr>
              <a:t> Functional and cognitive impairments</a:t>
            </a:r>
          </a:p>
          <a:p>
            <a:pPr marL="398463" lvl="1" indent="0">
              <a:lnSpc>
                <a:spcPct val="90000"/>
              </a:lnSpc>
              <a:buFont typeface="Arial" panose="020B0604020202020204" pitchFamily="34" charset="0"/>
              <a:buChar char="•"/>
            </a:pPr>
            <a:r>
              <a:rPr lang="en-US" dirty="0">
                <a:ea typeface="+mn-lt"/>
                <a:cs typeface="+mn-lt"/>
              </a:rPr>
              <a:t> Increased risk of suicide</a:t>
            </a:r>
          </a:p>
          <a:p>
            <a:pPr marL="398463" lvl="1" indent="0">
              <a:lnSpc>
                <a:spcPct val="90000"/>
              </a:lnSpc>
              <a:buFont typeface="Arial" panose="020B0604020202020204" pitchFamily="34" charset="0"/>
              <a:buChar char="•"/>
            </a:pPr>
            <a:r>
              <a:rPr lang="en-US" dirty="0">
                <a:ea typeface="+mn-lt"/>
                <a:cs typeface="+mn-lt"/>
              </a:rPr>
              <a:t> Loss in social/role functioning</a:t>
            </a:r>
          </a:p>
          <a:p>
            <a:pPr marL="0" indent="0">
              <a:lnSpc>
                <a:spcPct val="90000"/>
              </a:lnSpc>
              <a:buNone/>
            </a:pPr>
            <a:endParaRPr lang="en-US" sz="1000" b="1" dirty="0">
              <a:ea typeface="+mn-lt"/>
              <a:cs typeface="+mn-lt"/>
            </a:endParaRPr>
          </a:p>
          <a:p>
            <a:pPr marL="0" indent="0" algn="ctr">
              <a:lnSpc>
                <a:spcPct val="90000"/>
              </a:lnSpc>
              <a:buNone/>
            </a:pPr>
            <a:r>
              <a:rPr lang="en-US" sz="1000" b="1" dirty="0">
                <a:ea typeface="+mn-lt"/>
                <a:cs typeface="+mn-lt"/>
              </a:rPr>
              <a:t>You may be the first person to see warning signs!</a:t>
            </a:r>
            <a:endParaRPr lang="en-US" sz="1000" dirty="0"/>
          </a:p>
        </p:txBody>
      </p:sp>
      <p:pic>
        <p:nvPicPr>
          <p:cNvPr id="5" name="Picture 4" descr="Young adult in counseling">
            <a:extLst>
              <a:ext uri="{FF2B5EF4-FFF2-40B4-BE49-F238E27FC236}">
                <a16:creationId xmlns:a16="http://schemas.microsoft.com/office/drawing/2014/main" id="{520C0A78-79CB-8B33-D61D-77B7CBB3815C}"/>
              </a:ext>
            </a:extLst>
          </p:cNvPr>
          <p:cNvPicPr>
            <a:picLocks noChangeAspect="1"/>
          </p:cNvPicPr>
          <p:nvPr/>
        </p:nvPicPr>
        <p:blipFill>
          <a:blip r:embed="rId2">
            <a:extLst>
              <a:ext uri="{28A0092B-C50C-407E-A947-70E740481C1C}">
                <a14:useLocalDpi xmlns:a14="http://schemas.microsoft.com/office/drawing/2010/main" val="0"/>
              </a:ext>
            </a:extLst>
          </a:blip>
          <a:srcRect l="20337" r="20337"/>
          <a:stretch/>
        </p:blipFill>
        <p:spPr>
          <a:xfrm>
            <a:off x="4572000" y="10"/>
            <a:ext cx="4577118" cy="5143490"/>
          </a:xfrm>
          <a:prstGeom prst="rect">
            <a:avLst/>
          </a:prstGeom>
        </p:spPr>
      </p:pic>
      <p:pic>
        <p:nvPicPr>
          <p:cNvPr id="4" name="Picture 3">
            <a:extLst>
              <a:ext uri="{FF2B5EF4-FFF2-40B4-BE49-F238E27FC236}">
                <a16:creationId xmlns:a16="http://schemas.microsoft.com/office/drawing/2014/main" id="{BBB7F6F3-820C-4895-DEE4-FF4A3B76BFE7}"/>
              </a:ext>
            </a:extLst>
          </p:cNvPr>
          <p:cNvPicPr>
            <a:picLocks noChangeAspect="1"/>
          </p:cNvPicPr>
          <p:nvPr/>
        </p:nvPicPr>
        <p:blipFill>
          <a:blip r:embed="rId3"/>
          <a:stretch>
            <a:fillRect/>
          </a:stretch>
        </p:blipFill>
        <p:spPr>
          <a:xfrm>
            <a:off x="64953" y="4471883"/>
            <a:ext cx="671617" cy="671617"/>
          </a:xfrm>
          <a:prstGeom prst="rect">
            <a:avLst/>
          </a:prstGeom>
        </p:spPr>
      </p:pic>
    </p:spTree>
    <p:extLst>
      <p:ext uri="{BB962C8B-B14F-4D97-AF65-F5344CB8AC3E}">
        <p14:creationId xmlns:p14="http://schemas.microsoft.com/office/powerpoint/2010/main" val="140258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alking through a field of tall grass&#10;&#10;Description automatically generated with medium confidence">
            <a:extLst>
              <a:ext uri="{FF2B5EF4-FFF2-40B4-BE49-F238E27FC236}">
                <a16:creationId xmlns:a16="http://schemas.microsoft.com/office/drawing/2014/main" id="{822948D4-93D9-CAB8-4FF9-B8BD3BFC0B7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7143" r="5669"/>
          <a:stretch/>
        </p:blipFill>
        <p:spPr>
          <a:xfrm>
            <a:off x="5507286" y="0"/>
            <a:ext cx="3636714" cy="5143500"/>
          </a:xfrm>
        </p:spPr>
      </p:pic>
      <p:sp>
        <p:nvSpPr>
          <p:cNvPr id="3" name="Title 2">
            <a:extLst>
              <a:ext uri="{FF2B5EF4-FFF2-40B4-BE49-F238E27FC236}">
                <a16:creationId xmlns:a16="http://schemas.microsoft.com/office/drawing/2014/main" id="{342708DF-CAD6-C8D8-5F4F-5D0032386C1C}"/>
              </a:ext>
            </a:extLst>
          </p:cNvPr>
          <p:cNvSpPr>
            <a:spLocks noGrp="1"/>
          </p:cNvSpPr>
          <p:nvPr>
            <p:ph type="title"/>
          </p:nvPr>
        </p:nvSpPr>
        <p:spPr>
          <a:xfrm>
            <a:off x="858632" y="667113"/>
            <a:ext cx="3878125" cy="477580"/>
          </a:xfrm>
        </p:spPr>
        <p:txBody>
          <a:bodyPr/>
          <a:lstStyle/>
          <a:p>
            <a:r>
              <a:rPr lang="en-US" dirty="0"/>
              <a:t>Case Example</a:t>
            </a:r>
          </a:p>
        </p:txBody>
      </p:sp>
      <p:sp>
        <p:nvSpPr>
          <p:cNvPr id="5" name="Freeform 4">
            <a:extLst>
              <a:ext uri="{FF2B5EF4-FFF2-40B4-BE49-F238E27FC236}">
                <a16:creationId xmlns:a16="http://schemas.microsoft.com/office/drawing/2014/main" id="{841D0B56-73F9-8A00-5377-0C795C33045F}"/>
              </a:ext>
            </a:extLst>
          </p:cNvPr>
          <p:cNvSpPr/>
          <p:nvPr/>
        </p:nvSpPr>
        <p:spPr>
          <a:xfrm>
            <a:off x="4941813" y="0"/>
            <a:ext cx="2797691" cy="5143500"/>
          </a:xfrm>
          <a:custGeom>
            <a:avLst/>
            <a:gdLst>
              <a:gd name="connsiteX0" fmla="*/ 1333629 w 2797691"/>
              <a:gd name="connsiteY0" fmla="*/ 0 h 5143500"/>
              <a:gd name="connsiteX1" fmla="*/ 2189477 w 2797691"/>
              <a:gd name="connsiteY1" fmla="*/ 0 h 5143500"/>
              <a:gd name="connsiteX2" fmla="*/ 2075016 w 2797691"/>
              <a:gd name="connsiteY2" fmla="*/ 87175 h 5143500"/>
              <a:gd name="connsiteX3" fmla="*/ 1547008 w 2797691"/>
              <a:gd name="connsiteY3" fmla="*/ 549588 h 5143500"/>
              <a:gd name="connsiteX4" fmla="*/ 1255466 w 2797691"/>
              <a:gd name="connsiteY4" fmla="*/ 3869844 h 5143500"/>
              <a:gd name="connsiteX5" fmla="*/ 2619059 w 2797691"/>
              <a:gd name="connsiteY5" fmla="*/ 5006616 h 5143500"/>
              <a:gd name="connsiteX6" fmla="*/ 2797691 w 2797691"/>
              <a:gd name="connsiteY6" fmla="*/ 5143500 h 5143500"/>
              <a:gd name="connsiteX7" fmla="*/ 1658049 w 2797691"/>
              <a:gd name="connsiteY7" fmla="*/ 5143500 h 5143500"/>
              <a:gd name="connsiteX8" fmla="*/ 1569994 w 2797691"/>
              <a:gd name="connsiteY8" fmla="*/ 5065491 h 5143500"/>
              <a:gd name="connsiteX9" fmla="*/ 22000 w 2797691"/>
              <a:gd name="connsiteY9" fmla="*/ 2828358 h 5143500"/>
              <a:gd name="connsiteX10" fmla="*/ 1207092 w 2797691"/>
              <a:gd name="connsiteY10" fmla="*/ 1136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7691" h="5143500">
                <a:moveTo>
                  <a:pt x="1333629" y="0"/>
                </a:moveTo>
                <a:lnTo>
                  <a:pt x="2189477" y="0"/>
                </a:lnTo>
                <a:lnTo>
                  <a:pt x="2075016" y="87175"/>
                </a:lnTo>
                <a:cubicBezTo>
                  <a:pt x="1885622" y="237724"/>
                  <a:pt x="1708034" y="392282"/>
                  <a:pt x="1547008" y="549588"/>
                </a:cubicBezTo>
                <a:cubicBezTo>
                  <a:pt x="353720" y="1715558"/>
                  <a:pt x="259051" y="2726301"/>
                  <a:pt x="1255466" y="3869844"/>
                </a:cubicBezTo>
                <a:cubicBezTo>
                  <a:pt x="1550759" y="4208774"/>
                  <a:pt x="2059131" y="4581861"/>
                  <a:pt x="2619059" y="5006616"/>
                </a:cubicBezTo>
                <a:lnTo>
                  <a:pt x="2797691" y="5143500"/>
                </a:lnTo>
                <a:lnTo>
                  <a:pt x="1658049" y="5143500"/>
                </a:lnTo>
                <a:lnTo>
                  <a:pt x="1569994" y="5065491"/>
                </a:lnTo>
                <a:cubicBezTo>
                  <a:pt x="733375" y="4317984"/>
                  <a:pt x="134907" y="3694064"/>
                  <a:pt x="22000" y="2828358"/>
                </a:cubicBezTo>
                <a:cubicBezTo>
                  <a:pt x="-117838" y="1756948"/>
                  <a:pt x="424495" y="848157"/>
                  <a:pt x="1207092" y="113650"/>
                </a:cubicBezTo>
                <a:close/>
              </a:path>
            </a:pathLst>
          </a:custGeom>
          <a:solidFill>
            <a:srgbClr val="00939C"/>
          </a:solidFill>
          <a:ln w="25076" cap="flat">
            <a:noFill/>
            <a:prstDash val="solid"/>
            <a:miter/>
          </a:ln>
        </p:spPr>
        <p:txBody>
          <a:bodyPr rtlCol="0" anchor="ctr"/>
          <a:lstStyle/>
          <a:p>
            <a:endParaRPr lang="en-US"/>
          </a:p>
        </p:txBody>
      </p:sp>
      <p:sp>
        <p:nvSpPr>
          <p:cNvPr id="23" name="bg object 17">
            <a:extLst>
              <a:ext uri="{FF2B5EF4-FFF2-40B4-BE49-F238E27FC236}">
                <a16:creationId xmlns:a16="http://schemas.microsoft.com/office/drawing/2014/main" id="{AA007677-D3B2-43DD-11E2-71AA6F101896}"/>
              </a:ext>
            </a:extLst>
          </p:cNvPr>
          <p:cNvSpPr/>
          <p:nvPr/>
        </p:nvSpPr>
        <p:spPr>
          <a:xfrm>
            <a:off x="8513534" y="4490453"/>
            <a:ext cx="341630" cy="360680"/>
          </a:xfrm>
          <a:custGeom>
            <a:avLst/>
            <a:gdLst/>
            <a:ahLst/>
            <a:cxnLst/>
            <a:rect l="l" t="t" r="r" b="b"/>
            <a:pathLst>
              <a:path w="341629" h="360679">
                <a:moveTo>
                  <a:pt x="116636" y="12"/>
                </a:moveTo>
                <a:lnTo>
                  <a:pt x="12" y="12"/>
                </a:lnTo>
                <a:lnTo>
                  <a:pt x="12" y="75971"/>
                </a:lnTo>
                <a:lnTo>
                  <a:pt x="27851" y="46570"/>
                </a:lnTo>
                <a:lnTo>
                  <a:pt x="62293" y="23964"/>
                </a:lnTo>
                <a:lnTo>
                  <a:pt x="94742" y="8369"/>
                </a:lnTo>
                <a:lnTo>
                  <a:pt x="116636" y="12"/>
                </a:lnTo>
                <a:close/>
              </a:path>
              <a:path w="341629" h="360679">
                <a:moveTo>
                  <a:pt x="341134" y="0"/>
                </a:moveTo>
                <a:lnTo>
                  <a:pt x="144170" y="0"/>
                </a:lnTo>
                <a:lnTo>
                  <a:pt x="119951" y="8648"/>
                </a:lnTo>
                <a:lnTo>
                  <a:pt x="55384" y="43243"/>
                </a:lnTo>
                <a:lnTo>
                  <a:pt x="9105" y="87718"/>
                </a:lnTo>
                <a:lnTo>
                  <a:pt x="2019" y="108521"/>
                </a:lnTo>
                <a:lnTo>
                  <a:pt x="5410" y="129222"/>
                </a:lnTo>
                <a:lnTo>
                  <a:pt x="19240" y="150495"/>
                </a:lnTo>
                <a:lnTo>
                  <a:pt x="45631" y="173062"/>
                </a:lnTo>
                <a:lnTo>
                  <a:pt x="80238" y="200317"/>
                </a:lnTo>
                <a:lnTo>
                  <a:pt x="110413" y="233641"/>
                </a:lnTo>
                <a:lnTo>
                  <a:pt x="123482" y="274408"/>
                </a:lnTo>
                <a:lnTo>
                  <a:pt x="119430" y="297738"/>
                </a:lnTo>
                <a:lnTo>
                  <a:pt x="107035" y="319963"/>
                </a:lnTo>
                <a:lnTo>
                  <a:pt x="86410" y="340880"/>
                </a:lnTo>
                <a:lnTo>
                  <a:pt x="57683" y="360311"/>
                </a:lnTo>
                <a:lnTo>
                  <a:pt x="165" y="360311"/>
                </a:lnTo>
                <a:lnTo>
                  <a:pt x="27139" y="343408"/>
                </a:lnTo>
                <a:lnTo>
                  <a:pt x="58661" y="319074"/>
                </a:lnTo>
                <a:lnTo>
                  <a:pt x="82613" y="288124"/>
                </a:lnTo>
                <a:lnTo>
                  <a:pt x="86931" y="251358"/>
                </a:lnTo>
                <a:lnTo>
                  <a:pt x="59512" y="209588"/>
                </a:lnTo>
                <a:lnTo>
                  <a:pt x="25285" y="178993"/>
                </a:lnTo>
                <a:lnTo>
                  <a:pt x="11264" y="165608"/>
                </a:lnTo>
                <a:lnTo>
                  <a:pt x="0" y="152438"/>
                </a:lnTo>
                <a:lnTo>
                  <a:pt x="0" y="360375"/>
                </a:lnTo>
                <a:lnTo>
                  <a:pt x="298907" y="360375"/>
                </a:lnTo>
                <a:lnTo>
                  <a:pt x="306209" y="351002"/>
                </a:lnTo>
                <a:lnTo>
                  <a:pt x="331838" y="309270"/>
                </a:lnTo>
                <a:lnTo>
                  <a:pt x="340715" y="269074"/>
                </a:lnTo>
                <a:lnTo>
                  <a:pt x="332574" y="230124"/>
                </a:lnTo>
                <a:lnTo>
                  <a:pt x="307124" y="192062"/>
                </a:lnTo>
                <a:lnTo>
                  <a:pt x="264795" y="153060"/>
                </a:lnTo>
                <a:lnTo>
                  <a:pt x="218694" y="119595"/>
                </a:lnTo>
                <a:lnTo>
                  <a:pt x="194818" y="103085"/>
                </a:lnTo>
                <a:lnTo>
                  <a:pt x="183451" y="93814"/>
                </a:lnTo>
                <a:lnTo>
                  <a:pt x="173139" y="82905"/>
                </a:lnTo>
                <a:lnTo>
                  <a:pt x="162077" y="58674"/>
                </a:lnTo>
                <a:lnTo>
                  <a:pt x="167005" y="37236"/>
                </a:lnTo>
                <a:lnTo>
                  <a:pt x="182994" y="19265"/>
                </a:lnTo>
                <a:lnTo>
                  <a:pt x="205092" y="5461"/>
                </a:lnTo>
                <a:lnTo>
                  <a:pt x="212801" y="1701"/>
                </a:lnTo>
                <a:lnTo>
                  <a:pt x="216738" y="76"/>
                </a:lnTo>
                <a:lnTo>
                  <a:pt x="229743" y="76"/>
                </a:lnTo>
                <a:lnTo>
                  <a:pt x="205676" y="12928"/>
                </a:lnTo>
                <a:lnTo>
                  <a:pt x="185877" y="31216"/>
                </a:lnTo>
                <a:lnTo>
                  <a:pt x="190220" y="79311"/>
                </a:lnTo>
                <a:lnTo>
                  <a:pt x="248208" y="119799"/>
                </a:lnTo>
                <a:lnTo>
                  <a:pt x="272351" y="135343"/>
                </a:lnTo>
                <a:lnTo>
                  <a:pt x="315798" y="168211"/>
                </a:lnTo>
                <a:lnTo>
                  <a:pt x="341134" y="194322"/>
                </a:lnTo>
                <a:lnTo>
                  <a:pt x="341134" y="0"/>
                </a:lnTo>
                <a:close/>
              </a:path>
            </a:pathLst>
          </a:custGeom>
          <a:solidFill>
            <a:srgbClr val="FFFFFF"/>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30E695FF-1463-CAF9-E042-112DC76A8FFF}"/>
              </a:ext>
            </a:extLst>
          </p:cNvPr>
          <p:cNvSpPr>
            <a:spLocks noGrp="1"/>
          </p:cNvSpPr>
          <p:nvPr>
            <p:ph sz="quarter" idx="13"/>
          </p:nvPr>
        </p:nvSpPr>
        <p:spPr>
          <a:xfrm>
            <a:off x="288837" y="1334348"/>
            <a:ext cx="4370240" cy="3562774"/>
          </a:xfrm>
        </p:spPr>
        <p:txBody>
          <a:bodyPr/>
          <a:lstStyle/>
          <a:p>
            <a:pPr lvl="1"/>
            <a:r>
              <a:rPr lang="en-US" dirty="0"/>
              <a:t>Alexis is a 17-year-old who enjoys art, gymnastics, and spending time online. She’s always struggled to connect with her peers, but that seems to have gotten worse recently. Alexis’s mom also reports that she’s always been close to her family but that lately, she’s been isolating in her room instead of spending time with them. Alexis’s mom has also reported that she’s had some trouble with hygiene; without encouragement from her mom, she will go days without showering or changing her clothes. </a:t>
            </a:r>
          </a:p>
          <a:p>
            <a:pPr lvl="1"/>
            <a:r>
              <a:rPr lang="en-US" dirty="0"/>
              <a:t>Over the past year, Alexis has been spending more and more time online and she talks often about conspiracy theories she hears about on YouTube. For a recent assignment, Alexis wrote a long, detailed essay explaining how the world could be a computer simulation and is overly preoccupied with the possibility that this could be true. </a:t>
            </a:r>
          </a:p>
          <a:p>
            <a:pPr lvl="1"/>
            <a:endParaRPr lang="en-US" dirty="0"/>
          </a:p>
          <a:p>
            <a:pPr lvl="1"/>
            <a:endParaRPr lang="en-US" dirty="0"/>
          </a:p>
        </p:txBody>
      </p:sp>
    </p:spTree>
    <p:extLst>
      <p:ext uri="{BB962C8B-B14F-4D97-AF65-F5344CB8AC3E}">
        <p14:creationId xmlns:p14="http://schemas.microsoft.com/office/powerpoint/2010/main" val="363385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2A6F82E-A920-A1A3-F0BD-D2A74ED314F0}"/>
              </a:ext>
            </a:extLst>
          </p:cNvPr>
          <p:cNvSpPr txBox="1"/>
          <p:nvPr/>
        </p:nvSpPr>
        <p:spPr>
          <a:xfrm>
            <a:off x="5745187" y="864157"/>
            <a:ext cx="3189809" cy="360098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Most people who develop psychosis experience other mental health concerns earlier in life.</a:t>
            </a: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Signs of clinical high risk for psychosis can be reliably identified and increasing research supports effectiveness of early treatment.</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About 10-25% will develop a psychotic disorder in next 2-3 years.</a:t>
            </a:r>
          </a:p>
          <a:p>
            <a:pPr marL="285750" indent="-285750">
              <a:buFont typeface="Arial"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2CFE82F3-D987-56C8-DBE5-14F63F59C7AE}"/>
              </a:ext>
            </a:extLst>
          </p:cNvPr>
          <p:cNvGraphicFramePr/>
          <p:nvPr>
            <p:extLst>
              <p:ext uri="{D42A27DB-BD31-4B8C-83A1-F6EECF244321}">
                <p14:modId xmlns:p14="http://schemas.microsoft.com/office/powerpoint/2010/main" val="1848032496"/>
              </p:ext>
            </p:extLst>
          </p:nvPr>
        </p:nvGraphicFramePr>
        <p:xfrm>
          <a:off x="0" y="729361"/>
          <a:ext cx="6315893" cy="3684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4331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5F4AC-16A6-5DB3-37AD-06F025923316}"/>
              </a:ext>
            </a:extLst>
          </p:cNvPr>
          <p:cNvSpPr>
            <a:spLocks noGrp="1"/>
          </p:cNvSpPr>
          <p:nvPr>
            <p:ph type="title"/>
          </p:nvPr>
        </p:nvSpPr>
        <p:spPr>
          <a:xfrm>
            <a:off x="476250" y="480617"/>
            <a:ext cx="2563994" cy="4187361"/>
          </a:xfrm>
        </p:spPr>
        <p:txBody>
          <a:bodyPr vert="horz" lIns="91440" tIns="45720" rIns="91440" bIns="45720" rtlCol="0" anchor="ctr">
            <a:normAutofit/>
          </a:bodyPr>
          <a:lstStyle/>
          <a:p>
            <a:pPr defTabSz="914400">
              <a:lnSpc>
                <a:spcPct val="90000"/>
              </a:lnSpc>
            </a:pPr>
            <a:r>
              <a:rPr lang="en-US" sz="3200" kern="1200" dirty="0">
                <a:latin typeface="+mj-lt"/>
                <a:ea typeface="+mj-ea"/>
                <a:cs typeface="+mj-cs"/>
              </a:rPr>
              <a:t>Signs To Consider</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20588" y="259703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 name="connsiteX0" fmla="*/ 0 w 4057650"/>
              <a:gd name="connsiteY0" fmla="*/ 0 h 13716"/>
              <a:gd name="connsiteX1" fmla="*/ 635698 w 4057650"/>
              <a:gd name="connsiteY1" fmla="*/ 0 h 13716"/>
              <a:gd name="connsiteX2" fmla="*/ 1190244 w 4057650"/>
              <a:gd name="connsiteY2" fmla="*/ 0 h 13716"/>
              <a:gd name="connsiteX3" fmla="*/ 1947672 w 4057650"/>
              <a:gd name="connsiteY3" fmla="*/ 0 h 13716"/>
              <a:gd name="connsiteX4" fmla="*/ 2583370 w 4057650"/>
              <a:gd name="connsiteY4" fmla="*/ 0 h 13716"/>
              <a:gd name="connsiteX5" fmla="*/ 3219069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150555 w 4057650"/>
              <a:gd name="connsiteY10" fmla="*/ 13716 h 13716"/>
              <a:gd name="connsiteX11" fmla="*/ 1474280 w 4057650"/>
              <a:gd name="connsiteY11" fmla="*/ 13716 h 13716"/>
              <a:gd name="connsiteX12" fmla="*/ 838581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45" y="4501"/>
                  <a:pt x="4058270" y="7438"/>
                  <a:pt x="4057650" y="13716"/>
                </a:cubicBezTo>
                <a:cubicBezTo>
                  <a:pt x="3746991" y="46900"/>
                  <a:pt x="3642040" y="-13712"/>
                  <a:pt x="3381375" y="13716"/>
                </a:cubicBezTo>
                <a:cubicBezTo>
                  <a:pt x="3142532" y="64771"/>
                  <a:pt x="2955382" y="-7162"/>
                  <a:pt x="2826830" y="13716"/>
                </a:cubicBezTo>
                <a:cubicBezTo>
                  <a:pt x="2734164" y="26064"/>
                  <a:pt x="2422331" y="12987"/>
                  <a:pt x="2272284" y="13716"/>
                </a:cubicBezTo>
                <a:cubicBezTo>
                  <a:pt x="2111408" y="20158"/>
                  <a:pt x="1888168" y="21489"/>
                  <a:pt x="1555432" y="13716"/>
                </a:cubicBezTo>
                <a:cubicBezTo>
                  <a:pt x="1389125" y="3117"/>
                  <a:pt x="1177551" y="39730"/>
                  <a:pt x="960310" y="13716"/>
                </a:cubicBezTo>
                <a:cubicBezTo>
                  <a:pt x="875922" y="-39900"/>
                  <a:pt x="323458" y="10262"/>
                  <a:pt x="0" y="13716"/>
                </a:cubicBezTo>
                <a:cubicBezTo>
                  <a:pt x="-331" y="11187"/>
                  <a:pt x="993" y="6491"/>
                  <a:pt x="0" y="0"/>
                </a:cubicBezTo>
                <a:close/>
              </a:path>
              <a:path w="4057650" h="13716"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913" y="2900"/>
                  <a:pt x="4056504" y="10718"/>
                  <a:pt x="4057650" y="13716"/>
                </a:cubicBezTo>
                <a:cubicBezTo>
                  <a:pt x="3866391" y="10757"/>
                  <a:pt x="3683092" y="22641"/>
                  <a:pt x="3381375" y="13716"/>
                </a:cubicBezTo>
                <a:cubicBezTo>
                  <a:pt x="3077442" y="-36111"/>
                  <a:pt x="2959293" y="-9904"/>
                  <a:pt x="2826830" y="13716"/>
                </a:cubicBezTo>
                <a:cubicBezTo>
                  <a:pt x="2745586" y="48996"/>
                  <a:pt x="2366651" y="54820"/>
                  <a:pt x="2150555" y="13716"/>
                </a:cubicBezTo>
                <a:cubicBezTo>
                  <a:pt x="1889766" y="-21926"/>
                  <a:pt x="1744011" y="-27260"/>
                  <a:pt x="1474280" y="13716"/>
                </a:cubicBezTo>
                <a:cubicBezTo>
                  <a:pt x="1211536" y="18423"/>
                  <a:pt x="970196" y="30950"/>
                  <a:pt x="838581" y="13716"/>
                </a:cubicBezTo>
                <a:cubicBezTo>
                  <a:pt x="683899" y="-9022"/>
                  <a:pt x="224248" y="-47016"/>
                  <a:pt x="0" y="13716"/>
                </a:cubicBezTo>
                <a:cubicBezTo>
                  <a:pt x="324" y="6999"/>
                  <a:pt x="221" y="2972"/>
                  <a:pt x="0" y="0"/>
                </a:cubicBezTo>
                <a:close/>
              </a:path>
              <a:path w="4057650" h="13716"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333" y="4276"/>
                  <a:pt x="4057768" y="7437"/>
                  <a:pt x="4057650" y="13716"/>
                </a:cubicBezTo>
                <a:cubicBezTo>
                  <a:pt x="3759943" y="44812"/>
                  <a:pt x="3655385" y="-12313"/>
                  <a:pt x="3381375" y="13716"/>
                </a:cubicBezTo>
                <a:cubicBezTo>
                  <a:pt x="3117080" y="43667"/>
                  <a:pt x="2965830" y="11179"/>
                  <a:pt x="2826830" y="13716"/>
                </a:cubicBezTo>
                <a:cubicBezTo>
                  <a:pt x="2719180" y="50001"/>
                  <a:pt x="2405341" y="23637"/>
                  <a:pt x="2272284" y="13716"/>
                </a:cubicBezTo>
                <a:cubicBezTo>
                  <a:pt x="2146521" y="37825"/>
                  <a:pt x="1920511" y="43731"/>
                  <a:pt x="1555432" y="13716"/>
                </a:cubicBezTo>
                <a:cubicBezTo>
                  <a:pt x="1341297" y="-14932"/>
                  <a:pt x="1185337" y="6286"/>
                  <a:pt x="960310" y="13716"/>
                </a:cubicBezTo>
                <a:cubicBezTo>
                  <a:pt x="797841" y="-31644"/>
                  <a:pt x="348704" y="-84402"/>
                  <a:pt x="0" y="13716"/>
                </a:cubicBezTo>
                <a:cubicBezTo>
                  <a:pt x="-929" y="10136"/>
                  <a:pt x="7" y="679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8AE439-195D-E2F6-69CA-4D09D7748AAF}"/>
              </a:ext>
            </a:extLst>
          </p:cNvPr>
          <p:cNvSpPr txBox="1"/>
          <p:nvPr/>
        </p:nvSpPr>
        <p:spPr>
          <a:xfrm>
            <a:off x="0" y="4836160"/>
            <a:ext cx="3589866" cy="246221"/>
          </a:xfrm>
          <a:prstGeom prst="rect">
            <a:avLst/>
          </a:prstGeom>
          <a:noFill/>
        </p:spPr>
        <p:txBody>
          <a:bodyPr wrap="square" rtlCol="0">
            <a:spAutoFit/>
          </a:bodyPr>
          <a:lstStyle/>
          <a:p>
            <a:pPr>
              <a:spcAft>
                <a:spcPts val="600"/>
              </a:spcAft>
            </a:pPr>
            <a:r>
              <a:rPr lang="en-US" sz="1000" dirty="0"/>
              <a:t>Borrowed from Dr. Michelle Friedman-Yakoobian</a:t>
            </a:r>
            <a:endParaRPr lang="en-US" sz="1000"/>
          </a:p>
        </p:txBody>
      </p:sp>
      <p:graphicFrame>
        <p:nvGraphicFramePr>
          <p:cNvPr id="6" name="TextBox 3">
            <a:extLst>
              <a:ext uri="{FF2B5EF4-FFF2-40B4-BE49-F238E27FC236}">
                <a16:creationId xmlns:a16="http://schemas.microsoft.com/office/drawing/2014/main" id="{67491EA4-4334-E00E-46DA-5538895C4039}"/>
              </a:ext>
            </a:extLst>
          </p:cNvPr>
          <p:cNvGraphicFramePr/>
          <p:nvPr>
            <p:extLst>
              <p:ext uri="{D42A27DB-BD31-4B8C-83A1-F6EECF244321}">
                <p14:modId xmlns:p14="http://schemas.microsoft.com/office/powerpoint/2010/main" val="664262583"/>
              </p:ext>
            </p:extLst>
          </p:nvPr>
        </p:nvGraphicFramePr>
        <p:xfrm>
          <a:off x="3486013" y="480616"/>
          <a:ext cx="517538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reeform 15">
            <a:extLst>
              <a:ext uri="{FF2B5EF4-FFF2-40B4-BE49-F238E27FC236}">
                <a16:creationId xmlns:a16="http://schemas.microsoft.com/office/drawing/2014/main" id="{255C8229-3C0F-D6E5-26EE-70AE5B630230}"/>
              </a:ext>
            </a:extLst>
          </p:cNvPr>
          <p:cNvSpPr/>
          <p:nvPr/>
        </p:nvSpPr>
        <p:spPr>
          <a:xfrm>
            <a:off x="8497088" y="4501147"/>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accent3"/>
          </a:solidFill>
          <a:ln w="89253" cap="flat">
            <a:noFill/>
            <a:prstDash val="solid"/>
            <a:miter/>
          </a:ln>
        </p:spPr>
        <p:txBody>
          <a:bodyPr rtlCol="0" anchor="ctr"/>
          <a:lstStyle/>
          <a:p>
            <a:endParaRPr lang="en-US"/>
          </a:p>
        </p:txBody>
      </p:sp>
    </p:spTree>
    <p:extLst>
      <p:ext uri="{BB962C8B-B14F-4D97-AF65-F5344CB8AC3E}">
        <p14:creationId xmlns:p14="http://schemas.microsoft.com/office/powerpoint/2010/main" val="40497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a:extLst>
              <a:ext uri="{FF2B5EF4-FFF2-40B4-BE49-F238E27FC236}">
                <a16:creationId xmlns:a16="http://schemas.microsoft.com/office/drawing/2014/main" id="{C267CCD5-F621-A540-808C-705C826D82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b="1">
                <a:solidFill>
                  <a:schemeClr val="tx1"/>
                </a:solidFill>
                <a:latin typeface="Times New Roman" panose="02020603050405020304" pitchFamily="18" charset="0"/>
                <a:ea typeface="ＭＳ Ｐゴシック" panose="020B0600070205080204" pitchFamily="34" charset="-128"/>
              </a:defRPr>
            </a:lvl1pPr>
            <a:lvl2pPr marL="28448794" indent="-28105894" eaLnBrk="0" hangingPunct="0">
              <a:defRPr sz="2700" b="1">
                <a:solidFill>
                  <a:schemeClr val="tx1"/>
                </a:solidFill>
                <a:latin typeface="Times New Roman" panose="02020603050405020304" pitchFamily="18" charset="0"/>
                <a:ea typeface="ＭＳ Ｐゴシック" panose="020B0600070205080204" pitchFamily="34" charset="-128"/>
              </a:defRPr>
            </a:lvl2pPr>
            <a:lvl3pPr eaLnBrk="0" hangingPunct="0">
              <a:defRPr sz="2700" b="1">
                <a:solidFill>
                  <a:schemeClr val="tx1"/>
                </a:solidFill>
                <a:latin typeface="Times New Roman" panose="02020603050405020304" pitchFamily="18" charset="0"/>
                <a:ea typeface="ＭＳ Ｐゴシック" panose="020B0600070205080204" pitchFamily="34" charset="-128"/>
              </a:defRPr>
            </a:lvl3pPr>
            <a:lvl4pPr eaLnBrk="0" hangingPunct="0">
              <a:defRPr sz="2700" b="1">
                <a:solidFill>
                  <a:schemeClr val="tx1"/>
                </a:solidFill>
                <a:latin typeface="Times New Roman" panose="02020603050405020304" pitchFamily="18" charset="0"/>
                <a:ea typeface="ＭＳ Ｐゴシック" panose="020B0600070205080204" pitchFamily="34" charset="-128"/>
              </a:defRPr>
            </a:lvl4pPr>
            <a:lvl5pPr eaLnBrk="0" hangingPunct="0">
              <a:defRPr sz="2700" b="1">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9pPr>
          </a:lstStyle>
          <a:p>
            <a:pPr eaLnBrk="1" hangingPunct="1"/>
            <a:fld id="{A1122A02-0EBA-9846-A61E-27B5FC86D886}" type="slidenum">
              <a:rPr lang="en-US" altLang="en-US" sz="1050" b="0" dirty="0">
                <a:solidFill>
                  <a:schemeClr val="bg1"/>
                </a:solidFill>
              </a:rPr>
              <a:pPr eaLnBrk="1" hangingPunct="1"/>
              <a:t>16</a:t>
            </a:fld>
            <a:endParaRPr lang="en-US" altLang="en-US" sz="1050" b="0">
              <a:solidFill>
                <a:schemeClr val="bg1"/>
              </a:solidFill>
            </a:endParaRPr>
          </a:p>
        </p:txBody>
      </p:sp>
      <p:sp>
        <p:nvSpPr>
          <p:cNvPr id="64515" name="Rectangle 2">
            <a:extLst>
              <a:ext uri="{FF2B5EF4-FFF2-40B4-BE49-F238E27FC236}">
                <a16:creationId xmlns:a16="http://schemas.microsoft.com/office/drawing/2014/main" id="{B020C51A-C456-6342-B93C-01C8BA44EFF7}"/>
              </a:ext>
            </a:extLst>
          </p:cNvPr>
          <p:cNvSpPr>
            <a:spLocks noChangeArrowheads="1"/>
          </p:cNvSpPr>
          <p:nvPr/>
        </p:nvSpPr>
        <p:spPr bwMode="auto">
          <a:xfrm>
            <a:off x="431261" y="4767263"/>
            <a:ext cx="829394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spAutoFit/>
          </a:bodyPr>
          <a:lstStyle>
            <a:lvl1pPr eaLnBrk="0" hangingPunct="0">
              <a:defRPr sz="36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b="1">
                <a:solidFill>
                  <a:schemeClr val="tx1"/>
                </a:solidFill>
                <a:latin typeface="Times New Roman" panose="02020603050405020304" pitchFamily="18" charset="0"/>
                <a:ea typeface="ＭＳ Ｐゴシック" panose="020B0600070205080204" pitchFamily="34" charset="-128"/>
              </a:defRPr>
            </a:lvl2pPr>
            <a:lvl3pPr eaLnBrk="0" hangingPunct="0">
              <a:defRPr sz="3600" b="1">
                <a:solidFill>
                  <a:schemeClr val="tx1"/>
                </a:solidFill>
                <a:latin typeface="Times New Roman" panose="02020603050405020304" pitchFamily="18" charset="0"/>
                <a:ea typeface="ＭＳ Ｐゴシック" panose="020B0600070205080204" pitchFamily="34" charset="-128"/>
              </a:defRPr>
            </a:lvl3pPr>
            <a:lvl4pPr eaLnBrk="0" hangingPunct="0">
              <a:defRPr sz="3600" b="1">
                <a:solidFill>
                  <a:schemeClr val="tx1"/>
                </a:solidFill>
                <a:latin typeface="Times New Roman" panose="02020603050405020304" pitchFamily="18" charset="0"/>
                <a:ea typeface="ＭＳ Ｐゴシック" panose="020B0600070205080204" pitchFamily="34" charset="-128"/>
              </a:defRPr>
            </a:lvl4pPr>
            <a:lvl5pPr eaLnBrk="0" hangingPunct="0">
              <a:defRPr sz="36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b="1">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1200" b="0" i="1" u="sng" dirty="0">
                <a:solidFill>
                  <a:schemeClr val="accent1"/>
                </a:solidFill>
                <a:latin typeface="+mj-lt"/>
                <a:ea typeface="ＭＳ Ｐゴシック"/>
                <a:cs typeface="Calibri" panose="020F0502020204030204" pitchFamily="34" charset="0"/>
              </a:rPr>
              <a:t>https://www.psychosisscreening.org/asking-about-psychosis.html </a:t>
            </a:r>
          </a:p>
        </p:txBody>
      </p:sp>
      <p:pic>
        <p:nvPicPr>
          <p:cNvPr id="64516" name="Picture 2">
            <a:extLst>
              <a:ext uri="{FF2B5EF4-FFF2-40B4-BE49-F238E27FC236}">
                <a16:creationId xmlns:a16="http://schemas.microsoft.com/office/drawing/2014/main" id="{2883DF38-A317-7248-A980-F94B344EBA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393" y="292295"/>
            <a:ext cx="8235683" cy="433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24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415614"/>
            <a:ext cx="4306641" cy="430664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3804" y="967323"/>
            <a:ext cx="2738325" cy="3203223"/>
          </a:xfrm>
        </p:spPr>
        <p:txBody>
          <a:bodyPr anchor="ctr">
            <a:normAutofit/>
          </a:bodyPr>
          <a:lstStyle/>
          <a:p>
            <a:pPr algn="ctr"/>
            <a:r>
              <a:rPr lang="en-US" sz="3200" dirty="0">
                <a:solidFill>
                  <a:srgbClr val="FFFFFF"/>
                </a:solidFill>
              </a:rPr>
              <a:t>Assessing Risk for Harm</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280795"/>
            <a:ext cx="128637"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813380"/>
            <a:ext cx="118159" cy="118159"/>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722924" y="388800"/>
            <a:ext cx="3578706" cy="4378461"/>
          </a:xfrm>
        </p:spPr>
        <p:txBody>
          <a:bodyPr anchor="ctr">
            <a:normAutofit/>
          </a:bodyPr>
          <a:lstStyle/>
          <a:p>
            <a:pPr>
              <a:lnSpc>
                <a:spcPct val="90000"/>
              </a:lnSpc>
            </a:pPr>
            <a:r>
              <a:rPr lang="en-US" sz="2000" b="1" dirty="0">
                <a:solidFill>
                  <a:schemeClr val="tx1">
                    <a:alpha val="80000"/>
                  </a:schemeClr>
                </a:solidFill>
              </a:rPr>
              <a:t>Psychotic symptoms by themselves do not necessarily indicate a safety concern!</a:t>
            </a:r>
          </a:p>
          <a:p>
            <a:pPr>
              <a:lnSpc>
                <a:spcPct val="90000"/>
              </a:lnSpc>
            </a:pPr>
            <a:endParaRPr lang="en-US" sz="2000" b="1" dirty="0">
              <a:solidFill>
                <a:schemeClr val="tx1">
                  <a:alpha val="80000"/>
                </a:schemeClr>
              </a:solidFill>
            </a:endParaRPr>
          </a:p>
          <a:p>
            <a:pPr>
              <a:lnSpc>
                <a:spcPct val="90000"/>
              </a:lnSpc>
            </a:pPr>
            <a:r>
              <a:rPr lang="en-US" sz="900" dirty="0">
                <a:solidFill>
                  <a:schemeClr val="tx1">
                    <a:alpha val="80000"/>
                  </a:schemeClr>
                </a:solidFill>
              </a:rPr>
              <a:t>When to consider emergency services:</a:t>
            </a:r>
          </a:p>
          <a:p>
            <a:pPr marL="462915" lvl="1" indent="-257175">
              <a:lnSpc>
                <a:spcPct val="90000"/>
              </a:lnSpc>
              <a:buFont typeface="+mj-lt"/>
              <a:buAutoNum type="arabicPeriod"/>
            </a:pPr>
            <a:r>
              <a:rPr lang="en-US" sz="900" dirty="0">
                <a:solidFill>
                  <a:schemeClr val="tx1">
                    <a:alpha val="80000"/>
                  </a:schemeClr>
                </a:solidFill>
              </a:rPr>
              <a:t>Active or difficult-to-manage </a:t>
            </a:r>
            <a:r>
              <a:rPr lang="en-US" sz="900" b="1" dirty="0">
                <a:solidFill>
                  <a:schemeClr val="tx1">
                    <a:alpha val="80000"/>
                  </a:schemeClr>
                </a:solidFill>
              </a:rPr>
              <a:t>suicidal/violent thoughts or impulses</a:t>
            </a:r>
          </a:p>
          <a:p>
            <a:pPr marL="462915" lvl="1" indent="-257175">
              <a:lnSpc>
                <a:spcPct val="90000"/>
              </a:lnSpc>
              <a:buFont typeface="+mj-lt"/>
              <a:buAutoNum type="arabicPeriod"/>
            </a:pPr>
            <a:r>
              <a:rPr lang="en-US" sz="900" dirty="0">
                <a:solidFill>
                  <a:schemeClr val="tx1">
                    <a:alpha val="80000"/>
                  </a:schemeClr>
                </a:solidFill>
              </a:rPr>
              <a:t>Current or recent </a:t>
            </a:r>
            <a:r>
              <a:rPr lang="en-US" sz="900" b="1" dirty="0">
                <a:solidFill>
                  <a:schemeClr val="tx1">
                    <a:alpha val="80000"/>
                  </a:schemeClr>
                </a:solidFill>
              </a:rPr>
              <a:t>command hallucinations </a:t>
            </a:r>
            <a:r>
              <a:rPr lang="en-US" sz="900" dirty="0">
                <a:solidFill>
                  <a:schemeClr val="tx1">
                    <a:alpha val="80000"/>
                  </a:schemeClr>
                </a:solidFill>
              </a:rPr>
              <a:t>to hurt themselves or someone else (assess degree of risk)</a:t>
            </a:r>
          </a:p>
          <a:p>
            <a:pPr marL="462915" lvl="1" indent="-257175">
              <a:lnSpc>
                <a:spcPct val="90000"/>
              </a:lnSpc>
              <a:buFont typeface="+mj-lt"/>
              <a:buAutoNum type="arabicPeriod"/>
            </a:pPr>
            <a:r>
              <a:rPr lang="en-US" sz="900" b="1" dirty="0">
                <a:solidFill>
                  <a:schemeClr val="tx1">
                    <a:alpha val="80000"/>
                  </a:schemeClr>
                </a:solidFill>
              </a:rPr>
              <a:t>Significantly out of touch with reality </a:t>
            </a:r>
            <a:r>
              <a:rPr lang="en-US" sz="900" dirty="0">
                <a:solidFill>
                  <a:schemeClr val="tx1">
                    <a:alpha val="80000"/>
                  </a:schemeClr>
                </a:solidFill>
              </a:rPr>
              <a:t>for more than several minutes at a time</a:t>
            </a:r>
          </a:p>
          <a:p>
            <a:pPr marL="462915" lvl="1" indent="-257175">
              <a:lnSpc>
                <a:spcPct val="90000"/>
              </a:lnSpc>
              <a:buFont typeface="+mj-lt"/>
              <a:buAutoNum type="arabicPeriod"/>
            </a:pPr>
            <a:r>
              <a:rPr lang="en-US" sz="900" dirty="0">
                <a:solidFill>
                  <a:schemeClr val="tx1">
                    <a:alpha val="80000"/>
                  </a:schemeClr>
                </a:solidFill>
              </a:rPr>
              <a:t>Behavior is </a:t>
            </a:r>
            <a:r>
              <a:rPr lang="en-US" sz="900" b="1" dirty="0">
                <a:solidFill>
                  <a:schemeClr val="tx1">
                    <a:alpha val="80000"/>
                  </a:schemeClr>
                </a:solidFill>
              </a:rPr>
              <a:t>severely disorganized </a:t>
            </a:r>
            <a:r>
              <a:rPr lang="en-US" sz="900" dirty="0">
                <a:solidFill>
                  <a:schemeClr val="tx1">
                    <a:alpha val="80000"/>
                  </a:schemeClr>
                </a:solidFill>
              </a:rPr>
              <a:t>or dangerous.</a:t>
            </a:r>
          </a:p>
          <a:p>
            <a:pPr>
              <a:lnSpc>
                <a:spcPct val="90000"/>
              </a:lnSpc>
            </a:pPr>
            <a:r>
              <a:rPr lang="en-US" sz="900" dirty="0">
                <a:solidFill>
                  <a:schemeClr val="tx1">
                    <a:alpha val="80000"/>
                  </a:schemeClr>
                </a:solidFill>
              </a:rPr>
              <a:t>Gather details with existing assessment tools:</a:t>
            </a:r>
          </a:p>
          <a:p>
            <a:pPr lvl="1">
              <a:lnSpc>
                <a:spcPct val="90000"/>
              </a:lnSpc>
            </a:pPr>
            <a:r>
              <a:rPr lang="en-US" sz="900" dirty="0">
                <a:solidFill>
                  <a:schemeClr val="tx1">
                    <a:alpha val="80000"/>
                  </a:schemeClr>
                </a:solidFill>
              </a:rPr>
              <a:t>Suicidality: </a:t>
            </a:r>
            <a:r>
              <a:rPr lang="en-US" sz="900" dirty="0">
                <a:solidFill>
                  <a:schemeClr val="tx1">
                    <a:alpha val="80000"/>
                  </a:schemeClr>
                </a:solidFill>
                <a:hlinkClick r:id="rId3"/>
              </a:rPr>
              <a:t>SAFE-T</a:t>
            </a:r>
            <a:r>
              <a:rPr lang="en-US" sz="900" dirty="0">
                <a:solidFill>
                  <a:schemeClr val="tx1">
                    <a:alpha val="80000"/>
                  </a:schemeClr>
                </a:solidFill>
              </a:rPr>
              <a:t>, </a:t>
            </a:r>
            <a:r>
              <a:rPr lang="en-US" sz="900" dirty="0">
                <a:solidFill>
                  <a:schemeClr val="tx1">
                    <a:alpha val="80000"/>
                  </a:schemeClr>
                </a:solidFill>
                <a:hlinkClick r:id="rId4"/>
              </a:rPr>
              <a:t>CSSRS</a:t>
            </a:r>
            <a:r>
              <a:rPr lang="en-US" sz="900" dirty="0">
                <a:solidFill>
                  <a:schemeClr val="tx1">
                    <a:alpha val="80000"/>
                  </a:schemeClr>
                </a:solidFill>
              </a:rPr>
              <a:t>, </a:t>
            </a:r>
            <a:r>
              <a:rPr lang="en-US" sz="900" dirty="0">
                <a:solidFill>
                  <a:schemeClr val="tx1">
                    <a:alpha val="80000"/>
                  </a:schemeClr>
                </a:solidFill>
                <a:hlinkClick r:id="rId5"/>
              </a:rPr>
              <a:t>MCPAP Screening Resources</a:t>
            </a:r>
            <a:endParaRPr lang="en-US" sz="900" dirty="0">
              <a:solidFill>
                <a:schemeClr val="tx1">
                  <a:alpha val="80000"/>
                </a:schemeClr>
              </a:solidFill>
            </a:endParaRPr>
          </a:p>
          <a:p>
            <a:pPr lvl="1">
              <a:lnSpc>
                <a:spcPct val="90000"/>
              </a:lnSpc>
            </a:pPr>
            <a:r>
              <a:rPr lang="en-US" sz="900" dirty="0">
                <a:solidFill>
                  <a:schemeClr val="tx1">
                    <a:alpha val="80000"/>
                  </a:schemeClr>
                </a:solidFill>
              </a:rPr>
              <a:t>Violence: </a:t>
            </a:r>
            <a:r>
              <a:rPr lang="en-US" sz="900" dirty="0">
                <a:solidFill>
                  <a:schemeClr val="tx1">
                    <a:alpha val="80000"/>
                  </a:schemeClr>
                </a:solidFill>
                <a:hlinkClick r:id="rId6"/>
              </a:rPr>
              <a:t>V-RISK 10</a:t>
            </a:r>
            <a:r>
              <a:rPr lang="en-US" sz="900" dirty="0">
                <a:solidFill>
                  <a:schemeClr val="tx1">
                    <a:alpha val="80000"/>
                  </a:schemeClr>
                </a:solidFill>
              </a:rPr>
              <a:t>, </a:t>
            </a:r>
            <a:r>
              <a:rPr lang="en-US" sz="900" dirty="0">
                <a:solidFill>
                  <a:schemeClr val="tx1">
                    <a:alpha val="80000"/>
                  </a:schemeClr>
                </a:solidFill>
                <a:hlinkClick r:id="rId7"/>
              </a:rPr>
              <a:t>Structured Assessment of Violence Risk in Youth (SAVRY)</a:t>
            </a:r>
            <a:endParaRPr lang="en-US" sz="900" dirty="0">
              <a:solidFill>
                <a:schemeClr val="tx1">
                  <a:alpha val="80000"/>
                </a:schemeClr>
              </a:solidFill>
            </a:endParaRPr>
          </a:p>
          <a:p>
            <a:pPr marL="34290" indent="0">
              <a:lnSpc>
                <a:spcPct val="90000"/>
              </a:lnSpc>
              <a:spcBef>
                <a:spcPts val="0"/>
              </a:spcBef>
              <a:buNone/>
            </a:pPr>
            <a:endParaRPr lang="en-US" sz="900" b="1" dirty="0">
              <a:solidFill>
                <a:schemeClr val="tx1">
                  <a:alpha val="80000"/>
                </a:schemeClr>
              </a:solidFill>
              <a:hlinkClick r:id="rId8"/>
            </a:endParaRPr>
          </a:p>
          <a:p>
            <a:pPr marL="34290" indent="0">
              <a:lnSpc>
                <a:spcPct val="90000"/>
              </a:lnSpc>
              <a:buNone/>
            </a:pPr>
            <a:r>
              <a:rPr lang="en-US" sz="900" i="1" u="sng" dirty="0">
                <a:solidFill>
                  <a:schemeClr val="tx1">
                    <a:alpha val="80000"/>
                  </a:schemeClr>
                </a:solidFill>
              </a:rPr>
              <a:t>https://www.psychosisscreening.org/path-4-same-day-assessment.html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4313865"/>
            <a:ext cx="84319" cy="8431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07795"/>
            <a:ext cx="0" cy="2429046"/>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Freeform 15">
            <a:extLst>
              <a:ext uri="{FF2B5EF4-FFF2-40B4-BE49-F238E27FC236}">
                <a16:creationId xmlns:a16="http://schemas.microsoft.com/office/drawing/2014/main" id="{0E99A239-F61E-8EA3-81FE-ACC2EC52C130}"/>
              </a:ext>
            </a:extLst>
          </p:cNvPr>
          <p:cNvSpPr/>
          <p:nvPr/>
        </p:nvSpPr>
        <p:spPr>
          <a:xfrm>
            <a:off x="8148457" y="4570571"/>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accent3"/>
          </a:solidFill>
          <a:ln w="89253" cap="flat">
            <a:noFill/>
            <a:prstDash val="solid"/>
            <a:miter/>
          </a:ln>
        </p:spPr>
        <p:txBody>
          <a:bodyPr rtlCol="0" anchor="ctr"/>
          <a:lstStyle/>
          <a:p>
            <a:endParaRPr lang="en-US"/>
          </a:p>
        </p:txBody>
      </p:sp>
    </p:spTree>
    <p:extLst>
      <p:ext uri="{BB962C8B-B14F-4D97-AF65-F5344CB8AC3E}">
        <p14:creationId xmlns:p14="http://schemas.microsoft.com/office/powerpoint/2010/main" val="219822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group of people sitting in chairs&#10;&#10;Description automatically generated with medium confidence">
            <a:extLst>
              <a:ext uri="{FF2B5EF4-FFF2-40B4-BE49-F238E27FC236}">
                <a16:creationId xmlns:a16="http://schemas.microsoft.com/office/drawing/2014/main" id="{3B6FFE66-AEB9-ED5E-9262-4911704D6E8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r="6234" b="-2"/>
          <a:stretch/>
        </p:blipFill>
        <p:spPr>
          <a:xfrm>
            <a:off x="20" y="10"/>
            <a:ext cx="7252212" cy="51434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EE6A9C9B-25F4-1680-B51E-8C9B0E936745}"/>
              </a:ext>
            </a:extLst>
          </p:cNvPr>
          <p:cNvSpPr>
            <a:spLocks noGrp="1"/>
          </p:cNvSpPr>
          <p:nvPr>
            <p:ph type="title"/>
          </p:nvPr>
        </p:nvSpPr>
        <p:spPr>
          <a:xfrm>
            <a:off x="5648707" y="273843"/>
            <a:ext cx="2866642" cy="1424934"/>
          </a:xfrm>
        </p:spPr>
        <p:txBody>
          <a:bodyPr vert="horz" lIns="91440" tIns="45720" rIns="91440" bIns="45720" rtlCol="0" anchor="ctr">
            <a:normAutofit/>
          </a:bodyPr>
          <a:lstStyle/>
          <a:p>
            <a:pPr algn="ctr" defTabSz="914400">
              <a:lnSpc>
                <a:spcPct val="90000"/>
              </a:lnSpc>
            </a:pPr>
            <a:r>
              <a:rPr lang="en-US" sz="3000" dirty="0">
                <a:solidFill>
                  <a:schemeClr val="tx1"/>
                </a:solidFill>
              </a:rPr>
              <a:t>You Can Relate! </a:t>
            </a:r>
          </a:p>
        </p:txBody>
      </p:sp>
      <p:sp>
        <p:nvSpPr>
          <p:cNvPr id="5" name="Content Placeholder 4">
            <a:extLst>
              <a:ext uri="{FF2B5EF4-FFF2-40B4-BE49-F238E27FC236}">
                <a16:creationId xmlns:a16="http://schemas.microsoft.com/office/drawing/2014/main" id="{C570FC97-7DB7-45FA-9CD4-14487F6EA0FC}"/>
              </a:ext>
            </a:extLst>
          </p:cNvPr>
          <p:cNvSpPr>
            <a:spLocks noGrp="1"/>
          </p:cNvSpPr>
          <p:nvPr>
            <p:ph sz="quarter" idx="13"/>
          </p:nvPr>
        </p:nvSpPr>
        <p:spPr>
          <a:xfrm>
            <a:off x="5648707" y="1825650"/>
            <a:ext cx="2866642" cy="2807072"/>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200" dirty="0"/>
              <a:t>Although symptoms of psychosis may seem difficult to understand, they are often related to underlying anxieties.</a:t>
            </a:r>
          </a:p>
          <a:p>
            <a:pPr indent="-228600" defTabSz="914400">
              <a:lnSpc>
                <a:spcPct val="90000"/>
              </a:lnSpc>
              <a:buFont typeface="Arial" panose="020B0604020202020204" pitchFamily="34" charset="0"/>
              <a:buChar char="•"/>
            </a:pPr>
            <a:r>
              <a:rPr lang="en-US" sz="1200" dirty="0"/>
              <a:t>The goal is not to “fix” people or convince them out of their beliefs, but rather to make sure they feel </a:t>
            </a:r>
            <a:r>
              <a:rPr lang="en-US" sz="1200" u="sng" dirty="0"/>
              <a:t>listened to and supported</a:t>
            </a:r>
            <a:r>
              <a:rPr lang="en-US" sz="1200" dirty="0"/>
              <a:t>. </a:t>
            </a:r>
          </a:p>
          <a:p>
            <a:pPr indent="-228600" defTabSz="914400">
              <a:lnSpc>
                <a:spcPct val="90000"/>
              </a:lnSpc>
              <a:buFont typeface="Arial" panose="020B0604020202020204" pitchFamily="34" charset="0"/>
              <a:buChar char="•"/>
            </a:pPr>
            <a:r>
              <a:rPr lang="en-US" sz="1200" b="1" dirty="0"/>
              <a:t>Listen for the emotions that the person is experiencing (confused, afraid, alone).</a:t>
            </a:r>
            <a:endParaRPr lang="en-US" sz="1200" b="1" u="sng" dirty="0"/>
          </a:p>
        </p:txBody>
      </p:sp>
      <p:sp>
        <p:nvSpPr>
          <p:cNvPr id="11" name="Freeform 15">
            <a:extLst>
              <a:ext uri="{FF2B5EF4-FFF2-40B4-BE49-F238E27FC236}">
                <a16:creationId xmlns:a16="http://schemas.microsoft.com/office/drawing/2014/main" id="{9F5239C3-78BA-0392-716C-03A951F495A5}"/>
              </a:ext>
            </a:extLst>
          </p:cNvPr>
          <p:cNvSpPr/>
          <p:nvPr/>
        </p:nvSpPr>
        <p:spPr>
          <a:xfrm>
            <a:off x="8497088" y="4501147"/>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accent3"/>
          </a:solidFill>
          <a:ln w="89253" cap="flat">
            <a:noFill/>
            <a:prstDash val="solid"/>
            <a:miter/>
          </a:ln>
        </p:spPr>
        <p:txBody>
          <a:bodyPr rtlCol="0" anchor="ctr"/>
          <a:lstStyle/>
          <a:p>
            <a:endParaRPr lang="en-US"/>
          </a:p>
        </p:txBody>
      </p:sp>
    </p:spTree>
    <p:extLst>
      <p:ext uri="{BB962C8B-B14F-4D97-AF65-F5344CB8AC3E}">
        <p14:creationId xmlns:p14="http://schemas.microsoft.com/office/powerpoint/2010/main" val="292761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B807-B16B-A2D4-44C9-C3319E85F622}"/>
              </a:ext>
            </a:extLst>
          </p:cNvPr>
          <p:cNvSpPr>
            <a:spLocks noGrp="1"/>
          </p:cNvSpPr>
          <p:nvPr>
            <p:ph type="title"/>
          </p:nvPr>
        </p:nvSpPr>
        <p:spPr/>
        <p:txBody>
          <a:bodyPr anchor="ctr">
            <a:normAutofit/>
          </a:bodyPr>
          <a:lstStyle/>
          <a:p>
            <a:pPr>
              <a:lnSpc>
                <a:spcPct val="90000"/>
              </a:lnSpc>
            </a:pPr>
            <a:r>
              <a:rPr lang="en-US" sz="2400" dirty="0">
                <a:solidFill>
                  <a:schemeClr val="tx1"/>
                </a:solidFill>
              </a:rPr>
              <a:t>Some Questions To Ask</a:t>
            </a:r>
          </a:p>
        </p:txBody>
      </p:sp>
      <p:graphicFrame>
        <p:nvGraphicFramePr>
          <p:cNvPr id="6" name="Rectangle 3">
            <a:extLst>
              <a:ext uri="{FF2B5EF4-FFF2-40B4-BE49-F238E27FC236}">
                <a16:creationId xmlns:a16="http://schemas.microsoft.com/office/drawing/2014/main" id="{C17CABDC-7D4F-6CDB-47C1-CF299DF17E1D}"/>
              </a:ext>
            </a:extLst>
          </p:cNvPr>
          <p:cNvGraphicFramePr>
            <a:graphicFrameLocks/>
          </p:cNvGraphicFramePr>
          <p:nvPr>
            <p:extLst>
              <p:ext uri="{D42A27DB-BD31-4B8C-83A1-F6EECF244321}">
                <p14:modId xmlns:p14="http://schemas.microsoft.com/office/powerpoint/2010/main" val="1114544540"/>
              </p:ext>
            </p:extLst>
          </p:nvPr>
        </p:nvGraphicFramePr>
        <p:xfrm>
          <a:off x="434606" y="1181279"/>
          <a:ext cx="8274772" cy="3141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DACB4EBC-6E3C-70AA-62BB-9EB11B04997D}"/>
              </a:ext>
            </a:extLst>
          </p:cNvPr>
          <p:cNvSpPr/>
          <p:nvPr/>
        </p:nvSpPr>
        <p:spPr>
          <a:xfrm>
            <a:off x="620487" y="1181279"/>
            <a:ext cx="2566850" cy="1574984"/>
          </a:xfrm>
          <a:prstGeom prst="rect">
            <a:avLst/>
          </a:prstGeom>
          <a:no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05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in chairs&#10;&#10;Description automatically generated">
            <a:extLst>
              <a:ext uri="{FF2B5EF4-FFF2-40B4-BE49-F238E27FC236}">
                <a16:creationId xmlns:a16="http://schemas.microsoft.com/office/drawing/2014/main" id="{9EBD80F2-7DD9-1B3C-8C64-8C63C9DB848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93" r="16693"/>
          <a:stretch>
            <a:fillRect/>
          </a:stretch>
        </p:blipFill>
        <p:spPr/>
      </p:pic>
      <p:sp>
        <p:nvSpPr>
          <p:cNvPr id="2" name="Title 1">
            <a:extLst>
              <a:ext uri="{FF2B5EF4-FFF2-40B4-BE49-F238E27FC236}">
                <a16:creationId xmlns:a16="http://schemas.microsoft.com/office/drawing/2014/main" id="{D0B68AC3-0A92-49C3-FA2F-046ED1FA32A9}"/>
              </a:ext>
            </a:extLst>
          </p:cNvPr>
          <p:cNvSpPr>
            <a:spLocks noGrp="1"/>
          </p:cNvSpPr>
          <p:nvPr>
            <p:ph type="title"/>
          </p:nvPr>
        </p:nvSpPr>
        <p:spPr/>
        <p:txBody>
          <a:bodyPr>
            <a:normAutofit/>
          </a:bodyPr>
          <a:lstStyle/>
          <a:p>
            <a:pPr algn="r"/>
            <a:r>
              <a:rPr lang="en-US" sz="2400">
                <a:solidFill>
                  <a:schemeClr val="bg1"/>
                </a:solidFill>
              </a:rPr>
              <a:t>Take home points</a:t>
            </a:r>
          </a:p>
        </p:txBody>
      </p:sp>
      <p:sp>
        <p:nvSpPr>
          <p:cNvPr id="37" name="Content Placeholder 2">
            <a:extLst>
              <a:ext uri="{FF2B5EF4-FFF2-40B4-BE49-F238E27FC236}">
                <a16:creationId xmlns:a16="http://schemas.microsoft.com/office/drawing/2014/main" id="{74E20A27-0A61-441A-FA35-BFE1CE8055CF}"/>
              </a:ext>
            </a:extLst>
          </p:cNvPr>
          <p:cNvSpPr>
            <a:spLocks noGrp="1"/>
          </p:cNvSpPr>
          <p:nvPr>
            <p:ph idx="13"/>
          </p:nvPr>
        </p:nvSpPr>
        <p:spPr>
          <a:xfrm>
            <a:off x="537150" y="1078381"/>
            <a:ext cx="3787713" cy="3924694"/>
          </a:xfrm>
        </p:spPr>
        <p:txBody>
          <a:bodyPr vert="horz" lIns="0" tIns="0" rIns="0" bIns="0" rtlCol="0" anchor="t">
            <a:noAutofit/>
          </a:bodyPr>
          <a:lstStyle/>
          <a:p>
            <a:pPr marL="285750" indent="-285750">
              <a:lnSpc>
                <a:spcPct val="100000"/>
              </a:lnSpc>
              <a:spcAft>
                <a:spcPts val="900"/>
              </a:spcAft>
              <a:buFont typeface="Arial" panose="020B0604020202020204" pitchFamily="34" charset="0"/>
              <a:buChar char="•"/>
            </a:pPr>
            <a:r>
              <a:rPr lang="en-US" sz="1800" dirty="0"/>
              <a:t>Psychosis is treatable, especially when symptoms are recognized early.</a:t>
            </a:r>
          </a:p>
          <a:p>
            <a:pPr marL="285750" indent="-285750">
              <a:lnSpc>
                <a:spcPct val="100000"/>
              </a:lnSpc>
              <a:spcAft>
                <a:spcPts val="900"/>
              </a:spcAft>
              <a:buFont typeface="Arial" panose="020B0604020202020204" pitchFamily="34" charset="0"/>
              <a:buChar char="•"/>
            </a:pPr>
            <a:r>
              <a:rPr lang="en-US" sz="1800" dirty="0"/>
              <a:t>Psychosis is more common than might think.</a:t>
            </a:r>
          </a:p>
          <a:p>
            <a:pPr marL="285750" indent="-285750">
              <a:lnSpc>
                <a:spcPct val="100000"/>
              </a:lnSpc>
              <a:spcAft>
                <a:spcPts val="900"/>
              </a:spcAft>
              <a:buFont typeface="Arial" panose="020B0604020202020204" pitchFamily="34" charset="0"/>
              <a:buChar char="•"/>
            </a:pPr>
            <a:r>
              <a:rPr lang="en-US" sz="1800" dirty="0"/>
              <a:t>Psychosis is on a continuum and we're all on it.</a:t>
            </a:r>
          </a:p>
          <a:p>
            <a:pPr marL="285750" indent="-285750">
              <a:lnSpc>
                <a:spcPct val="100000"/>
              </a:lnSpc>
              <a:spcAft>
                <a:spcPts val="900"/>
              </a:spcAft>
              <a:buFont typeface="Arial" panose="020B0604020202020204" pitchFamily="34" charset="0"/>
              <a:buChar char="•"/>
            </a:pPr>
            <a:r>
              <a:rPr lang="en-US" sz="1800" dirty="0"/>
              <a:t>You might be the first person to recognize signs of risk.</a:t>
            </a:r>
          </a:p>
          <a:p>
            <a:pPr marL="285750" indent="-285750">
              <a:lnSpc>
                <a:spcPct val="100000"/>
              </a:lnSpc>
              <a:spcAft>
                <a:spcPts val="900"/>
              </a:spcAft>
              <a:buFont typeface="Arial" panose="020B0604020202020204" pitchFamily="34" charset="0"/>
              <a:buChar char="•"/>
            </a:pPr>
            <a:r>
              <a:rPr lang="en-US" sz="1800" dirty="0"/>
              <a:t>Early symptoms are often easy to dismiss.</a:t>
            </a:r>
          </a:p>
        </p:txBody>
      </p:sp>
      <p:sp>
        <p:nvSpPr>
          <p:cNvPr id="6" name="TextBox 5">
            <a:extLst>
              <a:ext uri="{FF2B5EF4-FFF2-40B4-BE49-F238E27FC236}">
                <a16:creationId xmlns:a16="http://schemas.microsoft.com/office/drawing/2014/main" id="{21C5AA43-067E-6342-1C29-A18C775F4F9A}"/>
              </a:ext>
            </a:extLst>
          </p:cNvPr>
          <p:cNvSpPr txBox="1"/>
          <p:nvPr/>
        </p:nvSpPr>
        <p:spPr>
          <a:xfrm>
            <a:off x="419585" y="385696"/>
            <a:ext cx="4152415" cy="523220"/>
          </a:xfrm>
          <a:prstGeom prst="rect">
            <a:avLst/>
          </a:prstGeom>
          <a:noFill/>
        </p:spPr>
        <p:txBody>
          <a:bodyPr wrap="square" rtlCol="0">
            <a:spAutoFit/>
          </a:bodyPr>
          <a:lstStyle/>
          <a:p>
            <a:r>
              <a:rPr lang="en-US" sz="2800" b="1" dirty="0"/>
              <a:t>Take Home Points</a:t>
            </a:r>
          </a:p>
        </p:txBody>
      </p:sp>
    </p:spTree>
    <p:extLst>
      <p:ext uri="{BB962C8B-B14F-4D97-AF65-F5344CB8AC3E}">
        <p14:creationId xmlns:p14="http://schemas.microsoft.com/office/powerpoint/2010/main" val="392900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4C6AEA-D29D-4A4D-98D0-85EA69A32911}"/>
              </a:ext>
            </a:extLst>
          </p:cNvPr>
          <p:cNvSpPr txBox="1"/>
          <p:nvPr/>
        </p:nvSpPr>
        <p:spPr>
          <a:xfrm>
            <a:off x="217303" y="952162"/>
            <a:ext cx="8709394" cy="3416320"/>
          </a:xfrm>
          <a:prstGeom prst="rect">
            <a:avLst/>
          </a:prstGeom>
          <a:noFill/>
        </p:spPr>
        <p:txBody>
          <a:bodyPr wrap="square" rtlCol="0">
            <a:spAutoFit/>
          </a:bodyPr>
          <a:lstStyle/>
          <a:p>
            <a:pPr marL="428625" lvl="1">
              <a:spcBef>
                <a:spcPts val="0"/>
              </a:spcBef>
              <a:spcAft>
                <a:spcPts val="375"/>
              </a:spcAft>
            </a:pPr>
            <a:endParaRPr lang="en-US" sz="2800" dirty="0">
              <a:solidFill>
                <a:schemeClr val="tx1">
                  <a:lumMod val="95000"/>
                </a:schemeClr>
              </a:solidFill>
            </a:endParaRPr>
          </a:p>
          <a:p>
            <a:pPr marL="885825" lvl="1" indent="-457200">
              <a:spcBef>
                <a:spcPts val="0"/>
              </a:spcBef>
              <a:spcAft>
                <a:spcPts val="375"/>
              </a:spcAft>
              <a:buFont typeface="Arial" panose="020B0604020202020204" pitchFamily="34" charset="0"/>
              <a:buChar char="•"/>
            </a:pPr>
            <a:r>
              <a:rPr lang="en-US" sz="2800" dirty="0">
                <a:solidFill>
                  <a:schemeClr val="tx1">
                    <a:lumMod val="95000"/>
                  </a:schemeClr>
                </a:solidFill>
              </a:rPr>
              <a:t>What is the experience like?</a:t>
            </a:r>
          </a:p>
          <a:p>
            <a:pPr marL="885825" lvl="1" indent="-457200">
              <a:spcBef>
                <a:spcPts val="0"/>
              </a:spcBef>
              <a:spcAft>
                <a:spcPts val="375"/>
              </a:spcAft>
              <a:buFont typeface="Arial" panose="020B0604020202020204" pitchFamily="34" charset="0"/>
              <a:buChar char="•"/>
            </a:pPr>
            <a:r>
              <a:rPr lang="en-US" sz="2800" dirty="0">
                <a:solidFill>
                  <a:schemeClr val="tx1">
                    <a:lumMod val="95000"/>
                  </a:schemeClr>
                </a:solidFill>
              </a:rPr>
              <a:t>How is it impacting them?</a:t>
            </a:r>
          </a:p>
          <a:p>
            <a:pPr marL="885825" lvl="1" indent="-457200">
              <a:spcBef>
                <a:spcPts val="0"/>
              </a:spcBef>
              <a:spcAft>
                <a:spcPts val="375"/>
              </a:spcAft>
              <a:buFont typeface="Arial" panose="020B0604020202020204" pitchFamily="34" charset="0"/>
              <a:buChar char="•"/>
            </a:pPr>
            <a:r>
              <a:rPr lang="en-US" sz="2800" dirty="0">
                <a:solidFill>
                  <a:schemeClr val="tx1">
                    <a:lumMod val="95000"/>
                  </a:schemeClr>
                </a:solidFill>
              </a:rPr>
              <a:t>How often does it happen?</a:t>
            </a:r>
          </a:p>
          <a:p>
            <a:pPr marL="885825" lvl="1" indent="-457200">
              <a:spcBef>
                <a:spcPts val="0"/>
              </a:spcBef>
              <a:spcAft>
                <a:spcPts val="375"/>
              </a:spcAft>
              <a:buFont typeface="Arial" panose="020B0604020202020204" pitchFamily="34" charset="0"/>
              <a:buChar char="•"/>
            </a:pPr>
            <a:r>
              <a:rPr lang="en-US" sz="2800" dirty="0">
                <a:solidFill>
                  <a:schemeClr val="tx1">
                    <a:lumMod val="95000"/>
                  </a:schemeClr>
                </a:solidFill>
              </a:rPr>
              <a:t>Has it changed over time (gotten better </a:t>
            </a:r>
          </a:p>
          <a:p>
            <a:pPr marL="885825" lvl="2">
              <a:spcAft>
                <a:spcPts val="375"/>
              </a:spcAft>
            </a:pPr>
            <a:r>
              <a:rPr lang="en-US" sz="2800" dirty="0">
                <a:solidFill>
                  <a:schemeClr val="tx1">
                    <a:lumMod val="95000"/>
                  </a:schemeClr>
                </a:solidFill>
              </a:rPr>
              <a:t>or worse)?</a:t>
            </a:r>
          </a:p>
          <a:p>
            <a:endParaRPr lang="en-US" sz="2800" dirty="0">
              <a:solidFill>
                <a:schemeClr val="tx1">
                  <a:lumMod val="95000"/>
                </a:schemeClr>
              </a:solidFill>
            </a:endParaRPr>
          </a:p>
        </p:txBody>
      </p:sp>
      <p:sp>
        <p:nvSpPr>
          <p:cNvPr id="7" name="Title 1">
            <a:extLst>
              <a:ext uri="{FF2B5EF4-FFF2-40B4-BE49-F238E27FC236}">
                <a16:creationId xmlns:a16="http://schemas.microsoft.com/office/drawing/2014/main" id="{E4D05766-E28D-D161-A285-8E2B093E74DF}"/>
              </a:ext>
            </a:extLst>
          </p:cNvPr>
          <p:cNvSpPr>
            <a:spLocks noGrp="1"/>
          </p:cNvSpPr>
          <p:nvPr>
            <p:ph type="title"/>
          </p:nvPr>
        </p:nvSpPr>
        <p:spPr>
          <a:xfrm>
            <a:off x="868151" y="572151"/>
            <a:ext cx="7533640" cy="436880"/>
          </a:xfrm>
        </p:spPr>
        <p:txBody>
          <a:bodyPr anchor="ctr">
            <a:normAutofit/>
          </a:bodyPr>
          <a:lstStyle/>
          <a:p>
            <a:pPr>
              <a:lnSpc>
                <a:spcPct val="90000"/>
              </a:lnSpc>
            </a:pPr>
            <a:r>
              <a:rPr lang="en-US" sz="2400" dirty="0">
                <a:solidFill>
                  <a:schemeClr val="tx1"/>
                </a:solidFill>
              </a:rPr>
              <a:t>Follow Up Questions</a:t>
            </a:r>
          </a:p>
        </p:txBody>
      </p:sp>
    </p:spTree>
    <p:extLst>
      <p:ext uri="{BB962C8B-B14F-4D97-AF65-F5344CB8AC3E}">
        <p14:creationId xmlns:p14="http://schemas.microsoft.com/office/powerpoint/2010/main" val="224614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1" name="Rectangle 6554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27509" y="542923"/>
            <a:ext cx="4501582" cy="1121569"/>
          </a:xfrm>
        </p:spPr>
        <p:txBody>
          <a:bodyPr>
            <a:normAutofit/>
          </a:bodyPr>
          <a:lstStyle/>
          <a:p>
            <a:r>
              <a:rPr lang="en-US" sz="3000"/>
              <a:t>An Example</a:t>
            </a:r>
          </a:p>
        </p:txBody>
      </p:sp>
      <p:sp>
        <p:nvSpPr>
          <p:cNvPr id="65539" name="Content Placeholder 3">
            <a:extLst>
              <a:ext uri="{FF2B5EF4-FFF2-40B4-BE49-F238E27FC236}">
                <a16:creationId xmlns:a16="http://schemas.microsoft.com/office/drawing/2014/main" id="{20B3A108-C9C4-A743-9B3B-711A3F185F7D}"/>
              </a:ext>
            </a:extLst>
          </p:cNvPr>
          <p:cNvSpPr>
            <a:spLocks noGrp="1"/>
          </p:cNvSpPr>
          <p:nvPr>
            <p:ph idx="1"/>
          </p:nvPr>
        </p:nvSpPr>
        <p:spPr>
          <a:xfrm>
            <a:off x="627510" y="1254034"/>
            <a:ext cx="4501582" cy="3346541"/>
          </a:xfrm>
        </p:spPr>
        <p:txBody>
          <a:bodyPr>
            <a:normAutofit/>
          </a:bodyPr>
          <a:lstStyle/>
          <a:p>
            <a:pPr marL="0" indent="0">
              <a:buNone/>
            </a:pPr>
            <a:r>
              <a:rPr lang="en-US" altLang="en-US" sz="1000" b="1" dirty="0">
                <a:ea typeface="ＭＳ Ｐゴシック" panose="020B0600070205080204" pitchFamily="34" charset="-128"/>
              </a:rPr>
              <a:t>“I think my house is inhabited by spirits.”</a:t>
            </a:r>
          </a:p>
          <a:p>
            <a:pPr marL="257175">
              <a:spcBef>
                <a:spcPts val="0"/>
              </a:spcBef>
              <a:spcAft>
                <a:spcPts val="375"/>
              </a:spcAft>
            </a:pPr>
            <a:endParaRPr lang="en-US" sz="1000" dirty="0"/>
          </a:p>
          <a:p>
            <a:pPr marL="428625" lvl="1">
              <a:spcBef>
                <a:spcPts val="0"/>
              </a:spcBef>
              <a:spcAft>
                <a:spcPts val="375"/>
              </a:spcAft>
            </a:pPr>
            <a:r>
              <a:rPr lang="en-US" b="1" dirty="0"/>
              <a:t>What is the EXPERIENCE</a:t>
            </a:r>
            <a:r>
              <a:rPr lang="en-US" b="1" i="1" dirty="0"/>
              <a:t> </a:t>
            </a:r>
            <a:r>
              <a:rPr lang="en-US" b="1" dirty="0"/>
              <a:t>like?</a:t>
            </a:r>
          </a:p>
          <a:p>
            <a:pPr marL="634365" lvl="2">
              <a:spcBef>
                <a:spcPts val="0"/>
              </a:spcBef>
              <a:spcAft>
                <a:spcPts val="375"/>
              </a:spcAft>
            </a:pPr>
            <a:r>
              <a:rPr lang="en-US" altLang="en-US" dirty="0">
                <a:ea typeface="ＭＳ Ｐゴシック" panose="020B0600070205080204" pitchFamily="34" charset="-128"/>
              </a:rPr>
              <a:t>What do you make of it? </a:t>
            </a:r>
          </a:p>
          <a:p>
            <a:pPr marL="634365" lvl="2">
              <a:spcBef>
                <a:spcPts val="0"/>
              </a:spcBef>
              <a:spcAft>
                <a:spcPts val="375"/>
              </a:spcAft>
            </a:pPr>
            <a:r>
              <a:rPr lang="en-US" altLang="en-US" dirty="0">
                <a:ea typeface="ＭＳ Ｐゴシック" panose="020B0600070205080204" pitchFamily="34" charset="-128"/>
              </a:rPr>
              <a:t>Do other people in your family/culture believe this too?</a:t>
            </a:r>
            <a:endParaRPr lang="en-US" dirty="0"/>
          </a:p>
          <a:p>
            <a:pPr marL="428625" lvl="1">
              <a:spcBef>
                <a:spcPts val="0"/>
              </a:spcBef>
              <a:spcAft>
                <a:spcPts val="375"/>
              </a:spcAft>
            </a:pPr>
            <a:r>
              <a:rPr lang="en-US" b="1" dirty="0"/>
              <a:t>Is it IMPACTING them?</a:t>
            </a:r>
          </a:p>
          <a:p>
            <a:pPr marL="634365" lvl="2">
              <a:spcBef>
                <a:spcPts val="0"/>
              </a:spcBef>
              <a:spcAft>
                <a:spcPts val="375"/>
              </a:spcAft>
            </a:pPr>
            <a:r>
              <a:rPr lang="en-US" dirty="0"/>
              <a:t>Do you ever do anything differently as a result of that thought? </a:t>
            </a:r>
          </a:p>
          <a:p>
            <a:pPr marL="428625" lvl="1">
              <a:spcBef>
                <a:spcPts val="0"/>
              </a:spcBef>
              <a:spcAft>
                <a:spcPts val="375"/>
              </a:spcAft>
            </a:pPr>
            <a:r>
              <a:rPr lang="en-US" b="1" dirty="0"/>
              <a:t>Is it RECURRING or PROGRESSING?</a:t>
            </a:r>
          </a:p>
          <a:p>
            <a:pPr marL="634365" lvl="2">
              <a:spcBef>
                <a:spcPts val="0"/>
              </a:spcBef>
              <a:spcAft>
                <a:spcPts val="375"/>
              </a:spcAft>
            </a:pPr>
            <a:r>
              <a:rPr lang="en-US" dirty="0"/>
              <a:t>How often are you having that thought? </a:t>
            </a:r>
          </a:p>
          <a:p>
            <a:pPr marL="634365" lvl="2">
              <a:spcBef>
                <a:spcPts val="0"/>
              </a:spcBef>
              <a:spcAft>
                <a:spcPts val="375"/>
              </a:spcAft>
            </a:pPr>
            <a:r>
              <a:rPr lang="en-US" dirty="0"/>
              <a:t>When did it start? </a:t>
            </a:r>
          </a:p>
          <a:p>
            <a:pPr marL="634365" lvl="2">
              <a:spcBef>
                <a:spcPts val="0"/>
              </a:spcBef>
              <a:spcAft>
                <a:spcPts val="375"/>
              </a:spcAft>
            </a:pPr>
            <a:r>
              <a:rPr lang="en-US" dirty="0"/>
              <a:t>How certain are you about that thought, from 0 to 100? </a:t>
            </a:r>
          </a:p>
          <a:p>
            <a:pPr marL="634365" lvl="2">
              <a:spcBef>
                <a:spcPts val="0"/>
              </a:spcBef>
              <a:spcAft>
                <a:spcPts val="375"/>
              </a:spcAft>
            </a:pPr>
            <a:r>
              <a:rPr lang="en-US" altLang="en-US" dirty="0">
                <a:ea typeface="ＭＳ Ｐゴシック" panose="020B0600070205080204" pitchFamily="34" charset="-128"/>
              </a:rPr>
              <a:t>Is there any other explanation? Any chance this is not really happening? </a:t>
            </a:r>
          </a:p>
          <a:p>
            <a:pPr marL="497205" lvl="2" indent="0">
              <a:spcBef>
                <a:spcPts val="0"/>
              </a:spcBef>
              <a:spcAft>
                <a:spcPts val="375"/>
              </a:spcAft>
              <a:buNone/>
            </a:pPr>
            <a:endParaRPr lang="en-US" dirty="0"/>
          </a:p>
          <a:p>
            <a:pPr marL="120015" indent="0">
              <a:spcBef>
                <a:spcPts val="0"/>
              </a:spcBef>
              <a:spcAft>
                <a:spcPts val="375"/>
              </a:spcAft>
              <a:buNone/>
            </a:pPr>
            <a:r>
              <a:rPr lang="en-US" sz="1000" i="1" u="sng" dirty="0"/>
              <a:t>https://www.psychosisscreening.org/follow-up-questions.html </a:t>
            </a:r>
          </a:p>
        </p:txBody>
      </p:sp>
      <p:pic>
        <p:nvPicPr>
          <p:cNvPr id="3" name="Picture 2" descr="A person sitting in a chair talking to another person&#10;&#10;Description automatically generated">
            <a:extLst>
              <a:ext uri="{FF2B5EF4-FFF2-40B4-BE49-F238E27FC236}">
                <a16:creationId xmlns:a16="http://schemas.microsoft.com/office/drawing/2014/main" id="{F6563B7C-95EA-E291-16FA-07C0A61700E2}"/>
              </a:ext>
            </a:extLst>
          </p:cNvPr>
          <p:cNvPicPr>
            <a:picLocks noChangeAspect="1"/>
          </p:cNvPicPr>
          <p:nvPr/>
        </p:nvPicPr>
        <p:blipFill rotWithShape="1">
          <a:blip r:embed="rId3">
            <a:extLst>
              <a:ext uri="{28A0092B-C50C-407E-A947-70E740481C1C}">
                <a14:useLocalDpi xmlns:a14="http://schemas.microsoft.com/office/drawing/2010/main" val="0"/>
              </a:ext>
            </a:extLst>
          </a:blip>
          <a:srcRect l="29577" r="21829"/>
          <a:stretch/>
        </p:blipFill>
        <p:spPr>
          <a:xfrm>
            <a:off x="5399580" y="10"/>
            <a:ext cx="3744420" cy="5143490"/>
          </a:xfrm>
          <a:prstGeom prst="rect">
            <a:avLst/>
          </a:prstGeom>
          <a:effectLst/>
        </p:spPr>
      </p:pic>
    </p:spTree>
    <p:extLst>
      <p:ext uri="{BB962C8B-B14F-4D97-AF65-F5344CB8AC3E}">
        <p14:creationId xmlns:p14="http://schemas.microsoft.com/office/powerpoint/2010/main" val="193278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1">
            <a:extLst>
              <a:ext uri="{FF2B5EF4-FFF2-40B4-BE49-F238E27FC236}">
                <a16:creationId xmlns:a16="http://schemas.microsoft.com/office/drawing/2014/main" id="{21F1C887-F75E-E042-B5FF-B855E342673A}"/>
              </a:ext>
            </a:extLst>
          </p:cNvPr>
          <p:cNvSpPr>
            <a:spLocks noGrp="1"/>
          </p:cNvSpPr>
          <p:nvPr>
            <p:ph type="sldNum" sz="quarter" idx="12"/>
          </p:nvPr>
        </p:nvSpPr>
        <p:spPr>
          <a:xfrm>
            <a:off x="7916094" y="4901368"/>
            <a:ext cx="730250" cy="2057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700" b="1">
                <a:solidFill>
                  <a:schemeClr val="tx1"/>
                </a:solidFill>
                <a:latin typeface="Times New Roman" panose="02020603050405020304" pitchFamily="18" charset="0"/>
                <a:ea typeface="ＭＳ Ｐゴシック" panose="020B0600070205080204" pitchFamily="34" charset="-128"/>
              </a:defRPr>
            </a:lvl1pPr>
            <a:lvl2pPr marL="28448794" indent="-28105894" eaLnBrk="0" hangingPunct="0">
              <a:defRPr sz="2700" b="1">
                <a:solidFill>
                  <a:schemeClr val="tx1"/>
                </a:solidFill>
                <a:latin typeface="Times New Roman" panose="02020603050405020304" pitchFamily="18" charset="0"/>
                <a:ea typeface="ＭＳ Ｐゴシック" panose="020B0600070205080204" pitchFamily="34" charset="-128"/>
              </a:defRPr>
            </a:lvl2pPr>
            <a:lvl3pPr eaLnBrk="0" hangingPunct="0">
              <a:defRPr sz="2700" b="1">
                <a:solidFill>
                  <a:schemeClr val="tx1"/>
                </a:solidFill>
                <a:latin typeface="Times New Roman" panose="02020603050405020304" pitchFamily="18" charset="0"/>
                <a:ea typeface="ＭＳ Ｐゴシック" panose="020B0600070205080204" pitchFamily="34" charset="-128"/>
              </a:defRPr>
            </a:lvl3pPr>
            <a:lvl4pPr eaLnBrk="0" hangingPunct="0">
              <a:defRPr sz="2700" b="1">
                <a:solidFill>
                  <a:schemeClr val="tx1"/>
                </a:solidFill>
                <a:latin typeface="Times New Roman" panose="02020603050405020304" pitchFamily="18" charset="0"/>
                <a:ea typeface="ＭＳ Ｐゴシック" panose="020B0600070205080204" pitchFamily="34" charset="-128"/>
              </a:defRPr>
            </a:lvl4pPr>
            <a:lvl5pPr eaLnBrk="0" hangingPunct="0">
              <a:defRPr sz="2700" b="1">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2700" b="1">
                <a:solidFill>
                  <a:schemeClr val="tx1"/>
                </a:solidFill>
                <a:latin typeface="Times New Roman" panose="02020603050405020304" pitchFamily="18" charset="0"/>
                <a:ea typeface="ＭＳ Ｐゴシック" panose="020B0600070205080204" pitchFamily="34" charset="-128"/>
              </a:defRPr>
            </a:lvl9pPr>
          </a:lstStyle>
          <a:p>
            <a:pPr eaLnBrk="1" hangingPunct="1">
              <a:spcAft>
                <a:spcPts val="450"/>
              </a:spcAft>
            </a:pPr>
            <a:fld id="{4B9E55E7-0E69-CC4D-BEDF-0C831EA34CAF}" type="slidenum">
              <a:rPr lang="en-US" altLang="en-US" sz="788" b="0"/>
              <a:pPr eaLnBrk="1" hangingPunct="1">
                <a:spcAft>
                  <a:spcPts val="450"/>
                </a:spcAft>
              </a:pPr>
              <a:t>22</a:t>
            </a:fld>
            <a:endParaRPr lang="en-US" altLang="en-US" sz="788" b="0"/>
          </a:p>
        </p:txBody>
      </p:sp>
      <p:sp>
        <p:nvSpPr>
          <p:cNvPr id="6" name="Rectangle 2"/>
          <p:cNvSpPr txBox="1">
            <a:spLocks noChangeArrowheads="1"/>
          </p:cNvSpPr>
          <p:nvPr/>
        </p:nvSpPr>
        <p:spPr>
          <a:xfrm>
            <a:off x="1308947" y="509693"/>
            <a:ext cx="2702052" cy="3952238"/>
          </a:xfrm>
          <a:prstGeom prst="rect">
            <a:avLst/>
          </a:prstGeom>
          <a:ln w="19050" cap="flat" cmpd="sng" algn="ctr">
            <a:noFill/>
            <a:prstDash val="solid"/>
          </a:ln>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300" dirty="0">
                <a:solidFill>
                  <a:schemeClr val="accent1"/>
                </a:solidFill>
                <a:latin typeface="+mj-lt"/>
                <a:ea typeface="+mj-ea"/>
                <a:cs typeface="+mj-cs"/>
              </a:rPr>
              <a:t>How To Respond</a:t>
            </a:r>
          </a:p>
        </p:txBody>
      </p:sp>
      <p:graphicFrame>
        <p:nvGraphicFramePr>
          <p:cNvPr id="5" name="Diagram 4">
            <a:extLst>
              <a:ext uri="{FF2B5EF4-FFF2-40B4-BE49-F238E27FC236}">
                <a16:creationId xmlns:a16="http://schemas.microsoft.com/office/drawing/2014/main" id="{3933EC07-08E7-2D17-216C-273884BBB350}"/>
              </a:ext>
            </a:extLst>
          </p:cNvPr>
          <p:cNvGraphicFramePr/>
          <p:nvPr>
            <p:extLst>
              <p:ext uri="{D42A27DB-BD31-4B8C-83A1-F6EECF244321}">
                <p14:modId xmlns:p14="http://schemas.microsoft.com/office/powerpoint/2010/main" val="3230512040"/>
              </p:ext>
            </p:extLst>
          </p:nvPr>
        </p:nvGraphicFramePr>
        <p:xfrm>
          <a:off x="4010999" y="703160"/>
          <a:ext cx="4253653" cy="395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492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4437" y="376238"/>
            <a:ext cx="3311136" cy="1287191"/>
          </a:xfrm>
        </p:spPr>
        <p:txBody>
          <a:bodyPr anchor="b">
            <a:normAutofit/>
          </a:bodyPr>
          <a:lstStyle/>
          <a:p>
            <a:pPr>
              <a:lnSpc>
                <a:spcPct val="100000"/>
              </a:lnSpc>
            </a:pPr>
            <a:r>
              <a:rPr lang="en-US" sz="3300" dirty="0"/>
              <a:t>How To Provide Feedback</a:t>
            </a:r>
          </a:p>
        </p:txBody>
      </p:sp>
      <p:sp>
        <p:nvSpPr>
          <p:cNvPr id="1045" name="Rectangle 10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ur persons sitting on chairs near window during daytime"/>
          <p:cNvPicPr>
            <a:picLocks noChangeAspect="1" noChangeArrowheads="1"/>
          </p:cNvPicPr>
          <p:nvPr/>
        </p:nvPicPr>
        <p:blipFill rotWithShape="1">
          <a:blip r:embed="rId3">
            <a:extLst>
              <a:ext uri="{28A0092B-C50C-407E-A947-70E740481C1C}">
                <a14:useLocalDpi xmlns:a14="http://schemas.microsoft.com/office/drawing/2010/main" val="0"/>
              </a:ext>
            </a:extLst>
          </a:blip>
          <a:srcRect t="18491" r="1" b="1"/>
          <a:stretch/>
        </p:blipFill>
        <p:spPr bwMode="auto">
          <a:xfrm>
            <a:off x="209357" y="224631"/>
            <a:ext cx="3916219" cy="46942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94437" y="1984441"/>
            <a:ext cx="3612780" cy="2782820"/>
          </a:xfrm>
        </p:spPr>
        <p:txBody>
          <a:bodyPr anchor="t">
            <a:normAutofit/>
          </a:bodyPr>
          <a:lstStyle/>
          <a:p>
            <a:pPr>
              <a:lnSpc>
                <a:spcPct val="90000"/>
              </a:lnSpc>
            </a:pPr>
            <a:r>
              <a:rPr lang="en-US" dirty="0">
                <a:solidFill>
                  <a:schemeClr val="tx1">
                    <a:alpha val="80000"/>
                  </a:schemeClr>
                </a:solidFill>
              </a:rPr>
              <a:t>Consider the Context</a:t>
            </a:r>
          </a:p>
          <a:p>
            <a:pPr lvl="2">
              <a:lnSpc>
                <a:spcPct val="100000"/>
              </a:lnSpc>
              <a:buFont typeface="Wingdings" panose="05000000000000000000" pitchFamily="2" charset="2"/>
              <a:buChar char="§"/>
            </a:pPr>
            <a:r>
              <a:rPr lang="en-US" dirty="0">
                <a:solidFill>
                  <a:schemeClr val="tx1">
                    <a:alpha val="80000"/>
                  </a:schemeClr>
                </a:solidFill>
              </a:rPr>
              <a:t>What is your rapport like with the person/their family? </a:t>
            </a:r>
          </a:p>
          <a:p>
            <a:pPr lvl="2">
              <a:lnSpc>
                <a:spcPct val="100000"/>
              </a:lnSpc>
              <a:buFont typeface="Wingdings" panose="05000000000000000000" pitchFamily="2" charset="2"/>
              <a:buChar char="§"/>
            </a:pPr>
            <a:r>
              <a:rPr lang="en-US" dirty="0">
                <a:solidFill>
                  <a:schemeClr val="tx1">
                    <a:alpha val="80000"/>
                  </a:schemeClr>
                </a:solidFill>
              </a:rPr>
              <a:t>What do you know about their background, culture, and past experiences that might influence your feedback? </a:t>
            </a:r>
          </a:p>
          <a:p>
            <a:pPr lvl="2">
              <a:lnSpc>
                <a:spcPct val="100000"/>
              </a:lnSpc>
              <a:buFont typeface="Wingdings" panose="05000000000000000000" pitchFamily="2" charset="2"/>
              <a:buChar char="§"/>
            </a:pPr>
            <a:r>
              <a:rPr lang="en-US" dirty="0">
                <a:solidFill>
                  <a:schemeClr val="tx1">
                    <a:alpha val="80000"/>
                  </a:schemeClr>
                </a:solidFill>
              </a:rPr>
              <a:t>What do they already know about psychosis?</a:t>
            </a:r>
          </a:p>
          <a:p>
            <a:pPr marL="342900" lvl="1" indent="0">
              <a:lnSpc>
                <a:spcPct val="90000"/>
              </a:lnSpc>
              <a:buNone/>
            </a:pPr>
            <a:endParaRPr lang="en-US" dirty="0">
              <a:solidFill>
                <a:schemeClr val="tx1">
                  <a:alpha val="80000"/>
                </a:schemeClr>
              </a:solidFill>
            </a:endParaRPr>
          </a:p>
          <a:p>
            <a:pPr>
              <a:lnSpc>
                <a:spcPct val="90000"/>
              </a:lnSpc>
            </a:pPr>
            <a:r>
              <a:rPr lang="en-US" dirty="0">
                <a:solidFill>
                  <a:schemeClr val="tx1">
                    <a:alpha val="80000"/>
                  </a:schemeClr>
                </a:solidFill>
              </a:rPr>
              <a:t>Decide Who To Include</a:t>
            </a:r>
          </a:p>
          <a:p>
            <a:pPr lvl="2">
              <a:lnSpc>
                <a:spcPct val="100000"/>
              </a:lnSpc>
              <a:buFont typeface="Wingdings" panose="05000000000000000000" pitchFamily="2" charset="2"/>
              <a:buChar char="§"/>
            </a:pPr>
            <a:r>
              <a:rPr lang="en-US" dirty="0">
                <a:solidFill>
                  <a:schemeClr val="tx1">
                    <a:alpha val="80000"/>
                  </a:schemeClr>
                </a:solidFill>
              </a:rPr>
              <a:t>Do they want to involve their family?</a:t>
            </a:r>
          </a:p>
          <a:p>
            <a:pPr lvl="2">
              <a:lnSpc>
                <a:spcPct val="100000"/>
              </a:lnSpc>
              <a:buFont typeface="Wingdings" panose="05000000000000000000" pitchFamily="2" charset="2"/>
              <a:buChar char="§"/>
            </a:pPr>
            <a:r>
              <a:rPr lang="en-US" dirty="0">
                <a:solidFill>
                  <a:schemeClr val="tx1">
                    <a:alpha val="80000"/>
                  </a:schemeClr>
                </a:solidFill>
              </a:rPr>
              <a:t>Any concerns about their maturity level or cognitive functioning that would make it helpful to include family? </a:t>
            </a:r>
          </a:p>
          <a:p>
            <a:pPr lvl="2">
              <a:lnSpc>
                <a:spcPct val="100000"/>
              </a:lnSpc>
              <a:buFont typeface="Wingdings" panose="05000000000000000000" pitchFamily="2" charset="2"/>
              <a:buChar char="§"/>
            </a:pPr>
            <a:r>
              <a:rPr lang="en-US" dirty="0">
                <a:solidFill>
                  <a:schemeClr val="tx1">
                    <a:alpha val="80000"/>
                  </a:schemeClr>
                </a:solidFill>
              </a:rPr>
              <a:t>What is their relationship with their family like?</a:t>
            </a:r>
          </a:p>
          <a:p>
            <a:pPr lvl="1">
              <a:lnSpc>
                <a:spcPct val="90000"/>
              </a:lnSpc>
            </a:pPr>
            <a:endParaRPr lang="en-US" dirty="0">
              <a:solidFill>
                <a:schemeClr val="tx1">
                  <a:alpha val="80000"/>
                </a:schemeClr>
              </a:solidFill>
            </a:endParaRPr>
          </a:p>
        </p:txBody>
      </p:sp>
      <p:cxnSp>
        <p:nvCxnSpPr>
          <p:cNvPr id="1046" name="Straight Connector 10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4454"/>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03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42504"/>
            <a:ext cx="7886700" cy="724720"/>
          </a:xfrm>
        </p:spPr>
        <p:txBody>
          <a:bodyPr/>
          <a:lstStyle/>
          <a:p>
            <a:r>
              <a:rPr lang="en-US"/>
              <a:t>The INSPIRES Model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1913333"/>
              </p:ext>
            </p:extLst>
          </p:nvPr>
        </p:nvGraphicFramePr>
        <p:xfrm>
          <a:off x="465103" y="729277"/>
          <a:ext cx="8213792" cy="3679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888274" y="4556905"/>
            <a:ext cx="7437242" cy="338554"/>
          </a:xfrm>
          <a:prstGeom prst="rect">
            <a:avLst/>
          </a:prstGeom>
        </p:spPr>
        <p:txBody>
          <a:bodyPr wrap="square">
            <a:spAutoFit/>
          </a:bodyPr>
          <a:lstStyle/>
          <a:p>
            <a:r>
              <a:rPr lang="en-US" sz="800" i="1"/>
              <a:t>Keshavan, M., Davis, B., Friedman-Yakoobian, M., &amp; Mesholam-Gately, R. (2022). What is my diagnosis, Doc?: Discussing psychosis diagnosis with patients and families. </a:t>
            </a:r>
            <a:r>
              <a:rPr lang="en-US" sz="800" i="1" u="sng"/>
              <a:t>Schizophrenia Research</a:t>
            </a:r>
            <a:r>
              <a:rPr lang="en-US" sz="800" i="1"/>
              <a:t>. 239. 92-94. 10.1016/j.schres.2021.10.009.</a:t>
            </a:r>
            <a:endParaRPr lang="en-US" sz="800" i="1" dirty="0"/>
          </a:p>
        </p:txBody>
      </p:sp>
      <p:pic>
        <p:nvPicPr>
          <p:cNvPr id="5" name="Picture 4" descr="Massachusetts Psychosis Network for Early Treatment">
            <a:extLst>
              <a:ext uri="{FF2B5EF4-FFF2-40B4-BE49-F238E27FC236}">
                <a16:creationId xmlns:a16="http://schemas.microsoft.com/office/drawing/2014/main" id="{29C6BDE2-DD5A-F755-60AC-E4800B88189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Tree>
    <p:extLst>
      <p:ext uri="{BB962C8B-B14F-4D97-AF65-F5344CB8AC3E}">
        <p14:creationId xmlns:p14="http://schemas.microsoft.com/office/powerpoint/2010/main" val="9899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4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7FA96-8829-142A-BFEA-CC97E5145CF5}"/>
              </a:ext>
            </a:extLst>
          </p:cNvPr>
          <p:cNvSpPr>
            <a:spLocks noGrp="1"/>
          </p:cNvSpPr>
          <p:nvPr>
            <p:ph type="title"/>
          </p:nvPr>
        </p:nvSpPr>
        <p:spPr>
          <a:xfrm>
            <a:off x="603504" y="252305"/>
            <a:ext cx="3574747" cy="1090538"/>
          </a:xfrm>
        </p:spPr>
        <p:txBody>
          <a:bodyPr vert="horz" lIns="91440" tIns="45720" rIns="91440" bIns="45720" rtlCol="0" anchor="ctr">
            <a:normAutofit/>
          </a:bodyPr>
          <a:lstStyle/>
          <a:p>
            <a:pPr defTabSz="914400">
              <a:lnSpc>
                <a:spcPct val="90000"/>
              </a:lnSpc>
            </a:pPr>
            <a:r>
              <a:rPr lang="en-US" kern="1200" dirty="0">
                <a:solidFill>
                  <a:schemeClr val="accent1"/>
                </a:solidFill>
                <a:latin typeface="+mj-lt"/>
                <a:ea typeface="+mj-ea"/>
                <a:cs typeface="+mj-cs"/>
              </a:rPr>
              <a:t>Coordinated Specialty Care</a:t>
            </a:r>
          </a:p>
        </p:txBody>
      </p:sp>
      <p:grpSp>
        <p:nvGrpSpPr>
          <p:cNvPr id="67" name="Group 4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2535"/>
            <a:ext cx="4780320" cy="5156035"/>
            <a:chOff x="5818240" y="-1"/>
            <a:chExt cx="6373761" cy="6874714"/>
          </a:xfrm>
        </p:grpSpPr>
        <p:sp>
          <p:nvSpPr>
            <p:cNvPr id="68" name="Freeform: Shape 4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4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4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5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diagram of a person's face&#10;&#10;Description automatically generated with low confidence">
            <a:extLst>
              <a:ext uri="{FF2B5EF4-FFF2-40B4-BE49-F238E27FC236}">
                <a16:creationId xmlns:a16="http://schemas.microsoft.com/office/drawing/2014/main" id="{F8246B15-9F2C-E1F4-91CA-B7CEFCA75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888" y="1401631"/>
            <a:ext cx="3106674" cy="2889206"/>
          </a:xfrm>
          <a:prstGeom prst="rect">
            <a:avLst/>
          </a:prstGeom>
        </p:spPr>
      </p:pic>
      <p:sp>
        <p:nvSpPr>
          <p:cNvPr id="6" name="TextBox 5">
            <a:extLst>
              <a:ext uri="{FF2B5EF4-FFF2-40B4-BE49-F238E27FC236}">
                <a16:creationId xmlns:a16="http://schemas.microsoft.com/office/drawing/2014/main" id="{7C406F2B-B497-C35A-B76C-8246FDDFC400}"/>
              </a:ext>
            </a:extLst>
          </p:cNvPr>
          <p:cNvSpPr txBox="1"/>
          <p:nvPr/>
        </p:nvSpPr>
        <p:spPr>
          <a:xfrm>
            <a:off x="370113" y="1401630"/>
            <a:ext cx="4028843" cy="29048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a:t>Integrated specialized treatment</a:t>
            </a:r>
          </a:p>
          <a:p>
            <a:pPr marL="285750" indent="-285750">
              <a:lnSpc>
                <a:spcPct val="150000"/>
              </a:lnSpc>
              <a:buFont typeface="Arial" panose="020B0604020202020204" pitchFamily="34" charset="0"/>
              <a:buChar char="•"/>
            </a:pPr>
            <a:r>
              <a:rPr lang="en-US" sz="1200" dirty="0"/>
              <a:t>Individual and family therapy</a:t>
            </a:r>
          </a:p>
          <a:p>
            <a:pPr marL="285750" indent="-285750">
              <a:lnSpc>
                <a:spcPct val="150000"/>
              </a:lnSpc>
              <a:buFont typeface="Arial" panose="020B0604020202020204" pitchFamily="34" charset="0"/>
              <a:buChar char="•"/>
            </a:pPr>
            <a:r>
              <a:rPr lang="en-US" sz="1200" dirty="0"/>
              <a:t>Psychiatry</a:t>
            </a:r>
          </a:p>
          <a:p>
            <a:pPr marL="285750" indent="-285750">
              <a:lnSpc>
                <a:spcPct val="150000"/>
              </a:lnSpc>
              <a:buFont typeface="Arial" panose="020B0604020202020204" pitchFamily="34" charset="0"/>
              <a:buChar char="•"/>
            </a:pPr>
            <a:r>
              <a:rPr lang="en-US" sz="1200" dirty="0"/>
              <a:t>Vocational and educational support</a:t>
            </a:r>
          </a:p>
          <a:p>
            <a:pPr marL="285750" indent="-285750">
              <a:lnSpc>
                <a:spcPct val="150000"/>
              </a:lnSpc>
              <a:buFont typeface="Arial" panose="020B0604020202020204" pitchFamily="34" charset="0"/>
              <a:buChar char="•"/>
            </a:pPr>
            <a:r>
              <a:rPr lang="en-US" sz="1200" dirty="0"/>
              <a:t>Goal: to prevent worsening of symptoms and functioning</a:t>
            </a:r>
          </a:p>
          <a:p>
            <a:pPr marL="285750" indent="-285750">
              <a:lnSpc>
                <a:spcPct val="150000"/>
              </a:lnSpc>
              <a:buFont typeface="Arial" panose="020B0604020202020204" pitchFamily="34" charset="0"/>
              <a:buChar char="•"/>
            </a:pPr>
            <a:r>
              <a:rPr lang="en-US" sz="1200" dirty="0"/>
              <a:t>CHR-p clinics vs. FEP clinics</a:t>
            </a:r>
          </a:p>
          <a:p>
            <a:pPr marL="285750" indent="-285750">
              <a:lnSpc>
                <a:spcPct val="150000"/>
              </a:lnSpc>
              <a:buFont typeface="Arial" panose="020B0604020202020204" pitchFamily="34" charset="0"/>
              <a:buChar char="•"/>
            </a:pPr>
            <a:endParaRPr lang="en-US" sz="1200" dirty="0"/>
          </a:p>
          <a:p>
            <a:pPr marL="285750" indent="-285750">
              <a:lnSpc>
                <a:spcPct val="150000"/>
              </a:lnSpc>
              <a:buFont typeface="Arial" panose="020B0604020202020204" pitchFamily="34" charset="0"/>
              <a:buChar char="•"/>
            </a:pPr>
            <a:endParaRPr lang="en-US" sz="1200" dirty="0"/>
          </a:p>
          <a:p>
            <a:pPr algn="ctr">
              <a:lnSpc>
                <a:spcPct val="150000"/>
              </a:lnSpc>
            </a:pPr>
            <a:r>
              <a:rPr lang="en-US" sz="1600" b="1" dirty="0"/>
              <a:t>Not sure? Call M-PATH! </a:t>
            </a:r>
          </a:p>
        </p:txBody>
      </p:sp>
    </p:spTree>
    <p:extLst>
      <p:ext uri="{BB962C8B-B14F-4D97-AF65-F5344CB8AC3E}">
        <p14:creationId xmlns:p14="http://schemas.microsoft.com/office/powerpoint/2010/main" val="2164033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150" y="1112386"/>
            <a:ext cx="3787714" cy="689323"/>
          </a:xfrm>
        </p:spPr>
        <p:txBody>
          <a:bodyPr>
            <a:normAutofit/>
          </a:bodyPr>
          <a:lstStyle/>
          <a:p>
            <a:pPr algn="ctr"/>
            <a:r>
              <a:rPr lang="en-US" sz="2000" dirty="0"/>
              <a:t>Massachusetts Psychosis Access and Triage Hub</a:t>
            </a:r>
          </a:p>
        </p:txBody>
      </p:sp>
      <p:sp>
        <p:nvSpPr>
          <p:cNvPr id="3" name="Content Placeholder 2"/>
          <p:cNvSpPr>
            <a:spLocks noGrp="1"/>
          </p:cNvSpPr>
          <p:nvPr>
            <p:ph idx="13"/>
          </p:nvPr>
        </p:nvSpPr>
        <p:spPr>
          <a:xfrm>
            <a:off x="537150" y="1896532"/>
            <a:ext cx="3787713" cy="2161309"/>
          </a:xfrm>
        </p:spPr>
        <p:txBody>
          <a:bodyPr/>
          <a:lstStyle/>
          <a:p>
            <a:pPr marL="285750" indent="-285750">
              <a:buFont typeface="Arial" panose="020B0604020202020204" pitchFamily="34" charset="0"/>
              <a:buChar char="•"/>
            </a:pPr>
            <a:r>
              <a:rPr lang="en-US" sz="1300" dirty="0"/>
              <a:t>A free referral and triage hub for clinical high risk and early psychosis services in Massachusetts (under age 35)</a:t>
            </a:r>
          </a:p>
          <a:p>
            <a:pPr marL="285750" indent="-285750">
              <a:buFont typeface="Arial" panose="020B0604020202020204" pitchFamily="34" charset="0"/>
              <a:buChar char="•"/>
            </a:pPr>
            <a:r>
              <a:rPr lang="en-US" sz="1300" dirty="0"/>
              <a:t>Consultation for medical and mental health professionals</a:t>
            </a:r>
          </a:p>
          <a:p>
            <a:pPr marL="285750" indent="-285750">
              <a:buFont typeface="Arial" panose="020B0604020202020204" pitchFamily="34" charset="0"/>
              <a:buChar char="•"/>
            </a:pPr>
            <a:r>
              <a:rPr lang="en-US" sz="1300" dirty="0"/>
              <a:t>Referral support for clients and their loved ones</a:t>
            </a:r>
          </a:p>
        </p:txBody>
      </p:sp>
      <p:sp>
        <p:nvSpPr>
          <p:cNvPr id="6" name="TextBox 5">
            <a:extLst>
              <a:ext uri="{FF2B5EF4-FFF2-40B4-BE49-F238E27FC236}">
                <a16:creationId xmlns:a16="http://schemas.microsoft.com/office/drawing/2014/main" id="{F85BD43E-8156-8BCF-A81E-04A283180D30}"/>
              </a:ext>
            </a:extLst>
          </p:cNvPr>
          <p:cNvSpPr txBox="1"/>
          <p:nvPr/>
        </p:nvSpPr>
        <p:spPr>
          <a:xfrm>
            <a:off x="858577" y="4031114"/>
            <a:ext cx="3091348" cy="738664"/>
          </a:xfrm>
          <a:prstGeom prst="rect">
            <a:avLst/>
          </a:prstGeom>
          <a:noFill/>
          <a:ln w="19050">
            <a:solidFill>
              <a:schemeClr val="tx2"/>
            </a:solidFill>
          </a:ln>
        </p:spPr>
        <p:txBody>
          <a:bodyPr wrap="square">
            <a:spAutoFit/>
          </a:bodyPr>
          <a:lstStyle/>
          <a:p>
            <a:pPr algn="ctr"/>
            <a:r>
              <a:rPr lang="en-US" sz="1400" b="1" dirty="0"/>
              <a:t>(617) 927-9809</a:t>
            </a:r>
          </a:p>
          <a:p>
            <a:pPr algn="ctr"/>
            <a:r>
              <a:rPr lang="en-US" sz="1400" b="1" dirty="0"/>
              <a:t>mpath@brooklinecenter.org</a:t>
            </a:r>
          </a:p>
          <a:p>
            <a:pPr algn="ctr"/>
            <a:r>
              <a:rPr lang="en-US" sz="1400" b="1" dirty="0"/>
              <a:t>www.mpathcares.org</a:t>
            </a:r>
          </a:p>
        </p:txBody>
      </p:sp>
      <p:pic>
        <p:nvPicPr>
          <p:cNvPr id="14" name="Picture 13">
            <a:extLst>
              <a:ext uri="{FF2B5EF4-FFF2-40B4-BE49-F238E27FC236}">
                <a16:creationId xmlns:a16="http://schemas.microsoft.com/office/drawing/2014/main" id="{AB62DC47-27B1-678E-C0E6-5B9DCE7A0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56" y="192943"/>
            <a:ext cx="3135059" cy="787248"/>
          </a:xfrm>
          <a:prstGeom prst="rect">
            <a:avLst/>
          </a:prstGeom>
        </p:spPr>
      </p:pic>
      <p:pic>
        <p:nvPicPr>
          <p:cNvPr id="12" name="Picture Placeholder 11" descr="Sun shining through the trees&#10;&#10;Description automatically generated with low confidence">
            <a:extLst>
              <a:ext uri="{FF2B5EF4-FFF2-40B4-BE49-F238E27FC236}">
                <a16:creationId xmlns:a16="http://schemas.microsoft.com/office/drawing/2014/main" id="{262E25DC-0FAC-6A78-B502-81A45AF6CD3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389" r="5611"/>
          <a:stretch/>
        </p:blipFill>
        <p:spPr>
          <a:xfrm>
            <a:off x="4642807" y="647306"/>
            <a:ext cx="3848888" cy="3848888"/>
          </a:xfrm>
        </p:spPr>
      </p:pic>
    </p:spTree>
    <p:extLst>
      <p:ext uri="{BB962C8B-B14F-4D97-AF65-F5344CB8AC3E}">
        <p14:creationId xmlns:p14="http://schemas.microsoft.com/office/powerpoint/2010/main" val="197220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9000">
              <a:schemeClr val="tx2"/>
            </a:gs>
            <a:gs pos="10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B9EE7E1-0B2D-E2E7-D98C-E5DB3BC7EB04}"/>
              </a:ext>
            </a:extLst>
          </p:cNvPr>
          <p:cNvSpPr>
            <a:spLocks noGrp="1"/>
          </p:cNvSpPr>
          <p:nvPr>
            <p:ph type="title"/>
          </p:nvPr>
        </p:nvSpPr>
        <p:spPr>
          <a:xfrm>
            <a:off x="2353470" y="185568"/>
            <a:ext cx="4295999" cy="794728"/>
          </a:xfrm>
        </p:spPr>
        <p:txBody>
          <a:bodyPr vert="horz" lIns="91440" tIns="45720" rIns="91440" bIns="45720" rtlCol="0" anchor="b">
            <a:noAutofit/>
          </a:bodyPr>
          <a:lstStyle/>
          <a:p>
            <a:pPr defTabSz="914355">
              <a:lnSpc>
                <a:spcPct val="90000"/>
              </a:lnSpc>
            </a:pPr>
            <a:r>
              <a:rPr lang="en-US" sz="3975" b="1" dirty="0">
                <a:solidFill>
                  <a:srgbClr val="FFFFFF"/>
                </a:solidFill>
                <a:latin typeface="Verdana" panose="020B0604030504040204" pitchFamily="34" charset="0"/>
                <a:ea typeface="Verdana" panose="020B0604030504040204" pitchFamily="34" charset="0"/>
              </a:rPr>
              <a:t>Our Team</a:t>
            </a:r>
            <a:endParaRPr lang="en-US" sz="3975" b="1" dirty="0">
              <a:solidFill>
                <a:srgbClr val="FFFFFF"/>
              </a:solidFill>
              <a:latin typeface="Verdana" panose="020B0604030504040204" pitchFamily="34" charset="0"/>
              <a:ea typeface="Verdana" panose="020B0604030504040204" pitchFamily="34" charset="0"/>
              <a:cs typeface="Calibri"/>
            </a:endParaRPr>
          </a:p>
        </p:txBody>
      </p:sp>
      <p:pic>
        <p:nvPicPr>
          <p:cNvPr id="13" name="Picture 8" descr="Thumbnail">
            <a:extLst>
              <a:ext uri="{FF2B5EF4-FFF2-40B4-BE49-F238E27FC236}">
                <a16:creationId xmlns:a16="http://schemas.microsoft.com/office/drawing/2014/main" id="{DDD8202D-633E-25D9-80F7-9B047DE4BA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5" r="4873" b="-2"/>
          <a:stretch/>
        </p:blipFill>
        <p:spPr bwMode="auto">
          <a:xfrm>
            <a:off x="2340074" y="1072730"/>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4" name="Picture 6" descr="Thumbnail">
            <a:extLst>
              <a:ext uri="{FF2B5EF4-FFF2-40B4-BE49-F238E27FC236}">
                <a16:creationId xmlns:a16="http://schemas.microsoft.com/office/drawing/2014/main" id="{2BD1229B-B59E-DB96-EBC6-728BB35D7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 r="7623" b="-2"/>
          <a:stretch/>
        </p:blipFill>
        <p:spPr bwMode="auto">
          <a:xfrm>
            <a:off x="7639810" y="2795723"/>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2" descr="Thumbnail">
            <a:extLst>
              <a:ext uri="{FF2B5EF4-FFF2-40B4-BE49-F238E27FC236}">
                <a16:creationId xmlns:a16="http://schemas.microsoft.com/office/drawing/2014/main" id="{7E64D0FA-F489-23AB-8200-080DE609D3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50" r="-2" b="-2"/>
          <a:stretch/>
        </p:blipFill>
        <p:spPr bwMode="auto">
          <a:xfrm>
            <a:off x="539655" y="2777159"/>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4" descr="Thumbnail">
            <a:extLst>
              <a:ext uri="{FF2B5EF4-FFF2-40B4-BE49-F238E27FC236}">
                <a16:creationId xmlns:a16="http://schemas.microsoft.com/office/drawing/2014/main" id="{C36CCE58-3766-D5C4-2D49-1B052DE2B8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5" r="4873" b="-2"/>
          <a:stretch/>
        </p:blipFill>
        <p:spPr bwMode="auto">
          <a:xfrm>
            <a:off x="468944" y="1075199"/>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11D425E4-AB89-EBBF-C9A5-1D9127E64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486" y="4433648"/>
            <a:ext cx="832406" cy="5795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4608D3-3756-E89D-D090-15D9F433EC8A}"/>
              </a:ext>
            </a:extLst>
          </p:cNvPr>
          <p:cNvPicPr>
            <a:picLocks noChangeAspect="1"/>
          </p:cNvPicPr>
          <p:nvPr/>
        </p:nvPicPr>
        <p:blipFill>
          <a:blip r:embed="rId7"/>
          <a:stretch>
            <a:fillRect/>
          </a:stretch>
        </p:blipFill>
        <p:spPr>
          <a:xfrm>
            <a:off x="7273912" y="4445615"/>
            <a:ext cx="1200482" cy="585425"/>
          </a:xfrm>
          <a:prstGeom prst="rect">
            <a:avLst/>
          </a:prstGeom>
        </p:spPr>
      </p:pic>
      <p:sp>
        <p:nvSpPr>
          <p:cNvPr id="20" name="TextBox 19">
            <a:extLst>
              <a:ext uri="{FF2B5EF4-FFF2-40B4-BE49-F238E27FC236}">
                <a16:creationId xmlns:a16="http://schemas.microsoft.com/office/drawing/2014/main" id="{0B38BA1C-550C-615F-BD0C-56C340BDD523}"/>
              </a:ext>
            </a:extLst>
          </p:cNvPr>
          <p:cNvSpPr txBox="1"/>
          <p:nvPr/>
        </p:nvSpPr>
        <p:spPr>
          <a:xfrm>
            <a:off x="307450" y="2009548"/>
            <a:ext cx="1386904" cy="400110"/>
          </a:xfrm>
          <a:prstGeom prst="rect">
            <a:avLst/>
          </a:prstGeom>
          <a:noFill/>
        </p:spPr>
        <p:txBody>
          <a:bodyPr wrap="square" rtlCol="0">
            <a:spAutoFit/>
          </a:bodyPr>
          <a:lstStyle/>
          <a:p>
            <a:pPr algn="ctr" defTabSz="457178">
              <a:defRPr/>
            </a:pPr>
            <a:r>
              <a:rPr lang="en-US" sz="1000" dirty="0">
                <a:solidFill>
                  <a:srgbClr val="FFFFFF"/>
                </a:solidFill>
                <a:latin typeface="Verdana"/>
              </a:rPr>
              <a:t>Emily Gagen, PhD</a:t>
            </a:r>
          </a:p>
          <a:p>
            <a:pPr algn="ctr" defTabSz="457178">
              <a:defRPr/>
            </a:pPr>
            <a:r>
              <a:rPr lang="en-US" sz="1000" dirty="0">
                <a:solidFill>
                  <a:srgbClr val="FFFFFF"/>
                </a:solidFill>
                <a:latin typeface="Verdana"/>
              </a:rPr>
              <a:t>Director</a:t>
            </a:r>
          </a:p>
        </p:txBody>
      </p:sp>
      <p:sp>
        <p:nvSpPr>
          <p:cNvPr id="21" name="TextBox 20">
            <a:extLst>
              <a:ext uri="{FF2B5EF4-FFF2-40B4-BE49-F238E27FC236}">
                <a16:creationId xmlns:a16="http://schemas.microsoft.com/office/drawing/2014/main" id="{BBB2241E-5E90-FF6A-A427-E40B5D97EA2A}"/>
              </a:ext>
            </a:extLst>
          </p:cNvPr>
          <p:cNvSpPr txBox="1"/>
          <p:nvPr/>
        </p:nvSpPr>
        <p:spPr>
          <a:xfrm>
            <a:off x="2062613" y="2015447"/>
            <a:ext cx="1491158" cy="553998"/>
          </a:xfrm>
          <a:prstGeom prst="rect">
            <a:avLst/>
          </a:prstGeom>
          <a:noFill/>
        </p:spPr>
        <p:txBody>
          <a:bodyPr wrap="square" rtlCol="0">
            <a:spAutoFit/>
          </a:bodyPr>
          <a:lstStyle/>
          <a:p>
            <a:pPr algn="ctr" defTabSz="457178">
              <a:defRPr/>
            </a:pPr>
            <a:r>
              <a:rPr lang="en-US" sz="1000" dirty="0">
                <a:solidFill>
                  <a:srgbClr val="FFFFFF"/>
                </a:solidFill>
                <a:latin typeface="Verdana"/>
              </a:rPr>
              <a:t>Rebecca Wlcek, BA</a:t>
            </a:r>
          </a:p>
          <a:p>
            <a:pPr algn="ctr" defTabSz="457178">
              <a:defRPr/>
            </a:pPr>
            <a:r>
              <a:rPr lang="en-US" sz="1000" dirty="0">
                <a:solidFill>
                  <a:srgbClr val="FFFFFF"/>
                </a:solidFill>
                <a:latin typeface="Verdana"/>
              </a:rPr>
              <a:t>Program Coordinator</a:t>
            </a:r>
          </a:p>
        </p:txBody>
      </p:sp>
      <p:sp>
        <p:nvSpPr>
          <p:cNvPr id="22" name="TextBox 21">
            <a:extLst>
              <a:ext uri="{FF2B5EF4-FFF2-40B4-BE49-F238E27FC236}">
                <a16:creationId xmlns:a16="http://schemas.microsoft.com/office/drawing/2014/main" id="{FB0ABAE0-14D3-59E1-1001-129B59B2FE05}"/>
              </a:ext>
            </a:extLst>
          </p:cNvPr>
          <p:cNvSpPr txBox="1"/>
          <p:nvPr/>
        </p:nvSpPr>
        <p:spPr>
          <a:xfrm>
            <a:off x="7422139" y="3737316"/>
            <a:ext cx="1386904" cy="400110"/>
          </a:xfrm>
          <a:prstGeom prst="rect">
            <a:avLst/>
          </a:prstGeom>
          <a:noFill/>
        </p:spPr>
        <p:txBody>
          <a:bodyPr wrap="square" rtlCol="0">
            <a:spAutoFit/>
          </a:bodyPr>
          <a:lstStyle/>
          <a:p>
            <a:pPr algn="ctr" defTabSz="457178">
              <a:defRPr/>
            </a:pPr>
            <a:r>
              <a:rPr lang="en-US" sz="1000" dirty="0">
                <a:solidFill>
                  <a:srgbClr val="FFFFFF"/>
                </a:solidFill>
                <a:latin typeface="Verdana"/>
              </a:rPr>
              <a:t>James Green, BA</a:t>
            </a:r>
          </a:p>
          <a:p>
            <a:pPr algn="ctr" defTabSz="457178">
              <a:defRPr/>
            </a:pPr>
            <a:r>
              <a:rPr lang="en-US" sz="1000" dirty="0">
                <a:solidFill>
                  <a:srgbClr val="FFFFFF"/>
                </a:solidFill>
                <a:latin typeface="Verdana"/>
              </a:rPr>
              <a:t>Data Coordinator</a:t>
            </a:r>
          </a:p>
        </p:txBody>
      </p:sp>
      <p:sp>
        <p:nvSpPr>
          <p:cNvPr id="23" name="TextBox 22">
            <a:extLst>
              <a:ext uri="{FF2B5EF4-FFF2-40B4-BE49-F238E27FC236}">
                <a16:creationId xmlns:a16="http://schemas.microsoft.com/office/drawing/2014/main" id="{486E007B-AD61-94DD-B7A6-DAF6239A9B09}"/>
              </a:ext>
            </a:extLst>
          </p:cNvPr>
          <p:cNvSpPr txBox="1"/>
          <p:nvPr/>
        </p:nvSpPr>
        <p:spPr>
          <a:xfrm>
            <a:off x="211501" y="3718472"/>
            <a:ext cx="1590075" cy="553998"/>
          </a:xfrm>
          <a:prstGeom prst="rect">
            <a:avLst/>
          </a:prstGeom>
          <a:noFill/>
        </p:spPr>
        <p:txBody>
          <a:bodyPr wrap="square" rtlCol="0">
            <a:spAutoFit/>
          </a:bodyPr>
          <a:lstStyle/>
          <a:p>
            <a:pPr algn="ctr" defTabSz="457178">
              <a:defRPr/>
            </a:pPr>
            <a:r>
              <a:rPr lang="en-US" sz="1000" dirty="0">
                <a:solidFill>
                  <a:srgbClr val="FFFFFF"/>
                </a:solidFill>
                <a:latin typeface="Verdana"/>
              </a:rPr>
              <a:t>Henry White, MD</a:t>
            </a:r>
          </a:p>
          <a:p>
            <a:pPr algn="ctr" defTabSz="457178">
              <a:defRPr/>
            </a:pPr>
            <a:r>
              <a:rPr lang="en-US" sz="1000" dirty="0">
                <a:solidFill>
                  <a:srgbClr val="FFFFFF"/>
                </a:solidFill>
                <a:latin typeface="Verdana"/>
              </a:rPr>
              <a:t>Founder, Lead Consultant</a:t>
            </a:r>
          </a:p>
        </p:txBody>
      </p:sp>
      <p:sp>
        <p:nvSpPr>
          <p:cNvPr id="29" name="TextBox 28">
            <a:extLst>
              <a:ext uri="{FF2B5EF4-FFF2-40B4-BE49-F238E27FC236}">
                <a16:creationId xmlns:a16="http://schemas.microsoft.com/office/drawing/2014/main" id="{DD0C2B8A-FCE3-59FE-53B5-A5F341A86B95}"/>
              </a:ext>
            </a:extLst>
          </p:cNvPr>
          <p:cNvSpPr txBox="1"/>
          <p:nvPr/>
        </p:nvSpPr>
        <p:spPr>
          <a:xfrm>
            <a:off x="7188527" y="2081103"/>
            <a:ext cx="1862667" cy="553998"/>
          </a:xfrm>
          <a:prstGeom prst="rect">
            <a:avLst/>
          </a:prstGeom>
          <a:noFill/>
        </p:spPr>
        <p:txBody>
          <a:bodyPr wrap="square" rtlCol="0">
            <a:spAutoFit/>
          </a:bodyPr>
          <a:lstStyle/>
          <a:p>
            <a:pPr algn="ctr" defTabSz="457178">
              <a:defRPr/>
            </a:pPr>
            <a:r>
              <a:rPr lang="en-US" sz="1000" dirty="0">
                <a:solidFill>
                  <a:srgbClr val="FFFFFF"/>
                </a:solidFill>
                <a:latin typeface="Verdana"/>
              </a:rPr>
              <a:t>Sarah Dreyfus</a:t>
            </a:r>
          </a:p>
          <a:p>
            <a:pPr algn="ctr" defTabSz="457178">
              <a:defRPr/>
            </a:pPr>
            <a:r>
              <a:rPr lang="en-US" sz="1000" dirty="0">
                <a:solidFill>
                  <a:srgbClr val="FFFFFF"/>
                </a:solidFill>
                <a:latin typeface="Verdana"/>
              </a:rPr>
              <a:t>Young Adult </a:t>
            </a:r>
          </a:p>
          <a:p>
            <a:pPr algn="ctr" defTabSz="457178">
              <a:defRPr/>
            </a:pPr>
            <a:r>
              <a:rPr lang="en-US" sz="1000" dirty="0">
                <a:solidFill>
                  <a:srgbClr val="FFFFFF"/>
                </a:solidFill>
                <a:latin typeface="Verdana"/>
              </a:rPr>
              <a:t>Peer Mentor</a:t>
            </a:r>
          </a:p>
        </p:txBody>
      </p:sp>
      <p:sp>
        <p:nvSpPr>
          <p:cNvPr id="30" name="TextBox 29">
            <a:extLst>
              <a:ext uri="{FF2B5EF4-FFF2-40B4-BE49-F238E27FC236}">
                <a16:creationId xmlns:a16="http://schemas.microsoft.com/office/drawing/2014/main" id="{82CD5E71-048D-3F63-3ECF-0981D02322CE}"/>
              </a:ext>
            </a:extLst>
          </p:cNvPr>
          <p:cNvSpPr txBox="1"/>
          <p:nvPr/>
        </p:nvSpPr>
        <p:spPr>
          <a:xfrm>
            <a:off x="5578848" y="2087424"/>
            <a:ext cx="1862667" cy="400110"/>
          </a:xfrm>
          <a:prstGeom prst="rect">
            <a:avLst/>
          </a:prstGeom>
          <a:noFill/>
        </p:spPr>
        <p:txBody>
          <a:bodyPr wrap="square" rtlCol="0">
            <a:spAutoFit/>
          </a:bodyPr>
          <a:lstStyle/>
          <a:p>
            <a:pPr algn="ctr" defTabSz="457178">
              <a:defRPr/>
            </a:pPr>
            <a:r>
              <a:rPr lang="en-US" sz="1000" dirty="0">
                <a:solidFill>
                  <a:srgbClr val="FFFFFF"/>
                </a:solidFill>
                <a:latin typeface="Verdana"/>
              </a:rPr>
              <a:t>Tanya Trevett, M.Ed. </a:t>
            </a:r>
          </a:p>
          <a:p>
            <a:pPr algn="ctr" defTabSz="457178">
              <a:defRPr/>
            </a:pPr>
            <a:r>
              <a:rPr lang="en-US" sz="1000" dirty="0">
                <a:solidFill>
                  <a:srgbClr val="FFFFFF"/>
                </a:solidFill>
                <a:latin typeface="Verdana"/>
              </a:rPr>
              <a:t>Family Partner</a:t>
            </a:r>
          </a:p>
        </p:txBody>
      </p:sp>
      <p:pic>
        <p:nvPicPr>
          <p:cNvPr id="31" name="Picture 2">
            <a:extLst>
              <a:ext uri="{FF2B5EF4-FFF2-40B4-BE49-F238E27FC236}">
                <a16:creationId xmlns:a16="http://schemas.microsoft.com/office/drawing/2014/main" id="{9069510D-2B37-3F03-70AF-BFC5770DC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530" r="7530"/>
          <a:stretch/>
        </p:blipFill>
        <p:spPr bwMode="auto">
          <a:xfrm>
            <a:off x="2353470" y="2774594"/>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84CB30A-5312-80A6-2FE7-7A00CBCA2077}"/>
              </a:ext>
            </a:extLst>
          </p:cNvPr>
          <p:cNvSpPr txBox="1"/>
          <p:nvPr/>
        </p:nvSpPr>
        <p:spPr>
          <a:xfrm>
            <a:off x="2026419" y="3719555"/>
            <a:ext cx="1590075" cy="707886"/>
          </a:xfrm>
          <a:prstGeom prst="rect">
            <a:avLst/>
          </a:prstGeom>
          <a:noFill/>
        </p:spPr>
        <p:txBody>
          <a:bodyPr wrap="square" rtlCol="0">
            <a:spAutoFit/>
          </a:bodyPr>
          <a:lstStyle/>
          <a:p>
            <a:pPr algn="ctr" defTabSz="457178">
              <a:defRPr/>
            </a:pPr>
            <a:r>
              <a:rPr lang="en-US" sz="1000" dirty="0">
                <a:solidFill>
                  <a:srgbClr val="FFFFFF"/>
                </a:solidFill>
                <a:latin typeface="Verdana"/>
              </a:rPr>
              <a:t>Jessica Stern, MD</a:t>
            </a:r>
          </a:p>
          <a:p>
            <a:pPr algn="ctr" defTabSz="457178">
              <a:defRPr/>
            </a:pPr>
            <a:r>
              <a:rPr lang="en-US" sz="1000" dirty="0">
                <a:solidFill>
                  <a:srgbClr val="FFFFFF"/>
                </a:solidFill>
                <a:latin typeface="Verdana"/>
              </a:rPr>
              <a:t>Co-F</a:t>
            </a:r>
            <a:r>
              <a:rPr lang="en-US" sz="1000" dirty="0" err="1">
                <a:solidFill>
                  <a:srgbClr val="FFFFFF"/>
                </a:solidFill>
                <a:latin typeface="Verdana"/>
              </a:rPr>
              <a:t>ounder</a:t>
            </a:r>
            <a:r>
              <a:rPr lang="en-US" sz="1000" dirty="0">
                <a:solidFill>
                  <a:srgbClr val="FFFFFF"/>
                </a:solidFill>
                <a:latin typeface="Verdana"/>
              </a:rPr>
              <a:t>, </a:t>
            </a:r>
          </a:p>
          <a:p>
            <a:pPr algn="ctr" defTabSz="457178">
              <a:defRPr/>
            </a:pPr>
            <a:r>
              <a:rPr lang="en-US" sz="1000" dirty="0">
                <a:solidFill>
                  <a:srgbClr val="FFFFFF"/>
                </a:solidFill>
                <a:latin typeface="Verdana"/>
              </a:rPr>
              <a:t>Psychiatric Consultant</a:t>
            </a:r>
          </a:p>
        </p:txBody>
      </p:sp>
      <p:sp>
        <p:nvSpPr>
          <p:cNvPr id="33" name="TextBox 32">
            <a:extLst>
              <a:ext uri="{FF2B5EF4-FFF2-40B4-BE49-F238E27FC236}">
                <a16:creationId xmlns:a16="http://schemas.microsoft.com/office/drawing/2014/main" id="{88DD2C77-0E04-5F5B-994B-62078599B96F}"/>
              </a:ext>
            </a:extLst>
          </p:cNvPr>
          <p:cNvSpPr txBox="1"/>
          <p:nvPr/>
        </p:nvSpPr>
        <p:spPr>
          <a:xfrm>
            <a:off x="3813612" y="2013936"/>
            <a:ext cx="1702825" cy="553998"/>
          </a:xfrm>
          <a:prstGeom prst="rect">
            <a:avLst/>
          </a:prstGeom>
          <a:noFill/>
        </p:spPr>
        <p:txBody>
          <a:bodyPr wrap="square" rtlCol="0">
            <a:spAutoFit/>
          </a:bodyPr>
          <a:lstStyle/>
          <a:p>
            <a:pPr algn="ctr" defTabSz="457178">
              <a:defRPr/>
            </a:pPr>
            <a:r>
              <a:rPr lang="en-US" sz="1000" dirty="0">
                <a:solidFill>
                  <a:srgbClr val="FFFFFF"/>
                </a:solidFill>
                <a:latin typeface="Verdana"/>
              </a:rPr>
              <a:t>Charlene Flynn, LMHC</a:t>
            </a:r>
          </a:p>
          <a:p>
            <a:pPr algn="ctr" defTabSz="457178">
              <a:defRPr/>
            </a:pPr>
            <a:r>
              <a:rPr lang="en-US" sz="1000" dirty="0">
                <a:solidFill>
                  <a:srgbClr val="FFFFFF"/>
                </a:solidFill>
                <a:latin typeface="Verdana"/>
              </a:rPr>
              <a:t>Clinician/Care Coordinator</a:t>
            </a:r>
          </a:p>
        </p:txBody>
      </p:sp>
      <p:sp>
        <p:nvSpPr>
          <p:cNvPr id="34" name="Freeform 5">
            <a:extLst>
              <a:ext uri="{FF2B5EF4-FFF2-40B4-BE49-F238E27FC236}">
                <a16:creationId xmlns:a16="http://schemas.microsoft.com/office/drawing/2014/main" id="{3E162FD0-265A-8594-5B39-8C4AC6F6CC49}"/>
              </a:ext>
            </a:extLst>
          </p:cNvPr>
          <p:cNvSpPr/>
          <p:nvPr/>
        </p:nvSpPr>
        <p:spPr>
          <a:xfrm>
            <a:off x="8648153" y="4631927"/>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bg1"/>
          </a:solidFill>
          <a:ln w="89253" cap="flat">
            <a:noFill/>
            <a:prstDash val="solid"/>
            <a:miter/>
          </a:ln>
        </p:spPr>
        <p:txBody>
          <a:bodyPr rtlCol="0" anchor="ctr"/>
          <a:lstStyle/>
          <a:p>
            <a:pPr defTabSz="457178">
              <a:defRPr/>
            </a:pPr>
            <a:endParaRPr lang="en-US">
              <a:solidFill>
                <a:prstClr val="black"/>
              </a:solidFill>
              <a:latin typeface="Calibri"/>
            </a:endParaRPr>
          </a:p>
        </p:txBody>
      </p:sp>
      <p:pic>
        <p:nvPicPr>
          <p:cNvPr id="36" name="Picture 2">
            <a:extLst>
              <a:ext uri="{FF2B5EF4-FFF2-40B4-BE49-F238E27FC236}">
                <a16:creationId xmlns:a16="http://schemas.microsoft.com/office/drawing/2014/main" id="{68C8AD5C-BF42-447D-D9B7-AB4900739B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48" b="19861"/>
          <a:stretch/>
        </p:blipFill>
        <p:spPr bwMode="auto">
          <a:xfrm>
            <a:off x="4193369" y="2751602"/>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CDD1977-B9F4-A551-43DC-6EB4322EF58C}"/>
              </a:ext>
            </a:extLst>
          </p:cNvPr>
          <p:cNvSpPr txBox="1"/>
          <p:nvPr/>
        </p:nvSpPr>
        <p:spPr>
          <a:xfrm>
            <a:off x="3925678" y="3721365"/>
            <a:ext cx="1590075" cy="553998"/>
          </a:xfrm>
          <a:prstGeom prst="rect">
            <a:avLst/>
          </a:prstGeom>
          <a:noFill/>
        </p:spPr>
        <p:txBody>
          <a:bodyPr wrap="square" rtlCol="0">
            <a:spAutoFit/>
          </a:bodyPr>
          <a:lstStyle/>
          <a:p>
            <a:pPr algn="ctr" defTabSz="457178">
              <a:defRPr/>
            </a:pPr>
            <a:r>
              <a:rPr lang="en-US" sz="1000" dirty="0">
                <a:solidFill>
                  <a:srgbClr val="FFFFFF"/>
                </a:solidFill>
                <a:latin typeface="Verdana"/>
              </a:rPr>
              <a:t>Amanda Weber, PhD</a:t>
            </a:r>
          </a:p>
          <a:p>
            <a:pPr algn="ctr" defTabSz="457178">
              <a:defRPr/>
            </a:pPr>
            <a:r>
              <a:rPr lang="en-US" sz="1000" dirty="0">
                <a:solidFill>
                  <a:srgbClr val="FFFFFF"/>
                </a:solidFill>
                <a:latin typeface="Verdana"/>
              </a:rPr>
              <a:t>Psychological Consultant</a:t>
            </a:r>
          </a:p>
        </p:txBody>
      </p:sp>
      <p:sp>
        <p:nvSpPr>
          <p:cNvPr id="38" name="TextBox 37">
            <a:extLst>
              <a:ext uri="{FF2B5EF4-FFF2-40B4-BE49-F238E27FC236}">
                <a16:creationId xmlns:a16="http://schemas.microsoft.com/office/drawing/2014/main" id="{C50EE722-E390-E72F-8B41-6D78A173FC76}"/>
              </a:ext>
            </a:extLst>
          </p:cNvPr>
          <p:cNvSpPr txBox="1"/>
          <p:nvPr/>
        </p:nvSpPr>
        <p:spPr>
          <a:xfrm>
            <a:off x="5578848" y="3792701"/>
            <a:ext cx="1862667" cy="400110"/>
          </a:xfrm>
          <a:prstGeom prst="rect">
            <a:avLst/>
          </a:prstGeom>
          <a:noFill/>
        </p:spPr>
        <p:txBody>
          <a:bodyPr wrap="square" rtlCol="0">
            <a:spAutoFit/>
          </a:bodyPr>
          <a:lstStyle/>
          <a:p>
            <a:pPr algn="ctr" defTabSz="457178">
              <a:defRPr/>
            </a:pPr>
            <a:r>
              <a:rPr lang="en-US" sz="1000" dirty="0">
                <a:solidFill>
                  <a:srgbClr val="FFFFFF"/>
                </a:solidFill>
                <a:latin typeface="Verdana"/>
              </a:rPr>
              <a:t>Emily Kline, PhD</a:t>
            </a:r>
          </a:p>
          <a:p>
            <a:pPr algn="ctr" defTabSz="457178">
              <a:defRPr/>
            </a:pPr>
            <a:r>
              <a:rPr lang="en-US" sz="1000" dirty="0">
                <a:solidFill>
                  <a:srgbClr val="FFFFFF"/>
                </a:solidFill>
                <a:latin typeface="Verdana"/>
              </a:rPr>
              <a:t>Consultant</a:t>
            </a:r>
          </a:p>
        </p:txBody>
      </p:sp>
      <p:pic>
        <p:nvPicPr>
          <p:cNvPr id="39" name="Picture 2">
            <a:extLst>
              <a:ext uri="{FF2B5EF4-FFF2-40B4-BE49-F238E27FC236}">
                <a16:creationId xmlns:a16="http://schemas.microsoft.com/office/drawing/2014/main" id="{455D4816-A53F-1888-61B9-310D2DEE11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0007" b="10007"/>
          <a:stretch/>
        </p:blipFill>
        <p:spPr bwMode="auto">
          <a:xfrm>
            <a:off x="6007989" y="2779367"/>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9B34E306-FC6E-2F84-AAD6-471255F394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6671" r="16671"/>
          <a:stretch/>
        </p:blipFill>
        <p:spPr bwMode="auto">
          <a:xfrm>
            <a:off x="6097211" y="1150174"/>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8" descr="A person smiling at camera&#10;&#10;Description automatically generated">
            <a:extLst>
              <a:ext uri="{FF2B5EF4-FFF2-40B4-BE49-F238E27FC236}">
                <a16:creationId xmlns:a16="http://schemas.microsoft.com/office/drawing/2014/main" id="{45429389-FCD8-9EC6-ABA7-1EAAAC627951}"/>
              </a:ext>
            </a:extLst>
          </p:cNvPr>
          <p:cNvPicPr>
            <a:picLocks noChangeAspect="1" noChangeArrowheads="1"/>
          </p:cNvPicPr>
          <p:nvPr/>
        </p:nvPicPr>
        <p:blipFill rotWithShape="1">
          <a:blip r:embed="rId12"/>
          <a:srcRect t="13154" b="13154"/>
          <a:stretch/>
        </p:blipFill>
        <p:spPr bwMode="auto">
          <a:xfrm>
            <a:off x="4193369" y="1072730"/>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1F5AECE-C328-ACAD-8007-9CD3C69BA6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2501" b="2501"/>
          <a:stretch/>
        </p:blipFill>
        <p:spPr bwMode="auto">
          <a:xfrm>
            <a:off x="7674059" y="1088468"/>
            <a:ext cx="937250" cy="93725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8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Freeform: Shape 2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51435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2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51435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CFB752-8D9C-42F3-C7E7-79494B822CC5}"/>
              </a:ext>
            </a:extLst>
          </p:cNvPr>
          <p:cNvSpPr>
            <a:spLocks noGrp="1"/>
          </p:cNvSpPr>
          <p:nvPr>
            <p:ph type="title"/>
          </p:nvPr>
        </p:nvSpPr>
        <p:spPr>
          <a:xfrm>
            <a:off x="603504" y="1059366"/>
            <a:ext cx="2153321" cy="1595343"/>
          </a:xfrm>
        </p:spPr>
        <p:txBody>
          <a:bodyPr anchor="t">
            <a:normAutofit/>
          </a:bodyPr>
          <a:lstStyle/>
          <a:p>
            <a:r>
              <a:rPr lang="en-US" b="1" dirty="0">
                <a:solidFill>
                  <a:schemeClr val="bg1"/>
                </a:solidFill>
              </a:rPr>
              <a:t>How We Can Help</a:t>
            </a:r>
          </a:p>
        </p:txBody>
      </p:sp>
      <p:sp>
        <p:nvSpPr>
          <p:cNvPr id="6" name="Content Placeholder 5">
            <a:extLst>
              <a:ext uri="{FF2B5EF4-FFF2-40B4-BE49-F238E27FC236}">
                <a16:creationId xmlns:a16="http://schemas.microsoft.com/office/drawing/2014/main" id="{391DC074-90CA-A364-B0AA-3259A46A6494}"/>
              </a:ext>
            </a:extLst>
          </p:cNvPr>
          <p:cNvSpPr>
            <a:spLocks noGrp="1"/>
          </p:cNvSpPr>
          <p:nvPr>
            <p:ph sz="half" idx="1"/>
          </p:nvPr>
        </p:nvSpPr>
        <p:spPr>
          <a:xfrm>
            <a:off x="3633442" y="1283028"/>
            <a:ext cx="2408129" cy="3272883"/>
          </a:xfrm>
        </p:spPr>
        <p:txBody>
          <a:bodyPr>
            <a:normAutofit/>
          </a:bodyPr>
          <a:lstStyle/>
          <a:p>
            <a:pPr>
              <a:lnSpc>
                <a:spcPct val="126000"/>
              </a:lnSpc>
              <a:buFont typeface="Arial" panose="020B0604020202020204" pitchFamily="34" charset="0"/>
              <a:buChar char="•"/>
            </a:pPr>
            <a:r>
              <a:rPr lang="en-US" sz="1300" dirty="0"/>
              <a:t> Diagnostic consultation and education regarding risk for psychosis and early psychosis</a:t>
            </a:r>
          </a:p>
          <a:p>
            <a:pPr>
              <a:lnSpc>
                <a:spcPct val="126000"/>
              </a:lnSpc>
              <a:buFont typeface="Arial" panose="020B0604020202020204" pitchFamily="34" charset="0"/>
              <a:buChar char="•"/>
            </a:pPr>
            <a:r>
              <a:rPr lang="en-US" sz="1300" dirty="0"/>
              <a:t> Ongoing consultation for long-term work with youth and families with early psychosis</a:t>
            </a:r>
          </a:p>
          <a:p>
            <a:pPr>
              <a:lnSpc>
                <a:spcPct val="126000"/>
              </a:lnSpc>
              <a:buFont typeface="Arial" panose="020B0604020202020204" pitchFamily="34" charset="0"/>
              <a:buChar char="•"/>
            </a:pPr>
            <a:r>
              <a:rPr lang="en-US" sz="1300" dirty="0"/>
              <a:t> Facilitation of referral to specialized psychosis treatment</a:t>
            </a:r>
          </a:p>
          <a:p>
            <a:pPr>
              <a:lnSpc>
                <a:spcPct val="126000"/>
              </a:lnSpc>
              <a:buFont typeface="Arial" panose="020B0604020202020204" pitchFamily="34" charset="0"/>
              <a:buChar char="•"/>
            </a:pPr>
            <a:r>
              <a:rPr lang="en-US" sz="1300" b="1" dirty="0"/>
              <a:t> </a:t>
            </a:r>
            <a:r>
              <a:rPr lang="en-US" sz="1300" b="1" i="1" dirty="0">
                <a:solidFill>
                  <a:schemeClr val="accent2"/>
                </a:solidFill>
              </a:rPr>
              <a:t>Psychosis-informed care</a:t>
            </a:r>
          </a:p>
        </p:txBody>
      </p:sp>
      <p:sp>
        <p:nvSpPr>
          <p:cNvPr id="7" name="Content Placeholder 6">
            <a:extLst>
              <a:ext uri="{FF2B5EF4-FFF2-40B4-BE49-F238E27FC236}">
                <a16:creationId xmlns:a16="http://schemas.microsoft.com/office/drawing/2014/main" id="{6F56D885-3C68-26D8-857C-A14AC4FE9EF8}"/>
              </a:ext>
            </a:extLst>
          </p:cNvPr>
          <p:cNvSpPr>
            <a:spLocks noGrp="1"/>
          </p:cNvSpPr>
          <p:nvPr>
            <p:ph sz="half" idx="2"/>
          </p:nvPr>
        </p:nvSpPr>
        <p:spPr>
          <a:xfrm>
            <a:off x="6338702" y="1283028"/>
            <a:ext cx="2519547" cy="3272883"/>
          </a:xfrm>
        </p:spPr>
        <p:txBody>
          <a:bodyPr>
            <a:noAutofit/>
          </a:bodyPr>
          <a:lstStyle/>
          <a:p>
            <a:pPr>
              <a:lnSpc>
                <a:spcPct val="126000"/>
              </a:lnSpc>
              <a:buFont typeface="Arial" panose="020B0604020202020204" pitchFamily="34" charset="0"/>
              <a:buChar char="•"/>
            </a:pPr>
            <a:r>
              <a:rPr lang="en-US" sz="1300" dirty="0"/>
              <a:t> Triage to help determine which services would be the best fit</a:t>
            </a:r>
          </a:p>
          <a:p>
            <a:pPr>
              <a:lnSpc>
                <a:spcPct val="126000"/>
              </a:lnSpc>
              <a:buFont typeface="Arial" panose="020B0604020202020204" pitchFamily="34" charset="0"/>
              <a:buChar char="•"/>
            </a:pPr>
            <a:r>
              <a:rPr lang="en-US" sz="1300" dirty="0"/>
              <a:t> Navigation to coordinated specialty care, including first episode or clinical high risk for psychosis programs</a:t>
            </a:r>
          </a:p>
          <a:p>
            <a:pPr>
              <a:lnSpc>
                <a:spcPct val="126000"/>
              </a:lnSpc>
              <a:buFont typeface="Arial" panose="020B0604020202020204" pitchFamily="34" charset="0"/>
              <a:buChar char="•"/>
            </a:pPr>
            <a:r>
              <a:rPr lang="en-US" sz="1300" dirty="0"/>
              <a:t> Care coordination and support throughout the referral process</a:t>
            </a:r>
          </a:p>
          <a:p>
            <a:pPr>
              <a:lnSpc>
                <a:spcPct val="126000"/>
              </a:lnSpc>
              <a:buFont typeface="Arial" panose="020B0604020202020204" pitchFamily="34" charset="0"/>
              <a:buChar char="•"/>
            </a:pPr>
            <a:r>
              <a:rPr lang="en-US" sz="1300" dirty="0"/>
              <a:t> Peer and family support and education</a:t>
            </a:r>
          </a:p>
        </p:txBody>
      </p:sp>
      <p:sp>
        <p:nvSpPr>
          <p:cNvPr id="9" name="TextBox 8">
            <a:extLst>
              <a:ext uri="{FF2B5EF4-FFF2-40B4-BE49-F238E27FC236}">
                <a16:creationId xmlns:a16="http://schemas.microsoft.com/office/drawing/2014/main" id="{FEBEFA63-6EA7-F7A1-B80D-90F6B6E3CFB2}"/>
              </a:ext>
            </a:extLst>
          </p:cNvPr>
          <p:cNvSpPr txBox="1"/>
          <p:nvPr/>
        </p:nvSpPr>
        <p:spPr>
          <a:xfrm>
            <a:off x="3707779" y="470514"/>
            <a:ext cx="20458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For Providers</a:t>
            </a:r>
          </a:p>
        </p:txBody>
      </p:sp>
      <p:sp>
        <p:nvSpPr>
          <p:cNvPr id="10" name="TextBox 9">
            <a:extLst>
              <a:ext uri="{FF2B5EF4-FFF2-40B4-BE49-F238E27FC236}">
                <a16:creationId xmlns:a16="http://schemas.microsoft.com/office/drawing/2014/main" id="{F1F12AC8-50A7-9314-613D-B0BFFBC93276}"/>
              </a:ext>
            </a:extLst>
          </p:cNvPr>
          <p:cNvSpPr txBox="1"/>
          <p:nvPr/>
        </p:nvSpPr>
        <p:spPr>
          <a:xfrm>
            <a:off x="6559737" y="413035"/>
            <a:ext cx="20458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For Clients &amp; Families</a:t>
            </a:r>
          </a:p>
        </p:txBody>
      </p:sp>
    </p:spTree>
    <p:extLst>
      <p:ext uri="{BB962C8B-B14F-4D97-AF65-F5344CB8AC3E}">
        <p14:creationId xmlns:p14="http://schemas.microsoft.com/office/powerpoint/2010/main" val="132224681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Clinicians</a:t>
            </a:r>
          </a:p>
        </p:txBody>
      </p:sp>
      <p:sp>
        <p:nvSpPr>
          <p:cNvPr id="3" name="Content Placeholder 2"/>
          <p:cNvSpPr>
            <a:spLocks noGrp="1"/>
          </p:cNvSpPr>
          <p:nvPr>
            <p:ph idx="1"/>
          </p:nvPr>
        </p:nvSpPr>
        <p:spPr>
          <a:xfrm>
            <a:off x="628650" y="1369219"/>
            <a:ext cx="8020499" cy="3625019"/>
          </a:xfrm>
        </p:spPr>
        <p:txBody>
          <a:bodyPr>
            <a:normAutofit/>
          </a:bodyPr>
          <a:lstStyle/>
          <a:p>
            <a:r>
              <a:rPr lang="en-US" sz="1800" dirty="0"/>
              <a:t>M-PATH: </a:t>
            </a:r>
            <a:r>
              <a:rPr lang="en-US" sz="1800" i="1" u="sng" dirty="0">
                <a:solidFill>
                  <a:schemeClr val="accent4"/>
                </a:solidFill>
              </a:rPr>
              <a:t>www.mpathcares.org</a:t>
            </a:r>
            <a:r>
              <a:rPr lang="en-US" sz="1800" dirty="0">
                <a:solidFill>
                  <a:schemeClr val="accent4"/>
                </a:solidFill>
              </a:rPr>
              <a:t> </a:t>
            </a:r>
          </a:p>
          <a:p>
            <a:r>
              <a:rPr lang="en-US" sz="1800" dirty="0"/>
              <a:t>MAPNET: </a:t>
            </a:r>
            <a:r>
              <a:rPr lang="en-US" sz="1800" i="1" u="sng" dirty="0">
                <a:solidFill>
                  <a:schemeClr val="accent4"/>
                </a:solidFill>
              </a:rPr>
              <a:t>www.mapnet.online</a:t>
            </a:r>
          </a:p>
          <a:p>
            <a:pPr lvl="1"/>
            <a:r>
              <a:rPr lang="en-US" sz="1500" dirty="0"/>
              <a:t>Training Toolkit: </a:t>
            </a:r>
            <a:r>
              <a:rPr lang="en-US" sz="1500" i="1" u="sng" dirty="0">
                <a:solidFill>
                  <a:schemeClr val="accent4"/>
                </a:solidFill>
              </a:rPr>
              <a:t>www.mapnet.online/psychosis-training-toolkit</a:t>
            </a:r>
          </a:p>
          <a:p>
            <a:pPr lvl="1"/>
            <a:r>
              <a:rPr lang="en-US" sz="1500" dirty="0"/>
              <a:t>All past trainings: </a:t>
            </a:r>
            <a:r>
              <a:rPr lang="en-US" sz="1500" i="1" u="sng" dirty="0">
                <a:solidFill>
                  <a:schemeClr val="accent4"/>
                </a:solidFill>
              </a:rPr>
              <a:t>www.mapnet.online/past-events </a:t>
            </a:r>
          </a:p>
          <a:p>
            <a:pPr lvl="1"/>
            <a:r>
              <a:rPr lang="en-US" sz="1500" dirty="0"/>
              <a:t>Common Comorbidities Series</a:t>
            </a:r>
          </a:p>
          <a:p>
            <a:pPr lvl="2"/>
            <a:r>
              <a:rPr lang="en-US" sz="1350" dirty="0"/>
              <a:t>Substance Use: </a:t>
            </a:r>
            <a:r>
              <a:rPr lang="en-US" sz="1350" dirty="0">
                <a:solidFill>
                  <a:schemeClr val="accent4"/>
                </a:solidFill>
                <a:hlinkClick r:id="rId3">
                  <a:extLst>
                    <a:ext uri="{A12FA001-AC4F-418D-AE19-62706E023703}">
                      <ahyp:hlinkClr xmlns:ahyp="http://schemas.microsoft.com/office/drawing/2018/hyperlinkcolor" val="tx"/>
                    </a:ext>
                  </a:extLst>
                </a:hlinkClick>
              </a:rPr>
              <a:t>https://www.mapnet.online/events/2022/6/3/early-psychosis-and-substance-use-key-skills-for-recovery</a:t>
            </a:r>
            <a:r>
              <a:rPr lang="en-US" sz="1350" dirty="0">
                <a:solidFill>
                  <a:schemeClr val="accent4"/>
                </a:solidFill>
              </a:rPr>
              <a:t> </a:t>
            </a:r>
          </a:p>
          <a:p>
            <a:pPr lvl="2"/>
            <a:r>
              <a:rPr lang="en-US" sz="1350" dirty="0"/>
              <a:t>OCD: </a:t>
            </a:r>
            <a:r>
              <a:rPr lang="en-US" sz="1350" dirty="0">
                <a:solidFill>
                  <a:schemeClr val="accent4"/>
                </a:solidFill>
                <a:hlinkClick r:id="rId4">
                  <a:extLst>
                    <a:ext uri="{A12FA001-AC4F-418D-AE19-62706E023703}">
                      <ahyp:hlinkClr xmlns:ahyp="http://schemas.microsoft.com/office/drawing/2018/hyperlinkcolor" val="tx"/>
                    </a:ext>
                  </a:extLst>
                </a:hlinkClick>
              </a:rPr>
              <a:t>https://www.mapnet.online/events/2022/2/25/ocd-psychosis-or-both</a:t>
            </a:r>
            <a:r>
              <a:rPr lang="en-US" sz="1350" dirty="0">
                <a:solidFill>
                  <a:schemeClr val="accent4"/>
                </a:solidFill>
              </a:rPr>
              <a:t> </a:t>
            </a:r>
          </a:p>
          <a:p>
            <a:pPr lvl="2"/>
            <a:r>
              <a:rPr lang="en-US" sz="1350" dirty="0"/>
              <a:t>Trauma: </a:t>
            </a:r>
            <a:r>
              <a:rPr lang="en-US" sz="1350" dirty="0">
                <a:solidFill>
                  <a:schemeClr val="accent4"/>
                </a:solidFill>
                <a:hlinkClick r:id="rId5">
                  <a:extLst>
                    <a:ext uri="{A12FA001-AC4F-418D-AE19-62706E023703}">
                      <ahyp:hlinkClr xmlns:ahyp="http://schemas.microsoft.com/office/drawing/2018/hyperlinkcolor" val="tx"/>
                    </a:ext>
                  </a:extLst>
                </a:hlinkClick>
              </a:rPr>
              <a:t>https://www.mapnet.online/events/2022/10/21/treating-youth-with-early-psychosis-and-trauma-related-disorders</a:t>
            </a:r>
            <a:r>
              <a:rPr lang="en-US" sz="1350" dirty="0">
                <a:solidFill>
                  <a:schemeClr val="accent4"/>
                </a:solidFill>
              </a:rPr>
              <a:t> </a:t>
            </a:r>
          </a:p>
          <a:p>
            <a:pPr lvl="2"/>
            <a:r>
              <a:rPr lang="en-US" sz="1350" dirty="0"/>
              <a:t>Suicidality: </a:t>
            </a:r>
            <a:r>
              <a:rPr lang="en-US" sz="1350" dirty="0">
                <a:solidFill>
                  <a:schemeClr val="accent4"/>
                </a:solidFill>
                <a:hlinkClick r:id="rId6">
                  <a:extLst>
                    <a:ext uri="{A12FA001-AC4F-418D-AE19-62706E023703}">
                      <ahyp:hlinkClr xmlns:ahyp="http://schemas.microsoft.com/office/drawing/2018/hyperlinkcolor" val="tx"/>
                    </a:ext>
                  </a:extLst>
                </a:hlinkClick>
              </a:rPr>
              <a:t>https://www.mapnet.online/events/2022/6/17/harm-risk-assessment-in-clinical-practice</a:t>
            </a:r>
            <a:r>
              <a:rPr lang="en-US" sz="1350" dirty="0">
                <a:solidFill>
                  <a:schemeClr val="accent4"/>
                </a:solidFill>
              </a:rPr>
              <a:t> </a:t>
            </a:r>
          </a:p>
          <a:p>
            <a:pPr lvl="2"/>
            <a:r>
              <a:rPr lang="en-US" sz="1350" dirty="0"/>
              <a:t>Autism Spectrum: </a:t>
            </a:r>
            <a:r>
              <a:rPr lang="en-US" sz="1350" dirty="0">
                <a:solidFill>
                  <a:schemeClr val="accent4"/>
                </a:solidFill>
                <a:hlinkClick r:id="rId7">
                  <a:extLst>
                    <a:ext uri="{A12FA001-AC4F-418D-AE19-62706E023703}">
                      <ahyp:hlinkClr xmlns:ahyp="http://schemas.microsoft.com/office/drawing/2018/hyperlinkcolor" val="tx"/>
                    </a:ext>
                  </a:extLst>
                </a:hlinkClick>
              </a:rPr>
              <a:t>https://www.mapnet.online/events/2023/3/24/diagnosis-and-treatment-of-psychosis-in-autism-spectrum-disorder</a:t>
            </a:r>
            <a:r>
              <a:rPr lang="en-US" sz="1350" dirty="0">
                <a:solidFill>
                  <a:schemeClr val="accent4"/>
                </a:solidFill>
              </a:rPr>
              <a:t> </a:t>
            </a:r>
          </a:p>
        </p:txBody>
      </p:sp>
      <p:pic>
        <p:nvPicPr>
          <p:cNvPr id="4" name="Picture 3" descr="Massachusetts Psychosis Network for Early Treatment">
            <a:extLst>
              <a:ext uri="{FF2B5EF4-FFF2-40B4-BE49-F238E27FC236}">
                <a16:creationId xmlns:a16="http://schemas.microsoft.com/office/drawing/2014/main" id="{8F1211D7-2BE3-C320-D2AC-E72A05893832}"/>
              </a:ext>
            </a:extLst>
          </p:cNvPr>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
        <p:nvSpPr>
          <p:cNvPr id="5" name="Freeform 5">
            <a:extLst>
              <a:ext uri="{FF2B5EF4-FFF2-40B4-BE49-F238E27FC236}">
                <a16:creationId xmlns:a16="http://schemas.microsoft.com/office/drawing/2014/main" id="{CDF61756-DA2C-7364-FE99-F7C5883F54ED}"/>
              </a:ext>
            </a:extLst>
          </p:cNvPr>
          <p:cNvSpPr/>
          <p:nvPr/>
        </p:nvSpPr>
        <p:spPr>
          <a:xfrm>
            <a:off x="8653920" y="4610529"/>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tx1"/>
          </a:solidFill>
          <a:ln w="892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103007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alking through a field of tall grass&#10;&#10;Description automatically generated with medium confidence">
            <a:extLst>
              <a:ext uri="{FF2B5EF4-FFF2-40B4-BE49-F238E27FC236}">
                <a16:creationId xmlns:a16="http://schemas.microsoft.com/office/drawing/2014/main" id="{822948D4-93D9-CAB8-4FF9-B8BD3BFC0B7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7143" r="5669"/>
          <a:stretch/>
        </p:blipFill>
        <p:spPr>
          <a:xfrm>
            <a:off x="5507286" y="0"/>
            <a:ext cx="3636714" cy="5143500"/>
          </a:xfrm>
        </p:spPr>
      </p:pic>
      <p:sp>
        <p:nvSpPr>
          <p:cNvPr id="3" name="Title 2">
            <a:extLst>
              <a:ext uri="{FF2B5EF4-FFF2-40B4-BE49-F238E27FC236}">
                <a16:creationId xmlns:a16="http://schemas.microsoft.com/office/drawing/2014/main" id="{342708DF-CAD6-C8D8-5F4F-5D0032386C1C}"/>
              </a:ext>
            </a:extLst>
          </p:cNvPr>
          <p:cNvSpPr>
            <a:spLocks noGrp="1"/>
          </p:cNvSpPr>
          <p:nvPr>
            <p:ph type="title"/>
          </p:nvPr>
        </p:nvSpPr>
        <p:spPr>
          <a:xfrm>
            <a:off x="858632" y="667113"/>
            <a:ext cx="3878125" cy="477580"/>
          </a:xfrm>
        </p:spPr>
        <p:txBody>
          <a:bodyPr/>
          <a:lstStyle/>
          <a:p>
            <a:r>
              <a:rPr lang="en-US" dirty="0"/>
              <a:t>Case Example</a:t>
            </a:r>
          </a:p>
        </p:txBody>
      </p:sp>
      <p:sp>
        <p:nvSpPr>
          <p:cNvPr id="5" name="Freeform 4">
            <a:extLst>
              <a:ext uri="{FF2B5EF4-FFF2-40B4-BE49-F238E27FC236}">
                <a16:creationId xmlns:a16="http://schemas.microsoft.com/office/drawing/2014/main" id="{841D0B56-73F9-8A00-5377-0C795C33045F}"/>
              </a:ext>
            </a:extLst>
          </p:cNvPr>
          <p:cNvSpPr/>
          <p:nvPr/>
        </p:nvSpPr>
        <p:spPr>
          <a:xfrm>
            <a:off x="4941813" y="0"/>
            <a:ext cx="2797691" cy="5143500"/>
          </a:xfrm>
          <a:custGeom>
            <a:avLst/>
            <a:gdLst>
              <a:gd name="connsiteX0" fmla="*/ 1333629 w 2797691"/>
              <a:gd name="connsiteY0" fmla="*/ 0 h 5143500"/>
              <a:gd name="connsiteX1" fmla="*/ 2189477 w 2797691"/>
              <a:gd name="connsiteY1" fmla="*/ 0 h 5143500"/>
              <a:gd name="connsiteX2" fmla="*/ 2075016 w 2797691"/>
              <a:gd name="connsiteY2" fmla="*/ 87175 h 5143500"/>
              <a:gd name="connsiteX3" fmla="*/ 1547008 w 2797691"/>
              <a:gd name="connsiteY3" fmla="*/ 549588 h 5143500"/>
              <a:gd name="connsiteX4" fmla="*/ 1255466 w 2797691"/>
              <a:gd name="connsiteY4" fmla="*/ 3869844 h 5143500"/>
              <a:gd name="connsiteX5" fmla="*/ 2619059 w 2797691"/>
              <a:gd name="connsiteY5" fmla="*/ 5006616 h 5143500"/>
              <a:gd name="connsiteX6" fmla="*/ 2797691 w 2797691"/>
              <a:gd name="connsiteY6" fmla="*/ 5143500 h 5143500"/>
              <a:gd name="connsiteX7" fmla="*/ 1658049 w 2797691"/>
              <a:gd name="connsiteY7" fmla="*/ 5143500 h 5143500"/>
              <a:gd name="connsiteX8" fmla="*/ 1569994 w 2797691"/>
              <a:gd name="connsiteY8" fmla="*/ 5065491 h 5143500"/>
              <a:gd name="connsiteX9" fmla="*/ 22000 w 2797691"/>
              <a:gd name="connsiteY9" fmla="*/ 2828358 h 5143500"/>
              <a:gd name="connsiteX10" fmla="*/ 1207092 w 2797691"/>
              <a:gd name="connsiteY10" fmla="*/ 1136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7691" h="5143500">
                <a:moveTo>
                  <a:pt x="1333629" y="0"/>
                </a:moveTo>
                <a:lnTo>
                  <a:pt x="2189477" y="0"/>
                </a:lnTo>
                <a:lnTo>
                  <a:pt x="2075016" y="87175"/>
                </a:lnTo>
                <a:cubicBezTo>
                  <a:pt x="1885622" y="237724"/>
                  <a:pt x="1708034" y="392282"/>
                  <a:pt x="1547008" y="549588"/>
                </a:cubicBezTo>
                <a:cubicBezTo>
                  <a:pt x="353720" y="1715558"/>
                  <a:pt x="259051" y="2726301"/>
                  <a:pt x="1255466" y="3869844"/>
                </a:cubicBezTo>
                <a:cubicBezTo>
                  <a:pt x="1550759" y="4208774"/>
                  <a:pt x="2059131" y="4581861"/>
                  <a:pt x="2619059" y="5006616"/>
                </a:cubicBezTo>
                <a:lnTo>
                  <a:pt x="2797691" y="5143500"/>
                </a:lnTo>
                <a:lnTo>
                  <a:pt x="1658049" y="5143500"/>
                </a:lnTo>
                <a:lnTo>
                  <a:pt x="1569994" y="5065491"/>
                </a:lnTo>
                <a:cubicBezTo>
                  <a:pt x="733375" y="4317984"/>
                  <a:pt x="134907" y="3694064"/>
                  <a:pt x="22000" y="2828358"/>
                </a:cubicBezTo>
                <a:cubicBezTo>
                  <a:pt x="-117838" y="1756948"/>
                  <a:pt x="424495" y="848157"/>
                  <a:pt x="1207092" y="113650"/>
                </a:cubicBezTo>
                <a:close/>
              </a:path>
            </a:pathLst>
          </a:custGeom>
          <a:solidFill>
            <a:srgbClr val="00939C"/>
          </a:solidFill>
          <a:ln w="25076" cap="flat">
            <a:noFill/>
            <a:prstDash val="solid"/>
            <a:miter/>
          </a:ln>
        </p:spPr>
        <p:txBody>
          <a:bodyPr rtlCol="0" anchor="ctr"/>
          <a:lstStyle/>
          <a:p>
            <a:endParaRPr lang="en-US"/>
          </a:p>
        </p:txBody>
      </p:sp>
      <p:sp>
        <p:nvSpPr>
          <p:cNvPr id="23" name="bg object 17">
            <a:extLst>
              <a:ext uri="{FF2B5EF4-FFF2-40B4-BE49-F238E27FC236}">
                <a16:creationId xmlns:a16="http://schemas.microsoft.com/office/drawing/2014/main" id="{AA007677-D3B2-43DD-11E2-71AA6F101896}"/>
              </a:ext>
            </a:extLst>
          </p:cNvPr>
          <p:cNvSpPr/>
          <p:nvPr/>
        </p:nvSpPr>
        <p:spPr>
          <a:xfrm>
            <a:off x="8513534" y="4490453"/>
            <a:ext cx="341630" cy="360680"/>
          </a:xfrm>
          <a:custGeom>
            <a:avLst/>
            <a:gdLst/>
            <a:ahLst/>
            <a:cxnLst/>
            <a:rect l="l" t="t" r="r" b="b"/>
            <a:pathLst>
              <a:path w="341629" h="360679">
                <a:moveTo>
                  <a:pt x="116636" y="12"/>
                </a:moveTo>
                <a:lnTo>
                  <a:pt x="12" y="12"/>
                </a:lnTo>
                <a:lnTo>
                  <a:pt x="12" y="75971"/>
                </a:lnTo>
                <a:lnTo>
                  <a:pt x="27851" y="46570"/>
                </a:lnTo>
                <a:lnTo>
                  <a:pt x="62293" y="23964"/>
                </a:lnTo>
                <a:lnTo>
                  <a:pt x="94742" y="8369"/>
                </a:lnTo>
                <a:lnTo>
                  <a:pt x="116636" y="12"/>
                </a:lnTo>
                <a:close/>
              </a:path>
              <a:path w="341629" h="360679">
                <a:moveTo>
                  <a:pt x="341134" y="0"/>
                </a:moveTo>
                <a:lnTo>
                  <a:pt x="144170" y="0"/>
                </a:lnTo>
                <a:lnTo>
                  <a:pt x="119951" y="8648"/>
                </a:lnTo>
                <a:lnTo>
                  <a:pt x="55384" y="43243"/>
                </a:lnTo>
                <a:lnTo>
                  <a:pt x="9105" y="87718"/>
                </a:lnTo>
                <a:lnTo>
                  <a:pt x="2019" y="108521"/>
                </a:lnTo>
                <a:lnTo>
                  <a:pt x="5410" y="129222"/>
                </a:lnTo>
                <a:lnTo>
                  <a:pt x="19240" y="150495"/>
                </a:lnTo>
                <a:lnTo>
                  <a:pt x="45631" y="173062"/>
                </a:lnTo>
                <a:lnTo>
                  <a:pt x="80238" y="200317"/>
                </a:lnTo>
                <a:lnTo>
                  <a:pt x="110413" y="233641"/>
                </a:lnTo>
                <a:lnTo>
                  <a:pt x="123482" y="274408"/>
                </a:lnTo>
                <a:lnTo>
                  <a:pt x="119430" y="297738"/>
                </a:lnTo>
                <a:lnTo>
                  <a:pt x="107035" y="319963"/>
                </a:lnTo>
                <a:lnTo>
                  <a:pt x="86410" y="340880"/>
                </a:lnTo>
                <a:lnTo>
                  <a:pt x="57683" y="360311"/>
                </a:lnTo>
                <a:lnTo>
                  <a:pt x="165" y="360311"/>
                </a:lnTo>
                <a:lnTo>
                  <a:pt x="27139" y="343408"/>
                </a:lnTo>
                <a:lnTo>
                  <a:pt x="58661" y="319074"/>
                </a:lnTo>
                <a:lnTo>
                  <a:pt x="82613" y="288124"/>
                </a:lnTo>
                <a:lnTo>
                  <a:pt x="86931" y="251358"/>
                </a:lnTo>
                <a:lnTo>
                  <a:pt x="59512" y="209588"/>
                </a:lnTo>
                <a:lnTo>
                  <a:pt x="25285" y="178993"/>
                </a:lnTo>
                <a:lnTo>
                  <a:pt x="11264" y="165608"/>
                </a:lnTo>
                <a:lnTo>
                  <a:pt x="0" y="152438"/>
                </a:lnTo>
                <a:lnTo>
                  <a:pt x="0" y="360375"/>
                </a:lnTo>
                <a:lnTo>
                  <a:pt x="298907" y="360375"/>
                </a:lnTo>
                <a:lnTo>
                  <a:pt x="306209" y="351002"/>
                </a:lnTo>
                <a:lnTo>
                  <a:pt x="331838" y="309270"/>
                </a:lnTo>
                <a:lnTo>
                  <a:pt x="340715" y="269074"/>
                </a:lnTo>
                <a:lnTo>
                  <a:pt x="332574" y="230124"/>
                </a:lnTo>
                <a:lnTo>
                  <a:pt x="307124" y="192062"/>
                </a:lnTo>
                <a:lnTo>
                  <a:pt x="264795" y="153060"/>
                </a:lnTo>
                <a:lnTo>
                  <a:pt x="218694" y="119595"/>
                </a:lnTo>
                <a:lnTo>
                  <a:pt x="194818" y="103085"/>
                </a:lnTo>
                <a:lnTo>
                  <a:pt x="183451" y="93814"/>
                </a:lnTo>
                <a:lnTo>
                  <a:pt x="173139" y="82905"/>
                </a:lnTo>
                <a:lnTo>
                  <a:pt x="162077" y="58674"/>
                </a:lnTo>
                <a:lnTo>
                  <a:pt x="167005" y="37236"/>
                </a:lnTo>
                <a:lnTo>
                  <a:pt x="182994" y="19265"/>
                </a:lnTo>
                <a:lnTo>
                  <a:pt x="205092" y="5461"/>
                </a:lnTo>
                <a:lnTo>
                  <a:pt x="212801" y="1701"/>
                </a:lnTo>
                <a:lnTo>
                  <a:pt x="216738" y="76"/>
                </a:lnTo>
                <a:lnTo>
                  <a:pt x="229743" y="76"/>
                </a:lnTo>
                <a:lnTo>
                  <a:pt x="205676" y="12928"/>
                </a:lnTo>
                <a:lnTo>
                  <a:pt x="185877" y="31216"/>
                </a:lnTo>
                <a:lnTo>
                  <a:pt x="190220" y="79311"/>
                </a:lnTo>
                <a:lnTo>
                  <a:pt x="248208" y="119799"/>
                </a:lnTo>
                <a:lnTo>
                  <a:pt x="272351" y="135343"/>
                </a:lnTo>
                <a:lnTo>
                  <a:pt x="315798" y="168211"/>
                </a:lnTo>
                <a:lnTo>
                  <a:pt x="341134" y="194322"/>
                </a:lnTo>
                <a:lnTo>
                  <a:pt x="341134" y="0"/>
                </a:lnTo>
                <a:close/>
              </a:path>
            </a:pathLst>
          </a:custGeom>
          <a:solidFill>
            <a:srgbClr val="FFFFFF"/>
          </a:solidFill>
        </p:spPr>
        <p:txBody>
          <a:bodyPr wrap="square" lIns="0" tIns="0" rIns="0" bIns="0" rtlCol="0"/>
          <a:lstStyle/>
          <a:p>
            <a:endParaRPr/>
          </a:p>
        </p:txBody>
      </p:sp>
      <p:sp>
        <p:nvSpPr>
          <p:cNvPr id="7" name="Content Placeholder 3">
            <a:extLst>
              <a:ext uri="{FF2B5EF4-FFF2-40B4-BE49-F238E27FC236}">
                <a16:creationId xmlns:a16="http://schemas.microsoft.com/office/drawing/2014/main" id="{30E695FF-1463-CAF9-E042-112DC76A8FFF}"/>
              </a:ext>
            </a:extLst>
          </p:cNvPr>
          <p:cNvSpPr>
            <a:spLocks noGrp="1"/>
          </p:cNvSpPr>
          <p:nvPr>
            <p:ph sz="quarter" idx="13"/>
          </p:nvPr>
        </p:nvSpPr>
        <p:spPr>
          <a:xfrm>
            <a:off x="288837" y="1334348"/>
            <a:ext cx="4370240" cy="3562774"/>
          </a:xfrm>
        </p:spPr>
        <p:txBody>
          <a:bodyPr/>
          <a:lstStyle/>
          <a:p>
            <a:pPr lvl="1"/>
            <a:r>
              <a:rPr lang="en-US" dirty="0"/>
              <a:t>Alexis is a 17-year-old who enjoys art, gymnastics, and spending time online. She’s always struggled to connect with her peers, but that seems to have gotten worse recently. Alexis’s mom also reports that she’s always been close to her family but that lately, she’s been isolating in her room instead of spending time with them. Alexis’s mom has also reported that she’s had some trouble with hygiene; without encouragement from her mom, she will go days without showering or changing her clothes. </a:t>
            </a:r>
          </a:p>
          <a:p>
            <a:pPr lvl="1"/>
            <a:r>
              <a:rPr lang="en-US" dirty="0"/>
              <a:t>Over the past year, Alexis has been spending more and more time online and she talks often about conspiracy theories she hears about on YouTube. For a recent assignment, Alexis wrote a long, detailed essay explaining how the world could be a computer simulation and is overly preoccupied with the possibility that this could be true. </a:t>
            </a:r>
          </a:p>
          <a:p>
            <a:pPr lvl="1"/>
            <a:endParaRPr lang="en-US" dirty="0"/>
          </a:p>
          <a:p>
            <a:pPr lvl="1"/>
            <a:endParaRPr lang="en-US" dirty="0"/>
          </a:p>
        </p:txBody>
      </p:sp>
    </p:spTree>
    <p:extLst>
      <p:ext uri="{BB962C8B-B14F-4D97-AF65-F5344CB8AC3E}">
        <p14:creationId xmlns:p14="http://schemas.microsoft.com/office/powerpoint/2010/main" val="392546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for Young People</a:t>
            </a:r>
          </a:p>
        </p:txBody>
      </p:sp>
      <p:sp>
        <p:nvSpPr>
          <p:cNvPr id="3" name="Content Placeholder 2"/>
          <p:cNvSpPr>
            <a:spLocks noGrp="1"/>
          </p:cNvSpPr>
          <p:nvPr>
            <p:ph idx="1"/>
          </p:nvPr>
        </p:nvSpPr>
        <p:spPr>
          <a:xfrm>
            <a:off x="857250" y="1357025"/>
            <a:ext cx="4754511" cy="3292274"/>
          </a:xfrm>
        </p:spPr>
        <p:txBody>
          <a:bodyPr>
            <a:noAutofit/>
          </a:bodyPr>
          <a:lstStyle/>
          <a:p>
            <a:r>
              <a:rPr lang="en-US" sz="1650" dirty="0"/>
              <a:t>SAMHSA Info Sheet</a:t>
            </a:r>
          </a:p>
          <a:p>
            <a:pPr lvl="1"/>
            <a:r>
              <a:rPr lang="en-US" sz="1350" dirty="0">
                <a:solidFill>
                  <a:schemeClr val="accent4"/>
                </a:solidFill>
                <a:hlinkClick r:id="rId3">
                  <a:extLst>
                    <a:ext uri="{A12FA001-AC4F-418D-AE19-62706E023703}">
                      <ahyp:hlinkClr xmlns:ahyp="http://schemas.microsoft.com/office/drawing/2018/hyperlinkcolor" val="tx"/>
                    </a:ext>
                  </a:extLst>
                </a:hlinkClick>
              </a:rPr>
              <a:t>https://www.samhsa.gov/resource/ebp/understanding-first-episode-psychosis-young-adult-get-facts</a:t>
            </a:r>
            <a:endParaRPr lang="en-US" sz="1350" dirty="0">
              <a:solidFill>
                <a:schemeClr val="accent4"/>
              </a:solidFill>
            </a:endParaRPr>
          </a:p>
          <a:p>
            <a:pPr marL="342900" lvl="1" indent="0">
              <a:buNone/>
            </a:pPr>
            <a:endParaRPr lang="en-US" sz="525" dirty="0"/>
          </a:p>
          <a:p>
            <a:r>
              <a:rPr lang="en-US" sz="1650" dirty="0"/>
              <a:t>Peer Support Groups</a:t>
            </a:r>
          </a:p>
          <a:p>
            <a:pPr lvl="1"/>
            <a:r>
              <a:rPr lang="en-US" sz="1350" dirty="0"/>
              <a:t>McLean </a:t>
            </a:r>
            <a:r>
              <a:rPr lang="en-US" sz="1350" dirty="0" err="1"/>
              <a:t>WellSpace</a:t>
            </a:r>
            <a:endParaRPr lang="en-US" sz="1350" dirty="0"/>
          </a:p>
          <a:p>
            <a:pPr lvl="1"/>
            <a:r>
              <a:rPr lang="en-US" sz="1350" dirty="0"/>
              <a:t>Tempo Young Adult Resource Center</a:t>
            </a:r>
          </a:p>
          <a:p>
            <a:pPr lvl="1"/>
            <a:r>
              <a:rPr lang="en-US" sz="1350" dirty="0"/>
              <a:t>Hearing Voices Networks</a:t>
            </a:r>
          </a:p>
          <a:p>
            <a:pPr lvl="1"/>
            <a:r>
              <a:rPr lang="en-US" sz="1350" dirty="0"/>
              <a:t>Depression and Bipolar Support Alliance (DBSA) of Boston</a:t>
            </a:r>
          </a:p>
          <a:p>
            <a:pPr marL="342900" lvl="1" indent="0">
              <a:buNone/>
            </a:pPr>
            <a:endParaRPr lang="en-US" sz="525" dirty="0"/>
          </a:p>
          <a:p>
            <a:r>
              <a:rPr lang="en-US" sz="1650" dirty="0"/>
              <a:t>Recommended Content Creators</a:t>
            </a:r>
          </a:p>
          <a:p>
            <a:pPr lvl="1"/>
            <a:r>
              <a:rPr lang="en-US" sz="1350" dirty="0"/>
              <a:t>Living Well with Schizophrenia</a:t>
            </a:r>
          </a:p>
          <a:p>
            <a:pPr lvl="1"/>
            <a:r>
              <a:rPr lang="en-US" sz="1350" dirty="0"/>
              <a:t>Schizophrenic Hippie</a:t>
            </a:r>
          </a:p>
          <a:p>
            <a:pPr lvl="1"/>
            <a:r>
              <a:rPr lang="en-US" sz="1350" dirty="0" err="1"/>
              <a:t>SchizophrenicNYC</a:t>
            </a:r>
            <a:endParaRPr lang="en-US" sz="1350" dirty="0"/>
          </a:p>
        </p:txBody>
      </p:sp>
      <p:pic>
        <p:nvPicPr>
          <p:cNvPr id="4" name="Picture 3"/>
          <p:cNvPicPr>
            <a:picLocks noChangeAspect="1"/>
          </p:cNvPicPr>
          <p:nvPr/>
        </p:nvPicPr>
        <p:blipFill>
          <a:blip r:embed="rId4"/>
          <a:stretch>
            <a:fillRect/>
          </a:stretch>
        </p:blipFill>
        <p:spPr>
          <a:xfrm>
            <a:off x="6258700" y="722342"/>
            <a:ext cx="2256650" cy="1269365"/>
          </a:xfrm>
          <a:prstGeom prst="rect">
            <a:avLst/>
          </a:prstGeom>
        </p:spPr>
      </p:pic>
      <p:pic>
        <p:nvPicPr>
          <p:cNvPr id="5" name="Picture 4"/>
          <p:cNvPicPr>
            <a:picLocks noChangeAspect="1"/>
          </p:cNvPicPr>
          <p:nvPr/>
        </p:nvPicPr>
        <p:blipFill>
          <a:blip r:embed="rId5"/>
          <a:stretch>
            <a:fillRect/>
          </a:stretch>
        </p:blipFill>
        <p:spPr>
          <a:xfrm>
            <a:off x="6258700" y="2114077"/>
            <a:ext cx="2260727" cy="1271659"/>
          </a:xfrm>
          <a:prstGeom prst="rect">
            <a:avLst/>
          </a:prstGeom>
        </p:spPr>
      </p:pic>
      <p:pic>
        <p:nvPicPr>
          <p:cNvPr id="6" name="Picture 5"/>
          <p:cNvPicPr>
            <a:picLocks noChangeAspect="1"/>
          </p:cNvPicPr>
          <p:nvPr/>
        </p:nvPicPr>
        <p:blipFill>
          <a:blip r:embed="rId6"/>
          <a:stretch>
            <a:fillRect/>
          </a:stretch>
        </p:blipFill>
        <p:spPr>
          <a:xfrm>
            <a:off x="6258700" y="3508106"/>
            <a:ext cx="2256650" cy="1184741"/>
          </a:xfrm>
          <a:prstGeom prst="rect">
            <a:avLst/>
          </a:prstGeom>
        </p:spPr>
      </p:pic>
      <p:pic>
        <p:nvPicPr>
          <p:cNvPr id="7" name="Picture 6" descr="Massachusetts Psychosis Network for Early Treatment">
            <a:extLst>
              <a:ext uri="{FF2B5EF4-FFF2-40B4-BE49-F238E27FC236}">
                <a16:creationId xmlns:a16="http://schemas.microsoft.com/office/drawing/2014/main" id="{DBC06D61-86EA-36D2-46AC-A09B3DC6257E}"/>
              </a:ext>
            </a:extLst>
          </p:cNvPr>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
        <p:nvSpPr>
          <p:cNvPr id="8" name="Freeform 5">
            <a:extLst>
              <a:ext uri="{FF2B5EF4-FFF2-40B4-BE49-F238E27FC236}">
                <a16:creationId xmlns:a16="http://schemas.microsoft.com/office/drawing/2014/main" id="{DE7268A8-326A-1C35-88BE-863941B2E576}"/>
              </a:ext>
            </a:extLst>
          </p:cNvPr>
          <p:cNvSpPr/>
          <p:nvPr/>
        </p:nvSpPr>
        <p:spPr>
          <a:xfrm>
            <a:off x="8653920" y="4610529"/>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tx1"/>
          </a:solidFill>
          <a:ln w="892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578148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49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for Families</a:t>
            </a:r>
          </a:p>
        </p:txBody>
      </p:sp>
      <p:sp>
        <p:nvSpPr>
          <p:cNvPr id="3" name="Content Placeholder 2"/>
          <p:cNvSpPr>
            <a:spLocks noGrp="1"/>
          </p:cNvSpPr>
          <p:nvPr>
            <p:ph idx="1"/>
          </p:nvPr>
        </p:nvSpPr>
        <p:spPr>
          <a:xfrm>
            <a:off x="857250" y="1357025"/>
            <a:ext cx="4796790" cy="3292274"/>
          </a:xfrm>
        </p:spPr>
        <p:txBody>
          <a:bodyPr>
            <a:noAutofit/>
          </a:bodyPr>
          <a:lstStyle/>
          <a:p>
            <a:r>
              <a:rPr lang="en-US" sz="1500" dirty="0"/>
              <a:t>Living Well With Schizophrenia: Accepting Your Loved One’s Mental Illness: </a:t>
            </a:r>
            <a:r>
              <a:rPr lang="en-US" sz="1500" dirty="0">
                <a:solidFill>
                  <a:schemeClr val="accent4"/>
                </a:solidFill>
                <a:hlinkClick r:id="rId3">
                  <a:extLst>
                    <a:ext uri="{A12FA001-AC4F-418D-AE19-62706E023703}">
                      <ahyp:hlinkClr xmlns:ahyp="http://schemas.microsoft.com/office/drawing/2018/hyperlinkcolor" val="tx"/>
                    </a:ext>
                  </a:extLst>
                </a:hlinkClick>
              </a:rPr>
              <a:t>youtube.com/</a:t>
            </a:r>
            <a:r>
              <a:rPr lang="en-US" sz="1500" dirty="0" err="1">
                <a:solidFill>
                  <a:schemeClr val="accent4"/>
                </a:solidFill>
                <a:hlinkClick r:id="rId3">
                  <a:extLst>
                    <a:ext uri="{A12FA001-AC4F-418D-AE19-62706E023703}">
                      <ahyp:hlinkClr xmlns:ahyp="http://schemas.microsoft.com/office/drawing/2018/hyperlinkcolor" val="tx"/>
                    </a:ext>
                  </a:extLst>
                </a:hlinkClick>
              </a:rPr>
              <a:t>watch?v</a:t>
            </a:r>
            <a:r>
              <a:rPr lang="en-US" sz="1500" dirty="0">
                <a:solidFill>
                  <a:schemeClr val="accent4"/>
                </a:solidFill>
                <a:hlinkClick r:id="rId3">
                  <a:extLst>
                    <a:ext uri="{A12FA001-AC4F-418D-AE19-62706E023703}">
                      <ahyp:hlinkClr xmlns:ahyp="http://schemas.microsoft.com/office/drawing/2018/hyperlinkcolor" val="tx"/>
                    </a:ext>
                  </a:extLst>
                </a:hlinkClick>
              </a:rPr>
              <a:t>=aaqSM_WLk1w</a:t>
            </a:r>
            <a:r>
              <a:rPr lang="en-US" sz="1500" dirty="0">
                <a:solidFill>
                  <a:schemeClr val="accent4"/>
                </a:solidFill>
              </a:rPr>
              <a:t>  </a:t>
            </a:r>
          </a:p>
          <a:p>
            <a:r>
              <a:rPr lang="en-US" sz="1500" dirty="0"/>
              <a:t>Books</a:t>
            </a:r>
          </a:p>
          <a:p>
            <a:pPr lvl="1"/>
            <a:r>
              <a:rPr lang="en-US" sz="1350" dirty="0"/>
              <a:t>“You Are Not Alone: The NAMI Guide to Navigating Mental Health” by Ken Duckworth</a:t>
            </a:r>
          </a:p>
          <a:p>
            <a:pPr lvl="1"/>
            <a:r>
              <a:rPr lang="en-US" sz="1350" dirty="0"/>
              <a:t>“The School of Hard Talks: How to Have Real Conversations with Your (Almost Grown) Kids” by Emily Kline</a:t>
            </a:r>
          </a:p>
          <a:p>
            <a:pPr lvl="1"/>
            <a:r>
              <a:rPr lang="en-US" sz="1350" dirty="0"/>
              <a:t>“I Am Not Sick, I Don’t Need Help! How to Help Someone with Mental Illness Accept Treatment” by Xavier Amador </a:t>
            </a:r>
          </a:p>
          <a:p>
            <a:r>
              <a:rPr lang="en-US" sz="1500" dirty="0"/>
              <a:t>The School of Hard Talks Online: </a:t>
            </a:r>
            <a:r>
              <a:rPr lang="en-US" sz="1500" dirty="0">
                <a:solidFill>
                  <a:schemeClr val="accent4"/>
                </a:solidFill>
                <a:hlinkClick r:id="rId4">
                  <a:extLst>
                    <a:ext uri="{A12FA001-AC4F-418D-AE19-62706E023703}">
                      <ahyp:hlinkClr xmlns:ahyp="http://schemas.microsoft.com/office/drawing/2018/hyperlinkcolor" val="tx"/>
                    </a:ext>
                  </a:extLst>
                </a:hlinkClick>
              </a:rPr>
              <a:t>handholdma.org/what-can-i-do/the-school-of-hard-talks-online-lessons-from-motivational-interviewing-for-everyday-families</a:t>
            </a:r>
            <a:r>
              <a:rPr lang="en-US" sz="1500" dirty="0">
                <a:solidFill>
                  <a:schemeClr val="accent4"/>
                </a:solidFill>
              </a:rPr>
              <a:t> </a:t>
            </a:r>
          </a:p>
          <a:p>
            <a:r>
              <a:rPr lang="en-US" sz="1500" dirty="0"/>
              <a:t>CBHI Knowledge Center: </a:t>
            </a:r>
            <a:r>
              <a:rPr lang="en-US" sz="1500" dirty="0">
                <a:solidFill>
                  <a:schemeClr val="accent4"/>
                </a:solidFill>
                <a:hlinkClick r:id="rId5">
                  <a:extLst>
                    <a:ext uri="{A12FA001-AC4F-418D-AE19-62706E023703}">
                      <ahyp:hlinkClr xmlns:ahyp="http://schemas.microsoft.com/office/drawing/2018/hyperlinkcolor" val="tx"/>
                    </a:ext>
                  </a:extLst>
                </a:hlinkClick>
              </a:rPr>
              <a:t>handholdma.org</a:t>
            </a:r>
            <a:r>
              <a:rPr lang="en-US" sz="1500" dirty="0">
                <a:solidFill>
                  <a:schemeClr val="accent4"/>
                </a:solidFill>
              </a:rPr>
              <a:t> </a:t>
            </a:r>
          </a:p>
        </p:txBody>
      </p:sp>
      <p:pic>
        <p:nvPicPr>
          <p:cNvPr id="9" name="Picture 8" descr="I Am Not Sick I Don't Need Help!: How to Help Someone Accept Treatment -  20th Anniversary Edition - Kindle edition by Amador, Xavier. Health,  Fitness &amp; Dieting Kindle eBooks @ Amazon.co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1696" y="795402"/>
            <a:ext cx="1408820" cy="2000933"/>
          </a:xfrm>
          <a:prstGeom prst="rect">
            <a:avLst/>
          </a:prstGeom>
          <a:noFill/>
          <a:ln>
            <a:noFill/>
          </a:ln>
          <a:effectLst>
            <a:outerShdw blurRad="50800" dist="38100" dir="2700000" algn="tl" rotWithShape="0">
              <a:prstClr val="black">
                <a:alpha val="40000"/>
              </a:prstClr>
            </a:outerShdw>
          </a:effectLst>
        </p:spPr>
      </p:pic>
      <p:pic>
        <p:nvPicPr>
          <p:cNvPr id="10" name="Picture 9" descr="You Are Not Alone : The Nami Guide to Navigating Mental Health--With Advice from Experts and Wisdom from Real People and Families (Hardcover)"/>
          <p:cNvPicPr/>
          <p:nvPr/>
        </p:nvPicPr>
        <p:blipFill rotWithShape="1">
          <a:blip r:embed="rId7" cstate="print">
            <a:extLst>
              <a:ext uri="{28A0092B-C50C-407E-A947-70E740481C1C}">
                <a14:useLocalDpi xmlns:a14="http://schemas.microsoft.com/office/drawing/2010/main" val="0"/>
              </a:ext>
            </a:extLst>
          </a:blip>
          <a:srcRect l="17537" r="17349"/>
          <a:stretch/>
        </p:blipFill>
        <p:spPr bwMode="auto">
          <a:xfrm>
            <a:off x="7193150" y="1515341"/>
            <a:ext cx="1280746" cy="1966595"/>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1" name="Picture 10" descr="The School of Hard Talks by Emily Kline, PhD: 9781632174703 |  PenguinRandomHouse.com: Books"/>
          <p:cNvPicPr/>
          <p:nvPr/>
        </p:nvPicPr>
        <p:blipFill>
          <a:blip r:embed="rId8" cstate="print">
            <a:extLst>
              <a:ext uri="{BEBA8EAE-BF5A-486C-A8C5-ECC9F3942E4B}">
                <a14:imgProps xmlns:a14="http://schemas.microsoft.com/office/drawing/2010/main">
                  <a14:imgLayer r:embed="rId9">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6214792" y="2374295"/>
            <a:ext cx="1291883" cy="1999077"/>
          </a:xfrm>
          <a:prstGeom prst="rect">
            <a:avLst/>
          </a:prstGeom>
          <a:noFill/>
          <a:ln>
            <a:noFill/>
          </a:ln>
          <a:effectLst>
            <a:outerShdw blurRad="50800" dist="38100" dir="2700000" algn="tl" rotWithShape="0">
              <a:prstClr val="black">
                <a:alpha val="40000"/>
              </a:prstClr>
            </a:outerShdw>
          </a:effectLst>
        </p:spPr>
      </p:pic>
      <p:pic>
        <p:nvPicPr>
          <p:cNvPr id="4" name="Picture 3" descr="Massachusetts Psychosis Network for Early Treatment">
            <a:extLst>
              <a:ext uri="{FF2B5EF4-FFF2-40B4-BE49-F238E27FC236}">
                <a16:creationId xmlns:a16="http://schemas.microsoft.com/office/drawing/2014/main" id="{90E0AC7B-6876-C698-AB91-2472B103A433}"/>
              </a:ext>
            </a:extLst>
          </p:cNvPr>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
        <p:nvSpPr>
          <p:cNvPr id="5" name="Freeform 5">
            <a:extLst>
              <a:ext uri="{FF2B5EF4-FFF2-40B4-BE49-F238E27FC236}">
                <a16:creationId xmlns:a16="http://schemas.microsoft.com/office/drawing/2014/main" id="{93CFE381-1780-EE2F-584D-14408ACFAE6F}"/>
              </a:ext>
            </a:extLst>
          </p:cNvPr>
          <p:cNvSpPr/>
          <p:nvPr/>
        </p:nvSpPr>
        <p:spPr>
          <a:xfrm>
            <a:off x="8653920" y="4610529"/>
            <a:ext cx="382905" cy="384810"/>
          </a:xfrm>
          <a:custGeom>
            <a:avLst/>
            <a:gdLst>
              <a:gd name="connsiteX0" fmla="*/ 1620365 w 2405481"/>
              <a:gd name="connsiteY0" fmla="*/ 0 h 2572419"/>
              <a:gd name="connsiteX1" fmla="*/ 2405481 w 2405481"/>
              <a:gd name="connsiteY1" fmla="*/ 0 h 2572419"/>
              <a:gd name="connsiteX2" fmla="*/ 2405481 w 2405481"/>
              <a:gd name="connsiteY2" fmla="*/ 1386822 h 2572419"/>
              <a:gd name="connsiteX3" fmla="*/ 2004418 w 2405481"/>
              <a:gd name="connsiteY3" fmla="*/ 1024254 h 2572419"/>
              <a:gd name="connsiteX4" fmla="*/ 1665126 w 2405481"/>
              <a:gd name="connsiteY4" fmla="*/ 801275 h 2572419"/>
              <a:gd name="connsiteX5" fmla="*/ 1341949 w 2405481"/>
              <a:gd name="connsiteY5" fmla="*/ 565606 h 2572419"/>
              <a:gd name="connsiteX6" fmla="*/ 1620365 w 2405481"/>
              <a:gd name="connsiteY6" fmla="*/ 0 h 2572419"/>
              <a:gd name="connsiteX7" fmla="*/ 1016981 w 2405481"/>
              <a:gd name="connsiteY7" fmla="*/ 0 h 2572419"/>
              <a:gd name="connsiteX8" fmla="*/ 1017876 w 2405481"/>
              <a:gd name="connsiteY8" fmla="*/ 0 h 2572419"/>
              <a:gd name="connsiteX9" fmla="*/ 1529052 w 2405481"/>
              <a:gd name="connsiteY9" fmla="*/ 0 h 2572419"/>
              <a:gd name="connsiteX10" fmla="*/ 1446691 w 2405481"/>
              <a:gd name="connsiteY10" fmla="*/ 38070 h 2572419"/>
              <a:gd name="connsiteX11" fmla="*/ 1221093 w 2405481"/>
              <a:gd name="connsiteY11" fmla="*/ 590986 h 2572419"/>
              <a:gd name="connsiteX12" fmla="*/ 1542480 w 2405481"/>
              <a:gd name="connsiteY12" fmla="*/ 852941 h 2572419"/>
              <a:gd name="connsiteX13" fmla="*/ 2165560 w 2405481"/>
              <a:gd name="connsiteY13" fmla="*/ 1370507 h 2572419"/>
              <a:gd name="connsiteX14" fmla="*/ 2166455 w 2405481"/>
              <a:gd name="connsiteY14" fmla="*/ 1371413 h 2572419"/>
              <a:gd name="connsiteX15" fmla="*/ 2160188 w 2405481"/>
              <a:gd name="connsiteY15" fmla="*/ 2505344 h 2572419"/>
              <a:gd name="connsiteX16" fmla="*/ 2108265 w 2405481"/>
              <a:gd name="connsiteY16" fmla="*/ 2572419 h 2572419"/>
              <a:gd name="connsiteX17" fmla="*/ 0 w 2405481"/>
              <a:gd name="connsiteY17" fmla="*/ 2572419 h 2572419"/>
              <a:gd name="connsiteX18" fmla="*/ 0 w 2405481"/>
              <a:gd name="connsiteY18" fmla="*/ 1087704 h 2572419"/>
              <a:gd name="connsiteX19" fmla="*/ 419863 w 2405481"/>
              <a:gd name="connsiteY19" fmla="*/ 1495592 h 2572419"/>
              <a:gd name="connsiteX20" fmla="*/ 1790 w 2405481"/>
              <a:gd name="connsiteY20" fmla="*/ 2571513 h 2572419"/>
              <a:gd name="connsiteX21" fmla="*/ 407329 w 2405481"/>
              <a:gd name="connsiteY21" fmla="*/ 2571513 h 2572419"/>
              <a:gd name="connsiteX22" fmla="*/ 871058 w 2405481"/>
              <a:gd name="connsiteY22" fmla="*/ 1958773 h 2572419"/>
              <a:gd name="connsiteX23" fmla="*/ 136075 w 2405481"/>
              <a:gd name="connsiteY23" fmla="*/ 1074107 h 2572419"/>
              <a:gd name="connsiteX24" fmla="*/ 188893 w 2405481"/>
              <a:gd name="connsiteY24" fmla="*/ 472245 h 2572419"/>
              <a:gd name="connsiteX25" fmla="*/ 1016981 w 2405481"/>
              <a:gd name="connsiteY25" fmla="*/ 0 h 2572419"/>
              <a:gd name="connsiteX26" fmla="*/ 896 w 2405481"/>
              <a:gd name="connsiteY26" fmla="*/ 0 h 2572419"/>
              <a:gd name="connsiteX27" fmla="*/ 822716 w 2405481"/>
              <a:gd name="connsiteY27" fmla="*/ 0 h 2572419"/>
              <a:gd name="connsiteX28" fmla="*/ 822717 w 2405481"/>
              <a:gd name="connsiteY28" fmla="*/ 0 h 2572419"/>
              <a:gd name="connsiteX29" fmla="*/ 896 w 2405481"/>
              <a:gd name="connsiteY29" fmla="*/ 542039 h 257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05481" h="2572419">
                <a:moveTo>
                  <a:pt x="1620365" y="0"/>
                </a:moveTo>
                <a:lnTo>
                  <a:pt x="2405481" y="0"/>
                </a:lnTo>
                <a:lnTo>
                  <a:pt x="2405481" y="1386822"/>
                </a:lnTo>
                <a:cubicBezTo>
                  <a:pt x="2302530" y="1258111"/>
                  <a:pt x="2166455" y="1138463"/>
                  <a:pt x="2004418" y="1024254"/>
                </a:cubicBezTo>
                <a:cubicBezTo>
                  <a:pt x="1893410" y="944489"/>
                  <a:pt x="1779716" y="871976"/>
                  <a:pt x="1665126" y="801275"/>
                </a:cubicBezTo>
                <a:cubicBezTo>
                  <a:pt x="1553223" y="729668"/>
                  <a:pt x="1433262" y="669844"/>
                  <a:pt x="1341949" y="565606"/>
                </a:cubicBezTo>
                <a:cubicBezTo>
                  <a:pt x="1110084" y="311808"/>
                  <a:pt x="1398348" y="92455"/>
                  <a:pt x="1620365" y="0"/>
                </a:cubicBezTo>
                <a:close/>
                <a:moveTo>
                  <a:pt x="1016981" y="0"/>
                </a:moveTo>
                <a:lnTo>
                  <a:pt x="1017876" y="0"/>
                </a:lnTo>
                <a:lnTo>
                  <a:pt x="1529052" y="0"/>
                </a:lnTo>
                <a:cubicBezTo>
                  <a:pt x="1501300" y="10877"/>
                  <a:pt x="1473547" y="24473"/>
                  <a:pt x="1446691" y="38070"/>
                </a:cubicBezTo>
                <a:cubicBezTo>
                  <a:pt x="1225569" y="147746"/>
                  <a:pt x="1025933" y="348972"/>
                  <a:pt x="1221093" y="590986"/>
                </a:cubicBezTo>
                <a:cubicBezTo>
                  <a:pt x="1311511" y="705195"/>
                  <a:pt x="1431472" y="774082"/>
                  <a:pt x="1542480" y="852941"/>
                </a:cubicBezTo>
                <a:cubicBezTo>
                  <a:pt x="1760021" y="1007032"/>
                  <a:pt x="1982933" y="1163843"/>
                  <a:pt x="2165560" y="1370507"/>
                </a:cubicBezTo>
                <a:lnTo>
                  <a:pt x="2166455" y="1371413"/>
                </a:lnTo>
                <a:cubicBezTo>
                  <a:pt x="2487842" y="1729449"/>
                  <a:pt x="2478890" y="2099268"/>
                  <a:pt x="2160188" y="2505344"/>
                </a:cubicBezTo>
                <a:lnTo>
                  <a:pt x="2108265" y="2572419"/>
                </a:lnTo>
                <a:lnTo>
                  <a:pt x="0" y="2572419"/>
                </a:lnTo>
                <a:lnTo>
                  <a:pt x="0" y="1087704"/>
                </a:lnTo>
                <a:cubicBezTo>
                  <a:pt x="91313" y="1214602"/>
                  <a:pt x="244398" y="1330624"/>
                  <a:pt x="419863" y="1495592"/>
                </a:cubicBezTo>
                <a:cubicBezTo>
                  <a:pt x="975800" y="2019503"/>
                  <a:pt x="244398" y="2417421"/>
                  <a:pt x="1790" y="2571513"/>
                </a:cubicBezTo>
                <a:lnTo>
                  <a:pt x="407329" y="2571513"/>
                </a:lnTo>
                <a:cubicBezTo>
                  <a:pt x="715288" y="2394761"/>
                  <a:pt x="872849" y="2185378"/>
                  <a:pt x="871058" y="1958773"/>
                </a:cubicBezTo>
                <a:cubicBezTo>
                  <a:pt x="868372" y="1530943"/>
                  <a:pt x="306168" y="1270800"/>
                  <a:pt x="136075" y="1074107"/>
                </a:cubicBezTo>
                <a:cubicBezTo>
                  <a:pt x="-42971" y="866537"/>
                  <a:pt x="-25962" y="683440"/>
                  <a:pt x="188893" y="472245"/>
                </a:cubicBezTo>
                <a:cubicBezTo>
                  <a:pt x="419863" y="243827"/>
                  <a:pt x="841516" y="47134"/>
                  <a:pt x="1016981" y="0"/>
                </a:cubicBezTo>
                <a:close/>
                <a:moveTo>
                  <a:pt x="896" y="0"/>
                </a:moveTo>
                <a:lnTo>
                  <a:pt x="822716" y="0"/>
                </a:lnTo>
                <a:lnTo>
                  <a:pt x="822717" y="0"/>
                </a:lnTo>
                <a:cubicBezTo>
                  <a:pt x="693803" y="44415"/>
                  <a:pt x="205008" y="231137"/>
                  <a:pt x="896" y="542039"/>
                </a:cubicBezTo>
                <a:close/>
              </a:path>
            </a:pathLst>
          </a:custGeom>
          <a:solidFill>
            <a:schemeClr val="tx1"/>
          </a:solidFill>
          <a:ln w="8925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7932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Psychosis ≠ Diagnosis</a:t>
            </a:r>
          </a:p>
        </p:txBody>
      </p:sp>
      <p:sp>
        <p:nvSpPr>
          <p:cNvPr id="8" name="TextBox 7">
            <a:extLst>
              <a:ext uri="{FF2B5EF4-FFF2-40B4-BE49-F238E27FC236}">
                <a16:creationId xmlns:a16="http://schemas.microsoft.com/office/drawing/2014/main" id="{1E89979A-4F97-879C-A09E-76F97D3BD374}"/>
              </a:ext>
            </a:extLst>
          </p:cNvPr>
          <p:cNvSpPr txBox="1"/>
          <p:nvPr/>
        </p:nvSpPr>
        <p:spPr>
          <a:xfrm>
            <a:off x="1063413" y="1483360"/>
            <a:ext cx="7051040" cy="2384213"/>
          </a:xfrm>
          <a:prstGeom prst="rect">
            <a:avLst/>
          </a:prstGeom>
          <a:noFill/>
        </p:spPr>
        <p:txBody>
          <a:bodyPr wrap="square" rtlCol="0">
            <a:spAutoFit/>
          </a:bodyPr>
          <a:lstStyle/>
          <a:p>
            <a:r>
              <a:rPr lang="en-US" sz="1800" dirty="0">
                <a:solidFill>
                  <a:schemeClr val="tx1">
                    <a:lumMod val="95000"/>
                    <a:lumOff val="5000"/>
                  </a:schemeClr>
                </a:solidFill>
              </a:rPr>
              <a:t>Psychosis is a set of symptoms referring to ​​</a:t>
            </a:r>
            <a:r>
              <a:rPr lang="en-US" sz="1800" b="1" dirty="0">
                <a:solidFill>
                  <a:srgbClr val="FFC000"/>
                </a:solidFill>
              </a:rPr>
              <a:t>difficulty telling what is real from what is not </a:t>
            </a:r>
            <a:r>
              <a:rPr lang="en-US" sz="1800" dirty="0"/>
              <a:t>and where there is </a:t>
            </a:r>
            <a:r>
              <a:rPr lang="en-US" sz="1800" b="1" dirty="0">
                <a:solidFill>
                  <a:srgbClr val="FFC000"/>
                </a:solidFill>
              </a:rPr>
              <a:t>some loss of contact with </a:t>
            </a:r>
            <a:r>
              <a:rPr lang="en-US" sz="1800" b="1" u="sng" dirty="0">
                <a:solidFill>
                  <a:srgbClr val="FFC000"/>
                </a:solidFill>
              </a:rPr>
              <a:t>consensus reality</a:t>
            </a:r>
            <a:r>
              <a:rPr lang="en-US" sz="1800" dirty="0">
                <a:solidFill>
                  <a:schemeClr val="tx1">
                    <a:lumMod val="95000"/>
                    <a:lumOff val="5000"/>
                  </a:schemeClr>
                </a:solidFill>
              </a:rPr>
              <a:t>. A person may experience psychosis in the context of drug use, medical issues such as seizures or sleep deprivation, or a mental health problem such as schizophrenia, bipolar disorder, or depression.</a:t>
            </a:r>
          </a:p>
          <a:p>
            <a:endParaRPr lang="en-US" dirty="0"/>
          </a:p>
        </p:txBody>
      </p:sp>
      <p:sp>
        <p:nvSpPr>
          <p:cNvPr id="3" name="TextBox 2">
            <a:extLst>
              <a:ext uri="{FF2B5EF4-FFF2-40B4-BE49-F238E27FC236}">
                <a16:creationId xmlns:a16="http://schemas.microsoft.com/office/drawing/2014/main" id="{C72240F8-E633-E2C8-C4AC-DA98DF351A3D}"/>
              </a:ext>
            </a:extLst>
          </p:cNvPr>
          <p:cNvSpPr txBox="1"/>
          <p:nvPr/>
        </p:nvSpPr>
        <p:spPr>
          <a:xfrm>
            <a:off x="1063412" y="4082143"/>
            <a:ext cx="7257628" cy="461665"/>
          </a:xfrm>
          <a:prstGeom prst="rect">
            <a:avLst/>
          </a:prstGeom>
          <a:noFill/>
        </p:spPr>
        <p:txBody>
          <a:bodyPr wrap="square" rtlCol="0">
            <a:spAutoFit/>
          </a:bodyPr>
          <a:lstStyle/>
          <a:p>
            <a:r>
              <a:rPr lang="en-US" sz="1200" dirty="0"/>
              <a:t>Consensus reality: The culturally agreed-upon concepts of reality in a group of people based upon their common experiences</a:t>
            </a:r>
          </a:p>
        </p:txBody>
      </p:sp>
    </p:spTree>
    <p:extLst>
      <p:ext uri="{BB962C8B-B14F-4D97-AF65-F5344CB8AC3E}">
        <p14:creationId xmlns:p14="http://schemas.microsoft.com/office/powerpoint/2010/main" val="1118393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630680" y="379555"/>
            <a:ext cx="2768792" cy="614855"/>
          </a:xfrm>
        </p:spPr>
        <p:txBody>
          <a:bodyPr>
            <a:normAutofit/>
          </a:bodyPr>
          <a:lstStyle/>
          <a:p>
            <a:pPr marL="34290" indent="0">
              <a:buNone/>
            </a:pPr>
            <a:r>
              <a:rPr lang="en-US" sz="1650" b="1" dirty="0">
                <a:latin typeface="+mj-lt"/>
              </a:rPr>
              <a:t>Positive Symptoms</a:t>
            </a:r>
          </a:p>
        </p:txBody>
      </p:sp>
      <p:sp>
        <p:nvSpPr>
          <p:cNvPr id="13" name="Content Placeholder 2"/>
          <p:cNvSpPr txBox="1">
            <a:spLocks/>
          </p:cNvSpPr>
          <p:nvPr/>
        </p:nvSpPr>
        <p:spPr>
          <a:xfrm>
            <a:off x="4928361" y="379555"/>
            <a:ext cx="2982891" cy="614855"/>
          </a:xfrm>
          <a:prstGeom prst="rect">
            <a:avLst/>
          </a:prstGeom>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r">
              <a:buNone/>
            </a:pPr>
            <a:r>
              <a:rPr lang="en-US" sz="1650" b="1" dirty="0">
                <a:solidFill>
                  <a:schemeClr val="tx1"/>
                </a:solidFill>
                <a:latin typeface="+mj-lt"/>
              </a:rPr>
              <a:t>Negative Symptoms</a:t>
            </a:r>
          </a:p>
        </p:txBody>
      </p:sp>
      <p:grpSp>
        <p:nvGrpSpPr>
          <p:cNvPr id="4" name="Group 3"/>
          <p:cNvGrpSpPr/>
          <p:nvPr/>
        </p:nvGrpSpPr>
        <p:grpSpPr>
          <a:xfrm>
            <a:off x="1361714" y="787420"/>
            <a:ext cx="6420574" cy="4033871"/>
            <a:chOff x="1741475" y="1049893"/>
            <a:chExt cx="8560765" cy="5378494"/>
          </a:xfrm>
        </p:grpSpPr>
        <p:sp>
          <p:nvSpPr>
            <p:cNvPr id="9" name="Content Placeholder 2"/>
            <p:cNvSpPr txBox="1">
              <a:spLocks/>
            </p:cNvSpPr>
            <p:nvPr/>
          </p:nvSpPr>
          <p:spPr>
            <a:xfrm>
              <a:off x="3601187" y="1098271"/>
              <a:ext cx="1931487" cy="5330116"/>
            </a:xfrm>
            <a:prstGeom prst="rect">
              <a:avLst/>
            </a:prstGeom>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spcBef>
                  <a:spcPts val="0"/>
                </a:spcBef>
                <a:spcAft>
                  <a:spcPts val="900"/>
                </a:spcAft>
                <a:buNone/>
              </a:pPr>
              <a:r>
                <a:rPr lang="en-US" sz="1100" dirty="0">
                  <a:solidFill>
                    <a:schemeClr val="tx1">
                      <a:lumMod val="95000"/>
                      <a:lumOff val="5000"/>
                    </a:schemeClr>
                  </a:solidFill>
                </a:rPr>
                <a:t>Added experiences:</a:t>
              </a:r>
            </a:p>
            <a:p>
              <a:pPr marL="34290" indent="0">
                <a:spcBef>
                  <a:spcPts val="0"/>
                </a:spcBef>
                <a:buNone/>
              </a:pPr>
              <a:r>
                <a:rPr lang="en-US" sz="1100" b="1" dirty="0"/>
                <a:t>Delusions</a:t>
              </a:r>
            </a:p>
            <a:p>
              <a:pPr marL="34290" indent="0">
                <a:spcBef>
                  <a:spcPts val="0"/>
                </a:spcBef>
                <a:buNone/>
              </a:pPr>
              <a:r>
                <a:rPr lang="en-US" sz="1100" dirty="0">
                  <a:solidFill>
                    <a:schemeClr val="tx1">
                      <a:lumMod val="95000"/>
                      <a:lumOff val="5000"/>
                    </a:schemeClr>
                  </a:solidFill>
                </a:rPr>
                <a:t>Inflexible false beliefs</a:t>
              </a:r>
            </a:p>
            <a:p>
              <a:pPr marL="34290" indent="0">
                <a:spcBef>
                  <a:spcPts val="900"/>
                </a:spcBef>
                <a:buNone/>
              </a:pPr>
              <a:r>
                <a:rPr lang="en-US" sz="1100" dirty="0">
                  <a:solidFill>
                    <a:schemeClr val="tx1">
                      <a:lumMod val="95000"/>
                      <a:lumOff val="5000"/>
                    </a:schemeClr>
                  </a:solidFill>
                </a:rPr>
                <a:t>Paranoia</a:t>
              </a:r>
            </a:p>
            <a:p>
              <a:pPr marL="34290" indent="0">
                <a:spcBef>
                  <a:spcPts val="900"/>
                </a:spcBef>
                <a:buNone/>
              </a:pPr>
              <a:endParaRPr lang="en-US" sz="1100" dirty="0">
                <a:solidFill>
                  <a:schemeClr val="tx1">
                    <a:lumMod val="95000"/>
                    <a:lumOff val="5000"/>
                  </a:schemeClr>
                </a:solidFill>
              </a:endParaRPr>
            </a:p>
            <a:p>
              <a:pPr marL="34290" indent="0">
                <a:spcBef>
                  <a:spcPts val="0"/>
                </a:spcBef>
                <a:buNone/>
              </a:pPr>
              <a:endParaRPr lang="en-US" sz="1100" b="1" u="sng" dirty="0">
                <a:solidFill>
                  <a:schemeClr val="tx1">
                    <a:lumMod val="95000"/>
                    <a:lumOff val="5000"/>
                  </a:schemeClr>
                </a:solidFill>
              </a:endParaRPr>
            </a:p>
            <a:p>
              <a:pPr marL="34290" indent="0">
                <a:spcBef>
                  <a:spcPts val="0"/>
                </a:spcBef>
                <a:buNone/>
              </a:pPr>
              <a:r>
                <a:rPr lang="en-US" sz="1100" b="1" dirty="0"/>
                <a:t>Hallucinations</a:t>
              </a:r>
            </a:p>
            <a:p>
              <a:pPr marL="34290" indent="0">
                <a:spcBef>
                  <a:spcPts val="0"/>
                </a:spcBef>
                <a:buNone/>
              </a:pPr>
              <a:r>
                <a:rPr lang="en-US" sz="1100" dirty="0">
                  <a:solidFill>
                    <a:schemeClr val="tx1">
                      <a:lumMod val="95000"/>
                      <a:lumOff val="5000"/>
                    </a:schemeClr>
                  </a:solidFill>
                </a:rPr>
                <a:t>Hearing voices</a:t>
              </a:r>
            </a:p>
            <a:p>
              <a:pPr marL="34290" indent="0">
                <a:spcBef>
                  <a:spcPts val="900"/>
                </a:spcBef>
                <a:buNone/>
              </a:pPr>
              <a:r>
                <a:rPr lang="en-US" sz="1100" dirty="0">
                  <a:solidFill>
                    <a:schemeClr val="tx1">
                      <a:lumMod val="95000"/>
                      <a:lumOff val="5000"/>
                    </a:schemeClr>
                  </a:solidFill>
                </a:rPr>
                <a:t>Seeing shadows/ visions</a:t>
              </a:r>
            </a:p>
            <a:p>
              <a:pPr marL="34290" indent="0">
                <a:spcBef>
                  <a:spcPts val="900"/>
                </a:spcBef>
                <a:buNone/>
              </a:pPr>
              <a:endParaRPr lang="en-US" sz="1100" dirty="0">
                <a:solidFill>
                  <a:schemeClr val="tx1">
                    <a:lumMod val="95000"/>
                    <a:lumOff val="5000"/>
                  </a:schemeClr>
                </a:solidFill>
              </a:endParaRPr>
            </a:p>
            <a:p>
              <a:pPr marL="34290" indent="0">
                <a:spcBef>
                  <a:spcPts val="900"/>
                </a:spcBef>
                <a:buNone/>
              </a:pPr>
              <a:endParaRPr lang="en-US" sz="1100" dirty="0">
                <a:solidFill>
                  <a:schemeClr val="tx1">
                    <a:lumMod val="95000"/>
                    <a:lumOff val="5000"/>
                  </a:schemeClr>
                </a:solidFill>
              </a:endParaRPr>
            </a:p>
            <a:p>
              <a:pPr marL="34290" indent="0">
                <a:spcBef>
                  <a:spcPts val="0"/>
                </a:spcBef>
                <a:buNone/>
              </a:pPr>
              <a:r>
                <a:rPr lang="en-US" sz="1100" b="1" dirty="0"/>
                <a:t>Disorganization</a:t>
              </a:r>
            </a:p>
            <a:p>
              <a:pPr marL="34290" indent="0">
                <a:spcBef>
                  <a:spcPts val="0"/>
                </a:spcBef>
                <a:buNone/>
              </a:pPr>
              <a:r>
                <a:rPr lang="en-US" sz="1100" dirty="0">
                  <a:solidFill>
                    <a:schemeClr val="tx1">
                      <a:lumMod val="95000"/>
                      <a:lumOff val="5000"/>
                    </a:schemeClr>
                  </a:solidFill>
                </a:rPr>
                <a:t>Jumbled words</a:t>
              </a:r>
            </a:p>
            <a:p>
              <a:pPr marL="34290" indent="0">
                <a:spcBef>
                  <a:spcPts val="900"/>
                </a:spcBef>
                <a:buNone/>
              </a:pPr>
              <a:r>
                <a:rPr lang="en-US" sz="1100" dirty="0">
                  <a:solidFill>
                    <a:schemeClr val="tx1">
                      <a:lumMod val="95000"/>
                      <a:lumOff val="5000"/>
                    </a:schemeClr>
                  </a:solidFill>
                </a:rPr>
                <a:t>Behaving erratically</a:t>
              </a:r>
            </a:p>
          </p:txBody>
        </p:sp>
        <p:sp>
          <p:nvSpPr>
            <p:cNvPr id="10" name="Rectangle 9"/>
            <p:cNvSpPr/>
            <p:nvPr/>
          </p:nvSpPr>
          <p:spPr>
            <a:xfrm>
              <a:off x="8377855" y="1049893"/>
              <a:ext cx="1924385" cy="5242461"/>
            </a:xfrm>
            <a:prstGeom prst="rect">
              <a:avLst/>
            </a:prstGeom>
          </p:spPr>
          <p:txBody>
            <a:bodyPr wrap="square">
              <a:spAutoFit/>
            </a:bodyPr>
            <a:lstStyle/>
            <a:p>
              <a:r>
                <a:rPr lang="en-US" sz="1050" dirty="0">
                  <a:solidFill>
                    <a:schemeClr val="tx1">
                      <a:lumMod val="95000"/>
                      <a:lumOff val="5000"/>
                    </a:schemeClr>
                  </a:solidFill>
                </a:rPr>
                <a:t>Reduction in:</a:t>
              </a:r>
            </a:p>
            <a:p>
              <a:endParaRPr lang="en-US" sz="500" dirty="0"/>
            </a:p>
            <a:p>
              <a:r>
                <a:rPr lang="en-US" sz="1050" b="1" dirty="0">
                  <a:solidFill>
                    <a:srgbClr val="FF738A"/>
                  </a:solidFill>
                </a:rPr>
                <a:t>Emotion</a:t>
              </a:r>
            </a:p>
            <a:p>
              <a:pPr>
                <a:spcAft>
                  <a:spcPts val="900"/>
                </a:spcAft>
              </a:pPr>
              <a:r>
                <a:rPr lang="en-US" sz="1050" dirty="0">
                  <a:solidFill>
                    <a:schemeClr val="tx1">
                      <a:lumMod val="95000"/>
                      <a:lumOff val="5000"/>
                    </a:schemeClr>
                  </a:solidFill>
                </a:rPr>
                <a:t>Showing emotion</a:t>
              </a:r>
            </a:p>
            <a:p>
              <a:pPr>
                <a:spcAft>
                  <a:spcPts val="900"/>
                </a:spcAft>
              </a:pPr>
              <a:r>
                <a:rPr lang="en-US" sz="1050" dirty="0">
                  <a:solidFill>
                    <a:schemeClr val="tx1">
                      <a:lumMod val="95000"/>
                      <a:lumOff val="5000"/>
                    </a:schemeClr>
                  </a:solidFill>
                </a:rPr>
                <a:t>Experiencing emotion</a:t>
              </a:r>
            </a:p>
            <a:p>
              <a:endParaRPr lang="en-US" sz="1050" dirty="0">
                <a:solidFill>
                  <a:schemeClr val="tx1">
                    <a:lumMod val="95000"/>
                    <a:lumOff val="5000"/>
                  </a:schemeClr>
                </a:solidFill>
              </a:endParaRPr>
            </a:p>
            <a:p>
              <a:r>
                <a:rPr lang="en-US" sz="1050" b="1" dirty="0">
                  <a:solidFill>
                    <a:srgbClr val="FF738A"/>
                  </a:solidFill>
                </a:rPr>
                <a:t>Social Interactions</a:t>
              </a:r>
            </a:p>
            <a:p>
              <a:pPr>
                <a:spcAft>
                  <a:spcPts val="900"/>
                </a:spcAft>
              </a:pPr>
              <a:r>
                <a:rPr lang="en-US" sz="1050" dirty="0">
                  <a:solidFill>
                    <a:schemeClr val="tx1">
                      <a:lumMod val="95000"/>
                      <a:lumOff val="5000"/>
                    </a:schemeClr>
                  </a:solidFill>
                </a:rPr>
                <a:t>Not talking much</a:t>
              </a:r>
            </a:p>
            <a:p>
              <a:pPr>
                <a:spcAft>
                  <a:spcPts val="900"/>
                </a:spcAft>
              </a:pPr>
              <a:r>
                <a:rPr lang="en-US" sz="1050" dirty="0">
                  <a:solidFill>
                    <a:schemeClr val="tx1">
                      <a:lumMod val="95000"/>
                      <a:lumOff val="5000"/>
                    </a:schemeClr>
                  </a:solidFill>
                </a:rPr>
                <a:t>Withdrawal from others</a:t>
              </a:r>
            </a:p>
            <a:p>
              <a:endParaRPr lang="en-US" sz="1050" dirty="0">
                <a:solidFill>
                  <a:schemeClr val="tx1">
                    <a:lumMod val="95000"/>
                    <a:lumOff val="5000"/>
                  </a:schemeClr>
                </a:solidFill>
              </a:endParaRPr>
            </a:p>
            <a:p>
              <a:r>
                <a:rPr lang="en-US" sz="1050" b="1" dirty="0">
                  <a:solidFill>
                    <a:srgbClr val="FF738A"/>
                  </a:solidFill>
                </a:rPr>
                <a:t>Functioning</a:t>
              </a:r>
              <a:endParaRPr lang="en-US" sz="1050" dirty="0">
                <a:solidFill>
                  <a:srgbClr val="FF738A"/>
                </a:solidFill>
              </a:endParaRPr>
            </a:p>
            <a:p>
              <a:pPr>
                <a:spcAft>
                  <a:spcPts val="900"/>
                </a:spcAft>
              </a:pPr>
              <a:r>
                <a:rPr lang="en-US" sz="1050" dirty="0">
                  <a:solidFill>
                    <a:schemeClr val="tx1">
                      <a:lumMod val="95000"/>
                      <a:lumOff val="5000"/>
                    </a:schemeClr>
                  </a:solidFill>
                </a:rPr>
                <a:t>Low motivation</a:t>
              </a:r>
            </a:p>
            <a:p>
              <a:pPr>
                <a:spcAft>
                  <a:spcPts val="900"/>
                </a:spcAft>
              </a:pPr>
              <a:r>
                <a:rPr lang="en-US" sz="1050" dirty="0">
                  <a:solidFill>
                    <a:schemeClr val="tx1">
                      <a:lumMod val="95000"/>
                      <a:lumOff val="5000"/>
                    </a:schemeClr>
                  </a:solidFill>
                </a:rPr>
                <a:t>Decline in self-care &amp; functioning</a:t>
              </a:r>
            </a:p>
            <a:p>
              <a:pPr>
                <a:spcAft>
                  <a:spcPts val="900"/>
                </a:spcAft>
              </a:pPr>
              <a:r>
                <a:rPr lang="en-US" sz="1050" dirty="0">
                  <a:solidFill>
                    <a:schemeClr val="tx1">
                      <a:lumMod val="95000"/>
                      <a:lumOff val="5000"/>
                    </a:schemeClr>
                  </a:solidFill>
                </a:rPr>
                <a:t>Trouble with memory and attention</a:t>
              </a:r>
            </a:p>
          </p:txBody>
        </p:sp>
        <p:grpSp>
          <p:nvGrpSpPr>
            <p:cNvPr id="2" name="Group 1"/>
            <p:cNvGrpSpPr/>
            <p:nvPr/>
          </p:nvGrpSpPr>
          <p:grpSpPr>
            <a:xfrm>
              <a:off x="1741475" y="1098271"/>
              <a:ext cx="1869440" cy="4937234"/>
              <a:chOff x="1209040" y="1098271"/>
              <a:chExt cx="1869440" cy="4937234"/>
            </a:xfrm>
          </p:grpSpPr>
          <p:pic>
            <p:nvPicPr>
              <p:cNvPr id="18"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3878" t="16370" r="73966" b="5633"/>
              <a:stretch/>
            </p:blipFill>
            <p:spPr bwMode="auto">
              <a:xfrm>
                <a:off x="1209040" y="1098271"/>
                <a:ext cx="1869440" cy="49372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3397" t="10414" r="78445" b="89459"/>
              <a:stretch/>
            </p:blipFill>
            <p:spPr bwMode="auto">
              <a:xfrm>
                <a:off x="1290320" y="2560319"/>
                <a:ext cx="1534160" cy="416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3397" t="10414" r="78445" b="89459"/>
              <a:stretch/>
            </p:blipFill>
            <p:spPr bwMode="auto">
              <a:xfrm>
                <a:off x="1292934" y="4089631"/>
                <a:ext cx="1534160" cy="416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3397" t="10414" r="78445" b="89459"/>
              <a:stretch/>
            </p:blipFill>
            <p:spPr bwMode="auto">
              <a:xfrm>
                <a:off x="1209040" y="5740632"/>
                <a:ext cx="1826768" cy="2505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621063" y="1098271"/>
              <a:ext cx="1706880" cy="4937234"/>
              <a:chOff x="6621063" y="1098271"/>
              <a:chExt cx="1706880" cy="4937234"/>
            </a:xfrm>
          </p:grpSpPr>
          <p:pic>
            <p:nvPicPr>
              <p:cNvPr id="32"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74198" t="16370" r="5573" b="5633"/>
              <a:stretch/>
            </p:blipFill>
            <p:spPr bwMode="auto">
              <a:xfrm>
                <a:off x="6621063" y="1098271"/>
                <a:ext cx="1706880" cy="49372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75909" t="10612" r="5933" b="89261"/>
              <a:stretch/>
            </p:blipFill>
            <p:spPr bwMode="auto">
              <a:xfrm>
                <a:off x="6679015" y="2560319"/>
                <a:ext cx="1534160" cy="4165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75909" t="10612" r="5933" b="89261"/>
              <a:stretch/>
            </p:blipFill>
            <p:spPr bwMode="auto">
              <a:xfrm>
                <a:off x="6709365" y="4089630"/>
                <a:ext cx="1534160" cy="4165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75909" t="10612" r="5933" b="89261"/>
              <a:stretch/>
            </p:blipFill>
            <p:spPr bwMode="auto">
              <a:xfrm>
                <a:off x="6753143" y="5699991"/>
                <a:ext cx="1534160" cy="2948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75909" t="10612" r="5933" b="89261"/>
              <a:stretch/>
            </p:blipFill>
            <p:spPr bwMode="auto">
              <a:xfrm>
                <a:off x="6707423" y="1098271"/>
                <a:ext cx="1534160" cy="41656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descr="Massachusetts Psychosis Network for Early Treatment">
            <a:extLst>
              <a:ext uri="{FF2B5EF4-FFF2-40B4-BE49-F238E27FC236}">
                <a16:creationId xmlns:a16="http://schemas.microsoft.com/office/drawing/2014/main" id="{F4500E29-3E5E-23F1-494F-9916F2D3FE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Tree>
    <p:extLst>
      <p:ext uri="{BB962C8B-B14F-4D97-AF65-F5344CB8AC3E}">
        <p14:creationId xmlns:p14="http://schemas.microsoft.com/office/powerpoint/2010/main" val="821108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several words&#10;&#10;Description automatically generated">
            <a:extLst>
              <a:ext uri="{FF2B5EF4-FFF2-40B4-BE49-F238E27FC236}">
                <a16:creationId xmlns:a16="http://schemas.microsoft.com/office/drawing/2014/main" id="{85AE4858-6A53-609C-2439-F132030B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9" y="71863"/>
            <a:ext cx="8993777" cy="4297663"/>
          </a:xfrm>
          <a:prstGeom prst="rect">
            <a:avLst/>
          </a:prstGeom>
        </p:spPr>
      </p:pic>
      <p:pic>
        <p:nvPicPr>
          <p:cNvPr id="10" name="Picture 10" descr="Logo&#10;&#10;Description automatically generated">
            <a:extLst>
              <a:ext uri="{FF2B5EF4-FFF2-40B4-BE49-F238E27FC236}">
                <a16:creationId xmlns:a16="http://schemas.microsoft.com/office/drawing/2014/main" id="{E0238439-F6F9-CE1F-A013-26D4F7164155}"/>
              </a:ext>
            </a:extLst>
          </p:cNvPr>
          <p:cNvPicPr>
            <a:picLocks noChangeAspect="1"/>
          </p:cNvPicPr>
          <p:nvPr/>
        </p:nvPicPr>
        <p:blipFill rotWithShape="1">
          <a:blip r:embed="rId3"/>
          <a:srcRect t="-1598" r="-114" b="10160"/>
          <a:stretch/>
        </p:blipFill>
        <p:spPr>
          <a:xfrm>
            <a:off x="0" y="4486772"/>
            <a:ext cx="640080" cy="584865"/>
          </a:xfrm>
          <a:prstGeom prst="rect">
            <a:avLst/>
          </a:prstGeom>
        </p:spPr>
      </p:pic>
    </p:spTree>
    <p:extLst>
      <p:ext uri="{BB962C8B-B14F-4D97-AF65-F5344CB8AC3E}">
        <p14:creationId xmlns:p14="http://schemas.microsoft.com/office/powerpoint/2010/main" val="369487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Continuum of Experiences</a:t>
            </a:r>
          </a:p>
        </p:txBody>
      </p:sp>
      <p:pic>
        <p:nvPicPr>
          <p:cNvPr id="21" name="Picture 2" descr="https://lh6.googleusercontent.com/5XStW00AfoXOCKmucTMZoWmPnKlY8mb6pucBHtKt_wuAJxinB9WzihJrncNvzr39tuQDRhOhXQI8WZuzl3cbCZpCBQxEELTzsd4qZzWeL49bLNKQHnXiFaofpNdx-yonsOaaR2bujNA"/>
          <p:cNvPicPr>
            <a:picLocks noChangeAspect="1" noChangeArrowheads="1"/>
          </p:cNvPicPr>
          <p:nvPr/>
        </p:nvPicPr>
        <p:blipFill rotWithShape="1">
          <a:blip r:embed="rId2">
            <a:extLst>
              <a:ext uri="{28A0092B-C50C-407E-A947-70E740481C1C}">
                <a14:useLocalDpi xmlns:a14="http://schemas.microsoft.com/office/drawing/2010/main" val="0"/>
              </a:ext>
            </a:extLst>
          </a:blip>
          <a:srcRect l="13816" t="339" r="11877" b="96047"/>
          <a:stretch/>
        </p:blipFill>
        <p:spPr bwMode="auto">
          <a:xfrm>
            <a:off x="744954" y="3299778"/>
            <a:ext cx="7514154" cy="5478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725677" y="2655388"/>
            <a:ext cx="1574978" cy="600164"/>
          </a:xfrm>
          <a:prstGeom prst="rect">
            <a:avLst/>
          </a:prstGeom>
        </p:spPr>
        <p:txBody>
          <a:bodyPr wrap="square" anchor="b">
            <a:spAutoFit/>
          </a:bodyPr>
          <a:lstStyle/>
          <a:p>
            <a:pPr algn="ctr">
              <a:defRPr/>
            </a:pPr>
            <a:r>
              <a:rPr lang="en-US" sz="1100" i="1" dirty="0"/>
              <a:t>“I’m not sure why but I don’t trust my landlord.”</a:t>
            </a:r>
          </a:p>
        </p:txBody>
      </p:sp>
      <p:sp>
        <p:nvSpPr>
          <p:cNvPr id="26" name="Rectangle 25"/>
          <p:cNvSpPr/>
          <p:nvPr/>
        </p:nvSpPr>
        <p:spPr>
          <a:xfrm>
            <a:off x="4780126" y="2655388"/>
            <a:ext cx="1613579" cy="600164"/>
          </a:xfrm>
          <a:prstGeom prst="rect">
            <a:avLst/>
          </a:prstGeom>
        </p:spPr>
        <p:txBody>
          <a:bodyPr wrap="square" anchor="b">
            <a:spAutoFit/>
          </a:bodyPr>
          <a:lstStyle/>
          <a:p>
            <a:pPr algn="ctr">
              <a:defRPr/>
            </a:pPr>
            <a:r>
              <a:rPr lang="en-US" sz="1100" i="1" dirty="0"/>
              <a:t>“I think my landlord might be trying to poison me.”</a:t>
            </a:r>
          </a:p>
        </p:txBody>
      </p:sp>
      <p:sp>
        <p:nvSpPr>
          <p:cNvPr id="27" name="Rectangle 26"/>
          <p:cNvSpPr/>
          <p:nvPr/>
        </p:nvSpPr>
        <p:spPr>
          <a:xfrm>
            <a:off x="6815586" y="2486111"/>
            <a:ext cx="1443523" cy="769441"/>
          </a:xfrm>
          <a:prstGeom prst="rect">
            <a:avLst/>
          </a:prstGeom>
        </p:spPr>
        <p:txBody>
          <a:bodyPr wrap="square" anchor="b">
            <a:spAutoFit/>
          </a:bodyPr>
          <a:lstStyle/>
          <a:p>
            <a:pPr algn="ctr">
              <a:defRPr/>
            </a:pPr>
            <a:r>
              <a:rPr lang="en-US" sz="1100" i="1" dirty="0"/>
              <a:t>“My landlord poisoned the air and I’m sure he wants to kill me.”</a:t>
            </a:r>
          </a:p>
        </p:txBody>
      </p:sp>
      <p:sp>
        <p:nvSpPr>
          <p:cNvPr id="28" name="Rectangle 27"/>
          <p:cNvSpPr/>
          <p:nvPr/>
        </p:nvSpPr>
        <p:spPr>
          <a:xfrm>
            <a:off x="816844" y="2824665"/>
            <a:ext cx="1649797" cy="430887"/>
          </a:xfrm>
          <a:prstGeom prst="rect">
            <a:avLst/>
          </a:prstGeom>
        </p:spPr>
        <p:txBody>
          <a:bodyPr wrap="square" anchor="b">
            <a:spAutoFit/>
          </a:bodyPr>
          <a:lstStyle/>
          <a:p>
            <a:pPr algn="ctr">
              <a:defRPr/>
            </a:pPr>
            <a:r>
              <a:rPr lang="en-US" sz="1100" i="1" dirty="0"/>
              <a:t>“I don’t like my landlord.”</a:t>
            </a:r>
          </a:p>
        </p:txBody>
      </p:sp>
      <p:sp>
        <p:nvSpPr>
          <p:cNvPr id="29" name="Rectangle 28"/>
          <p:cNvSpPr/>
          <p:nvPr/>
        </p:nvSpPr>
        <p:spPr>
          <a:xfrm>
            <a:off x="558806" y="3913867"/>
            <a:ext cx="1793579" cy="600164"/>
          </a:xfrm>
          <a:prstGeom prst="rect">
            <a:avLst/>
          </a:prstGeom>
        </p:spPr>
        <p:txBody>
          <a:bodyPr wrap="square">
            <a:spAutoFit/>
          </a:bodyPr>
          <a:lstStyle/>
          <a:p>
            <a:pPr algn="ctr">
              <a:defRPr/>
            </a:pPr>
            <a:r>
              <a:rPr lang="en-US" sz="1100" i="1" dirty="0"/>
              <a:t>“I’m always on high alert when walking home at night.”</a:t>
            </a:r>
          </a:p>
        </p:txBody>
      </p:sp>
      <p:sp>
        <p:nvSpPr>
          <p:cNvPr id="30" name="Rectangle 29"/>
          <p:cNvSpPr/>
          <p:nvPr/>
        </p:nvSpPr>
        <p:spPr>
          <a:xfrm>
            <a:off x="2592710" y="3913867"/>
            <a:ext cx="1865181" cy="769441"/>
          </a:xfrm>
          <a:prstGeom prst="rect">
            <a:avLst/>
          </a:prstGeom>
        </p:spPr>
        <p:txBody>
          <a:bodyPr wrap="square">
            <a:spAutoFit/>
          </a:bodyPr>
          <a:lstStyle/>
          <a:p>
            <a:pPr algn="ctr">
              <a:defRPr/>
            </a:pPr>
            <a:r>
              <a:rPr lang="en-US" sz="1100" i="1" dirty="0"/>
              <a:t>“I sometimes see things out of the corner of my eye when it’s dark.”</a:t>
            </a:r>
          </a:p>
        </p:txBody>
      </p:sp>
      <p:sp>
        <p:nvSpPr>
          <p:cNvPr id="31" name="Rectangle 30"/>
          <p:cNvSpPr/>
          <p:nvPr/>
        </p:nvSpPr>
        <p:spPr>
          <a:xfrm>
            <a:off x="4558144" y="3913867"/>
            <a:ext cx="2057540" cy="769441"/>
          </a:xfrm>
          <a:prstGeom prst="rect">
            <a:avLst/>
          </a:prstGeom>
        </p:spPr>
        <p:txBody>
          <a:bodyPr wrap="square">
            <a:spAutoFit/>
          </a:bodyPr>
          <a:lstStyle/>
          <a:p>
            <a:pPr algn="ctr">
              <a:defRPr/>
            </a:pPr>
            <a:r>
              <a:rPr lang="en-US" sz="1100" i="1" dirty="0"/>
              <a:t>“I saw a vague figure once. I know it wasn’t real, but it freaked me out.”</a:t>
            </a:r>
          </a:p>
        </p:txBody>
      </p:sp>
      <p:sp>
        <p:nvSpPr>
          <p:cNvPr id="32" name="Rectangle 31"/>
          <p:cNvSpPr/>
          <p:nvPr/>
        </p:nvSpPr>
        <p:spPr>
          <a:xfrm>
            <a:off x="6732121" y="3913867"/>
            <a:ext cx="1526987" cy="600164"/>
          </a:xfrm>
          <a:prstGeom prst="rect">
            <a:avLst/>
          </a:prstGeom>
        </p:spPr>
        <p:txBody>
          <a:bodyPr wrap="square">
            <a:spAutoFit/>
          </a:bodyPr>
          <a:lstStyle/>
          <a:p>
            <a:pPr algn="ctr">
              <a:defRPr/>
            </a:pPr>
            <a:r>
              <a:rPr lang="en-US" sz="1100" i="1" dirty="0"/>
              <a:t>“Two men wearing suits follow me everywhere I go.”</a:t>
            </a:r>
          </a:p>
        </p:txBody>
      </p:sp>
      <p:sp>
        <p:nvSpPr>
          <p:cNvPr id="33" name="Rectangle 32"/>
          <p:cNvSpPr/>
          <p:nvPr/>
        </p:nvSpPr>
        <p:spPr>
          <a:xfrm>
            <a:off x="799668" y="3387824"/>
            <a:ext cx="1528430" cy="400110"/>
          </a:xfrm>
          <a:prstGeom prst="rect">
            <a:avLst/>
          </a:prstGeom>
        </p:spPr>
        <p:txBody>
          <a:bodyPr wrap="square" anchor="b">
            <a:spAutoFit/>
          </a:bodyPr>
          <a:lstStyle/>
          <a:p>
            <a:pPr>
              <a:defRPr/>
            </a:pPr>
            <a:r>
              <a:rPr lang="en-US" sz="1000" b="1" dirty="0"/>
              <a:t>Common, not distressing</a:t>
            </a:r>
          </a:p>
        </p:txBody>
      </p:sp>
      <p:sp>
        <p:nvSpPr>
          <p:cNvPr id="36" name="Rectangle 35"/>
          <p:cNvSpPr/>
          <p:nvPr/>
        </p:nvSpPr>
        <p:spPr>
          <a:xfrm>
            <a:off x="6994237" y="3279656"/>
            <a:ext cx="1216648" cy="553998"/>
          </a:xfrm>
          <a:prstGeom prst="rect">
            <a:avLst/>
          </a:prstGeom>
        </p:spPr>
        <p:txBody>
          <a:bodyPr wrap="square" anchor="b">
            <a:spAutoFit/>
          </a:bodyPr>
          <a:lstStyle/>
          <a:p>
            <a:pPr algn="r">
              <a:defRPr/>
            </a:pPr>
            <a:r>
              <a:rPr lang="en-US" sz="1000" b="1" dirty="0"/>
              <a:t>Not common, very distressing</a:t>
            </a:r>
          </a:p>
        </p:txBody>
      </p:sp>
      <p:sp>
        <p:nvSpPr>
          <p:cNvPr id="8" name="TextBox 7">
            <a:extLst>
              <a:ext uri="{FF2B5EF4-FFF2-40B4-BE49-F238E27FC236}">
                <a16:creationId xmlns:a16="http://schemas.microsoft.com/office/drawing/2014/main" id="{753D2A06-E911-804D-98A5-0626924A7EB0}"/>
              </a:ext>
            </a:extLst>
          </p:cNvPr>
          <p:cNvSpPr txBox="1"/>
          <p:nvPr/>
        </p:nvSpPr>
        <p:spPr>
          <a:xfrm>
            <a:off x="921173" y="1104053"/>
            <a:ext cx="7289712" cy="12827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t>It’s not black and white, or “normal” versus “abnormal”</a:t>
            </a:r>
          </a:p>
          <a:p>
            <a:pPr marL="285750" indent="-285750">
              <a:lnSpc>
                <a:spcPct val="150000"/>
              </a:lnSpc>
              <a:buFont typeface="Arial" panose="020B0604020202020204" pitchFamily="34" charset="0"/>
              <a:buChar char="•"/>
            </a:pPr>
            <a:r>
              <a:rPr lang="en-US" sz="1800" dirty="0"/>
              <a:t>On a spectrum of frequency, distress, and conviction</a:t>
            </a:r>
          </a:p>
          <a:p>
            <a:pPr marL="285750" indent="-285750">
              <a:lnSpc>
                <a:spcPct val="150000"/>
              </a:lnSpc>
              <a:buFont typeface="Arial" panose="020B0604020202020204" pitchFamily="34" charset="0"/>
              <a:buChar char="•"/>
            </a:pPr>
            <a:r>
              <a:rPr lang="en-US" sz="1800" dirty="0"/>
              <a:t>Everyone falls somewhere on this spectrum!</a:t>
            </a:r>
          </a:p>
        </p:txBody>
      </p:sp>
      <p:pic>
        <p:nvPicPr>
          <p:cNvPr id="9" name="Picture 8" descr="Massachusetts Psychosis Network for Early Treatment">
            <a:extLst>
              <a:ext uri="{FF2B5EF4-FFF2-40B4-BE49-F238E27FC236}">
                <a16:creationId xmlns:a16="http://schemas.microsoft.com/office/drawing/2014/main" id="{A6DD1433-D52B-5FEE-165F-8178E6449750}"/>
              </a:ext>
            </a:extLst>
          </p:cNvPr>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Tree>
    <p:extLst>
      <p:ext uri="{BB962C8B-B14F-4D97-AF65-F5344CB8AC3E}">
        <p14:creationId xmlns:p14="http://schemas.microsoft.com/office/powerpoint/2010/main" val="303272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a:t>
            </a:r>
          </a:p>
        </p:txBody>
      </p:sp>
      <p:sp>
        <p:nvSpPr>
          <p:cNvPr id="3" name="Content Placeholder 2"/>
          <p:cNvSpPr>
            <a:spLocks noGrp="1"/>
          </p:cNvSpPr>
          <p:nvPr>
            <p:ph idx="1"/>
          </p:nvPr>
        </p:nvSpPr>
        <p:spPr>
          <a:xfrm>
            <a:off x="638176" y="1247156"/>
            <a:ext cx="2487929" cy="3028950"/>
          </a:xfrm>
        </p:spPr>
        <p:txBody>
          <a:bodyPr>
            <a:normAutofit fontScale="92500" lnSpcReduction="20000"/>
          </a:bodyPr>
          <a:lstStyle/>
          <a:p>
            <a:r>
              <a:rPr lang="en-US" sz="1650" b="1" dirty="0">
                <a:solidFill>
                  <a:srgbClr val="FFC000"/>
                </a:solidFill>
              </a:rPr>
              <a:t>3% </a:t>
            </a:r>
            <a:r>
              <a:rPr lang="en-US" sz="1650" dirty="0"/>
              <a:t>- Lifetime prevalence of psychotic disorders</a:t>
            </a:r>
          </a:p>
          <a:p>
            <a:pPr lvl="1"/>
            <a:r>
              <a:rPr lang="en-US" sz="1350" dirty="0"/>
              <a:t>~1% Schizophrenia</a:t>
            </a:r>
          </a:p>
          <a:p>
            <a:pPr lvl="1"/>
            <a:r>
              <a:rPr lang="en-US" sz="1350" dirty="0"/>
              <a:t>1.5% Bipolar disorder</a:t>
            </a:r>
          </a:p>
          <a:p>
            <a:pPr lvl="1"/>
            <a:r>
              <a:rPr lang="en-US" sz="1350" dirty="0"/>
              <a:t>0.5% Other (ex. substance-induced psychosis)</a:t>
            </a:r>
          </a:p>
          <a:p>
            <a:r>
              <a:rPr lang="en-US" sz="1650" b="1" dirty="0">
                <a:solidFill>
                  <a:srgbClr val="FFC000"/>
                </a:solidFill>
              </a:rPr>
              <a:t>~21 </a:t>
            </a:r>
            <a:r>
              <a:rPr lang="en-US" sz="1650" dirty="0"/>
              <a:t>- Average (median) age of onset</a:t>
            </a:r>
            <a:endParaRPr lang="en-US" sz="1650" b="1" dirty="0">
              <a:solidFill>
                <a:schemeClr val="accent6"/>
              </a:solidFill>
            </a:endParaRPr>
          </a:p>
          <a:p>
            <a:r>
              <a:rPr lang="en-US" sz="1650" b="1" dirty="0">
                <a:solidFill>
                  <a:srgbClr val="FFC000"/>
                </a:solidFill>
              </a:rPr>
              <a:t>~1,100 </a:t>
            </a:r>
            <a:r>
              <a:rPr lang="en-US" sz="1650" dirty="0"/>
              <a:t>- estimated annual incidence in MA </a:t>
            </a:r>
          </a:p>
        </p:txBody>
      </p:sp>
      <p:grpSp>
        <p:nvGrpSpPr>
          <p:cNvPr id="10" name="Group 9"/>
          <p:cNvGrpSpPr/>
          <p:nvPr/>
        </p:nvGrpSpPr>
        <p:grpSpPr>
          <a:xfrm>
            <a:off x="3427850" y="909354"/>
            <a:ext cx="5402580" cy="3704555"/>
            <a:chOff x="4561840" y="1400433"/>
            <a:chExt cx="7203440" cy="4939407"/>
          </a:xfrm>
        </p:grpSpPr>
        <p:pic>
          <p:nvPicPr>
            <p:cNvPr id="4" name="Picture 3"/>
            <p:cNvPicPr>
              <a:picLocks noChangeAspect="1"/>
            </p:cNvPicPr>
            <p:nvPr/>
          </p:nvPicPr>
          <p:blipFill rotWithShape="1">
            <a:blip r:embed="rId2"/>
            <a:srcRect l="19833" t="17778" r="19000" b="13334"/>
            <a:stretch/>
          </p:blipFill>
          <p:spPr>
            <a:xfrm>
              <a:off x="4561840" y="1400433"/>
              <a:ext cx="7203440" cy="4563487"/>
            </a:xfrm>
            <a:prstGeom prst="rect">
              <a:avLst/>
            </a:prstGeom>
          </p:spPr>
        </p:pic>
        <p:sp>
          <p:nvSpPr>
            <p:cNvPr id="5" name="Content Placeholder 2"/>
            <p:cNvSpPr txBox="1">
              <a:spLocks/>
            </p:cNvSpPr>
            <p:nvPr/>
          </p:nvSpPr>
          <p:spPr>
            <a:xfrm>
              <a:off x="6070600" y="5963920"/>
              <a:ext cx="4447541" cy="375920"/>
            </a:xfrm>
            <a:prstGeom prst="rect">
              <a:avLst/>
            </a:prstGeom>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ctr">
                <a:buNone/>
              </a:pPr>
              <a:r>
                <a:rPr lang="en-US" sz="1050" dirty="0">
                  <a:solidFill>
                    <a:schemeClr val="tx1"/>
                  </a:solidFill>
                </a:rPr>
                <a:t>Schizophrenia age of onset (years)</a:t>
              </a:r>
            </a:p>
          </p:txBody>
        </p:sp>
        <p:sp>
          <p:nvSpPr>
            <p:cNvPr id="9" name="Content Placeholder 2"/>
            <p:cNvSpPr txBox="1">
              <a:spLocks/>
            </p:cNvSpPr>
            <p:nvPr/>
          </p:nvSpPr>
          <p:spPr>
            <a:xfrm rot="16200000">
              <a:off x="4040455" y="3527236"/>
              <a:ext cx="1474470" cy="309880"/>
            </a:xfrm>
            <a:prstGeom prst="rect">
              <a:avLst/>
            </a:prstGeom>
            <a:solidFill>
              <a:schemeClr val="tx1"/>
            </a:solidFill>
          </p:spPr>
          <p:txBody>
            <a:bodyPr vert="horz" lIns="68580" tIns="34290" rIns="68580" bIns="34290" rtlCol="0">
              <a:normAutofit fontScale="77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ctr">
                <a:buNone/>
              </a:pPr>
              <a:r>
                <a:rPr lang="en-US" sz="1050" dirty="0">
                  <a:solidFill>
                    <a:schemeClr val="bg1"/>
                  </a:solidFill>
                </a:rPr>
                <a:t>Rate per 100000</a:t>
              </a:r>
            </a:p>
          </p:txBody>
        </p:sp>
      </p:grpSp>
      <p:sp>
        <p:nvSpPr>
          <p:cNvPr id="8" name="Rectangle 7"/>
          <p:cNvSpPr/>
          <p:nvPr/>
        </p:nvSpPr>
        <p:spPr>
          <a:xfrm>
            <a:off x="5609076" y="4669172"/>
            <a:ext cx="4572000" cy="230832"/>
          </a:xfrm>
          <a:prstGeom prst="rect">
            <a:avLst/>
          </a:prstGeom>
        </p:spPr>
        <p:txBody>
          <a:bodyPr>
            <a:spAutoFit/>
          </a:bodyPr>
          <a:lstStyle/>
          <a:p>
            <a:r>
              <a:rPr lang="da-DK" sz="900" i="1" dirty="0"/>
              <a:t>Thorup et al., 2007</a:t>
            </a:r>
          </a:p>
        </p:txBody>
      </p:sp>
      <p:pic>
        <p:nvPicPr>
          <p:cNvPr id="6" name="Picture 5" descr="Massachusetts Psychosis Network for Early Treatment">
            <a:extLst>
              <a:ext uri="{FF2B5EF4-FFF2-40B4-BE49-F238E27FC236}">
                <a16:creationId xmlns:a16="http://schemas.microsoft.com/office/drawing/2014/main" id="{31F4F510-1B78-3041-A0C2-6A8434B4BE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Tree>
    <p:extLst>
      <p:ext uri="{BB962C8B-B14F-4D97-AF65-F5344CB8AC3E}">
        <p14:creationId xmlns:p14="http://schemas.microsoft.com/office/powerpoint/2010/main" val="770420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983"/>
        </a:solidFill>
        <a:effectLst/>
      </p:bgPr>
    </p:bg>
    <p:spTree>
      <p:nvGrpSpPr>
        <p:cNvPr id="1" name=""/>
        <p:cNvGrpSpPr/>
        <p:nvPr/>
      </p:nvGrpSpPr>
      <p:grpSpPr>
        <a:xfrm>
          <a:off x="0" y="0"/>
          <a:ext cx="0" cy="0"/>
          <a:chOff x="0" y="0"/>
          <a:chExt cx="0" cy="0"/>
        </a:xfrm>
      </p:grpSpPr>
      <p:sp>
        <p:nvSpPr>
          <p:cNvPr id="28" name="Content Placeholder 2"/>
          <p:cNvSpPr txBox="1">
            <a:spLocks/>
          </p:cNvSpPr>
          <p:nvPr/>
        </p:nvSpPr>
        <p:spPr>
          <a:xfrm>
            <a:off x="666332" y="422270"/>
            <a:ext cx="3464796" cy="164329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dirty="0">
                <a:solidFill>
                  <a:schemeClr val="bg1"/>
                </a:solidFill>
                <a:latin typeface="+mj-lt"/>
              </a:rPr>
              <a:t>Psychosis is more common than you might think!</a:t>
            </a:r>
          </a:p>
        </p:txBody>
      </p:sp>
      <p:grpSp>
        <p:nvGrpSpPr>
          <p:cNvPr id="1035" name="Group 1034"/>
          <p:cNvGrpSpPr/>
          <p:nvPr/>
        </p:nvGrpSpPr>
        <p:grpSpPr>
          <a:xfrm>
            <a:off x="1239520" y="422270"/>
            <a:ext cx="7256473" cy="3895004"/>
            <a:chOff x="-861582" y="1296100"/>
            <a:chExt cx="9675297" cy="4839316"/>
          </a:xfrm>
        </p:grpSpPr>
        <p:grpSp>
          <p:nvGrpSpPr>
            <p:cNvPr id="1034" name="Group 1033"/>
            <p:cNvGrpSpPr/>
            <p:nvPr/>
          </p:nvGrpSpPr>
          <p:grpSpPr>
            <a:xfrm>
              <a:off x="4210258" y="1296100"/>
              <a:ext cx="4603457" cy="4187597"/>
              <a:chOff x="4059533" y="2099968"/>
              <a:chExt cx="4603457" cy="4187597"/>
            </a:xfrm>
          </p:grpSpPr>
          <p:grpSp>
            <p:nvGrpSpPr>
              <p:cNvPr id="31" name="Group 101"/>
              <p:cNvGrpSpPr>
                <a:grpSpLocks noChangeAspect="1"/>
              </p:cNvGrpSpPr>
              <p:nvPr/>
            </p:nvGrpSpPr>
            <p:grpSpPr bwMode="auto">
              <a:xfrm>
                <a:off x="4059533" y="2099968"/>
                <a:ext cx="4603457" cy="4187597"/>
                <a:chOff x="905" y="6696"/>
                <a:chExt cx="5739" cy="5222"/>
              </a:xfrm>
            </p:grpSpPr>
            <p:grpSp>
              <p:nvGrpSpPr>
                <p:cNvPr id="1026" name="Group 7"/>
                <p:cNvGrpSpPr>
                  <a:grpSpLocks noChangeAspect="1"/>
                </p:cNvGrpSpPr>
                <p:nvPr/>
              </p:nvGrpSpPr>
              <p:grpSpPr bwMode="auto">
                <a:xfrm rot="5400000">
                  <a:off x="1373" y="6647"/>
                  <a:ext cx="5222" cy="5320"/>
                  <a:chOff x="0" y="0"/>
                  <a:chExt cx="3315970" cy="3370997"/>
                </a:xfrm>
              </p:grpSpPr>
              <p:sp>
                <p:nvSpPr>
                  <p:cNvPr id="1030" name="Oval 8"/>
                  <p:cNvSpPr>
                    <a:spLocks noChangeAspect="1" noEditPoints="1" noChangeArrowheads="1" noChangeShapeType="1"/>
                  </p:cNvSpPr>
                  <p:nvPr/>
                </p:nvSpPr>
                <p:spPr bwMode="auto">
                  <a:xfrm>
                    <a:off x="0" y="0"/>
                    <a:ext cx="3315970" cy="3370997"/>
                  </a:xfrm>
                  <a:prstGeom prst="ellipse">
                    <a:avLst/>
                  </a:prstGeom>
                  <a:solidFill>
                    <a:srgbClr val="20948B">
                      <a:alpha val="94901"/>
                    </a:srgbClr>
                  </a:solidFill>
                  <a:ln w="3175" algn="ctr">
                    <a:solidFill>
                      <a:srgbClr val="595959"/>
                    </a:solidFill>
                    <a:round/>
                    <a:headEnd/>
                    <a:tailEnd/>
                  </a:ln>
                </p:spPr>
                <p:txBody>
                  <a:bodyPr vert="horz" wrap="square" lIns="68580" tIns="34290" rIns="68580" bIns="34290" numCol="1" anchor="ctr" anchorCtr="0" compatLnSpc="1">
                    <a:prstTxWarp prst="textNoShape">
                      <a:avLst/>
                    </a:prstTxWarp>
                  </a:bodyPr>
                  <a:lstStyle/>
                  <a:p>
                    <a:endParaRPr lang="en-US" sz="1350">
                      <a:latin typeface="+mj-lt"/>
                    </a:endParaRPr>
                  </a:p>
                </p:txBody>
              </p:sp>
              <p:sp>
                <p:nvSpPr>
                  <p:cNvPr id="1031" name="Oval 9"/>
                  <p:cNvSpPr>
                    <a:spLocks noChangeAspect="1" noEditPoints="1" noChangeArrowheads="1" noChangeShapeType="1"/>
                  </p:cNvSpPr>
                  <p:nvPr/>
                </p:nvSpPr>
                <p:spPr bwMode="auto">
                  <a:xfrm>
                    <a:off x="1903093" y="1009934"/>
                    <a:ext cx="1343660" cy="1371600"/>
                  </a:xfrm>
                  <a:prstGeom prst="ellipse">
                    <a:avLst/>
                  </a:prstGeom>
                  <a:solidFill>
                    <a:srgbClr val="6AB187"/>
                  </a:solidFill>
                  <a:ln w="3175" algn="ctr">
                    <a:solidFill>
                      <a:srgbClr val="595959"/>
                    </a:solidFill>
                    <a:round/>
                    <a:headEnd/>
                    <a:tailEnd/>
                  </a:ln>
                </p:spPr>
                <p:txBody>
                  <a:bodyPr vert="horz" wrap="square" lIns="68580" tIns="34290" rIns="68580" bIns="34290" numCol="1" anchor="ctr" anchorCtr="0" compatLnSpc="1">
                    <a:prstTxWarp prst="textNoShape">
                      <a:avLst/>
                    </a:prstTxWarp>
                  </a:bodyPr>
                  <a:lstStyle/>
                  <a:p>
                    <a:endParaRPr lang="en-US" sz="1350">
                      <a:latin typeface="+mj-lt"/>
                    </a:endParaRPr>
                  </a:p>
                </p:txBody>
              </p:sp>
              <p:sp>
                <p:nvSpPr>
                  <p:cNvPr id="1032" name="Oval 10"/>
                  <p:cNvSpPr>
                    <a:spLocks noChangeAspect="1" noEditPoints="1" noChangeArrowheads="1" noChangeShapeType="1"/>
                  </p:cNvSpPr>
                  <p:nvPr/>
                </p:nvSpPr>
                <p:spPr bwMode="auto">
                  <a:xfrm>
                    <a:off x="2199712" y="1203290"/>
                    <a:ext cx="977874" cy="974759"/>
                  </a:xfrm>
                  <a:prstGeom prst="ellipse">
                    <a:avLst/>
                  </a:prstGeom>
                  <a:solidFill>
                    <a:srgbClr val="E0CC70"/>
                  </a:solidFill>
                  <a:ln w="3175" algn="ctr">
                    <a:solidFill>
                      <a:srgbClr val="595959"/>
                    </a:solidFill>
                    <a:round/>
                    <a:headEnd/>
                    <a:tailEnd/>
                  </a:ln>
                </p:spPr>
                <p:txBody>
                  <a:bodyPr vert="horz" wrap="square" lIns="68580" tIns="34290" rIns="68580" bIns="34290" numCol="1" anchor="ctr" anchorCtr="0" compatLnSpc="1">
                    <a:prstTxWarp prst="textNoShape">
                      <a:avLst/>
                    </a:prstTxWarp>
                  </a:bodyPr>
                  <a:lstStyle/>
                  <a:p>
                    <a:endParaRPr lang="en-US" sz="1350">
                      <a:latin typeface="+mj-lt"/>
                    </a:endParaRPr>
                  </a:p>
                </p:txBody>
              </p:sp>
              <p:sp>
                <p:nvSpPr>
                  <p:cNvPr id="1033" name="Oval 11"/>
                  <p:cNvSpPr>
                    <a:spLocks noChangeAspect="1" noEditPoints="1" noChangeArrowheads="1" noChangeShapeType="1"/>
                  </p:cNvSpPr>
                  <p:nvPr/>
                </p:nvSpPr>
                <p:spPr bwMode="auto">
                  <a:xfrm>
                    <a:off x="2587542" y="1392071"/>
                    <a:ext cx="538319" cy="580030"/>
                  </a:xfrm>
                  <a:prstGeom prst="ellipse">
                    <a:avLst/>
                  </a:prstGeom>
                  <a:solidFill>
                    <a:srgbClr val="DE7A22"/>
                  </a:solidFill>
                  <a:ln w="3175" algn="ctr">
                    <a:solidFill>
                      <a:srgbClr val="595959"/>
                    </a:solidFill>
                    <a:round/>
                    <a:headEnd/>
                    <a:tailEnd/>
                  </a:ln>
                </p:spPr>
                <p:txBody>
                  <a:bodyPr vert="horz" wrap="square" lIns="68580" tIns="34290" rIns="68580" bIns="34290" numCol="1" anchor="ctr" anchorCtr="0" compatLnSpc="1">
                    <a:prstTxWarp prst="textNoShape">
                      <a:avLst/>
                    </a:prstTxWarp>
                  </a:bodyPr>
                  <a:lstStyle/>
                  <a:p>
                    <a:endParaRPr lang="en-US" sz="1350">
                      <a:latin typeface="+mj-lt"/>
                    </a:endParaRPr>
                  </a:p>
                </p:txBody>
              </p:sp>
            </p:grpSp>
            <p:cxnSp>
              <p:nvCxnSpPr>
                <p:cNvPr id="1057" name="Straight Connector 18"/>
                <p:cNvCxnSpPr>
                  <a:cxnSpLocks noChangeAspect="1" noEditPoints="1" noChangeArrowheads="1" noChangeShapeType="1"/>
                </p:cNvCxnSpPr>
                <p:nvPr/>
              </p:nvCxnSpPr>
              <p:spPr bwMode="auto">
                <a:xfrm>
                  <a:off x="905" y="9935"/>
                  <a:ext cx="275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58" name="Straight Connector 19"/>
                <p:cNvCxnSpPr>
                  <a:cxnSpLocks noChangeAspect="1" noEditPoints="1" noChangeArrowheads="1" noChangeShapeType="1"/>
                </p:cNvCxnSpPr>
                <p:nvPr/>
              </p:nvCxnSpPr>
              <p:spPr bwMode="auto">
                <a:xfrm>
                  <a:off x="1432" y="10523"/>
                  <a:ext cx="2219"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59" name="Straight Connector 20"/>
                <p:cNvCxnSpPr>
                  <a:cxnSpLocks noChangeAspect="1" noEditPoints="1" noChangeArrowheads="1" noChangeShapeType="1"/>
                </p:cNvCxnSpPr>
                <p:nvPr/>
              </p:nvCxnSpPr>
              <p:spPr bwMode="auto">
                <a:xfrm>
                  <a:off x="1890" y="11183"/>
                  <a:ext cx="176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49" name="Content Placeholder 2"/>
              <p:cNvSpPr txBox="1">
                <a:spLocks/>
              </p:cNvSpPr>
              <p:nvPr/>
            </p:nvSpPr>
            <p:spPr>
              <a:xfrm>
                <a:off x="5384968" y="3041906"/>
                <a:ext cx="2288680" cy="68545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latin typeface="+mj-lt"/>
                  </a:rPr>
                  <a:t>Total Population</a:t>
                </a:r>
              </a:p>
              <a:p>
                <a:pPr marL="0" indent="0" algn="ctr">
                  <a:spcBef>
                    <a:spcPts val="450"/>
                  </a:spcBef>
                  <a:buNone/>
                </a:pPr>
                <a:r>
                  <a:rPr lang="en-US" sz="1500" dirty="0">
                    <a:latin typeface="+mj-lt"/>
                  </a:rPr>
                  <a:t>ages 11-18</a:t>
                </a:r>
              </a:p>
            </p:txBody>
          </p:sp>
          <p:sp>
            <p:nvSpPr>
              <p:cNvPr id="50" name="Content Placeholder 2"/>
              <p:cNvSpPr txBox="1">
                <a:spLocks/>
              </p:cNvSpPr>
              <p:nvPr/>
            </p:nvSpPr>
            <p:spPr>
              <a:xfrm>
                <a:off x="6160285" y="4503302"/>
                <a:ext cx="758142" cy="3550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dirty="0">
                    <a:latin typeface="+mj-lt"/>
                  </a:rPr>
                  <a:t>17</a:t>
                </a:r>
                <a:r>
                  <a:rPr lang="en-US" sz="1500" dirty="0">
                    <a:latin typeface="+mj-lt"/>
                  </a:rPr>
                  <a:t>%</a:t>
                </a:r>
              </a:p>
            </p:txBody>
          </p:sp>
          <p:sp>
            <p:nvSpPr>
              <p:cNvPr id="51" name="Content Placeholder 2"/>
              <p:cNvSpPr txBox="1">
                <a:spLocks/>
              </p:cNvSpPr>
              <p:nvPr/>
            </p:nvSpPr>
            <p:spPr>
              <a:xfrm>
                <a:off x="6176544" y="5030165"/>
                <a:ext cx="758143" cy="3550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latin typeface="+mj-lt"/>
                  </a:rPr>
                  <a:t>7.7%</a:t>
                </a:r>
              </a:p>
            </p:txBody>
          </p:sp>
          <p:sp>
            <p:nvSpPr>
              <p:cNvPr id="52" name="Content Placeholder 2"/>
              <p:cNvSpPr txBox="1">
                <a:spLocks/>
              </p:cNvSpPr>
              <p:nvPr/>
            </p:nvSpPr>
            <p:spPr>
              <a:xfrm>
                <a:off x="6150237" y="5544625"/>
                <a:ext cx="758143" cy="3550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dirty="0">
                    <a:latin typeface="+mj-lt"/>
                  </a:rPr>
                  <a:t>3%</a:t>
                </a:r>
              </a:p>
            </p:txBody>
          </p:sp>
        </p:grpSp>
        <p:sp>
          <p:nvSpPr>
            <p:cNvPr id="53" name="Content Placeholder 2"/>
            <p:cNvSpPr txBox="1">
              <a:spLocks/>
            </p:cNvSpPr>
            <p:nvPr/>
          </p:nvSpPr>
          <p:spPr>
            <a:xfrm>
              <a:off x="94298" y="3699435"/>
              <a:ext cx="4115963" cy="68545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350" dirty="0">
                  <a:solidFill>
                    <a:schemeClr val="bg1"/>
                  </a:solidFill>
                  <a:latin typeface="+mj-lt"/>
                </a:rPr>
                <a:t>Have psychotic-like experiences</a:t>
              </a:r>
            </a:p>
          </p:txBody>
        </p:sp>
        <p:sp>
          <p:nvSpPr>
            <p:cNvPr id="56" name="Content Placeholder 2"/>
            <p:cNvSpPr txBox="1">
              <a:spLocks/>
            </p:cNvSpPr>
            <p:nvPr/>
          </p:nvSpPr>
          <p:spPr>
            <a:xfrm>
              <a:off x="-861582" y="4212249"/>
              <a:ext cx="5467846" cy="68545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350" dirty="0">
                  <a:solidFill>
                    <a:schemeClr val="bg1"/>
                  </a:solidFill>
                  <a:latin typeface="+mj-lt"/>
                </a:rPr>
                <a:t>Meet criteria for imminent risk syndromes</a:t>
              </a:r>
            </a:p>
          </p:txBody>
        </p:sp>
        <p:sp>
          <p:nvSpPr>
            <p:cNvPr id="57" name="Content Placeholder 2"/>
            <p:cNvSpPr txBox="1">
              <a:spLocks/>
            </p:cNvSpPr>
            <p:nvPr/>
          </p:nvSpPr>
          <p:spPr>
            <a:xfrm>
              <a:off x="672519" y="4756918"/>
              <a:ext cx="4363243" cy="137849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350" dirty="0">
                  <a:solidFill>
                    <a:schemeClr val="bg1"/>
                  </a:solidFill>
                  <a:latin typeface="+mj-lt"/>
                </a:rPr>
                <a:t>Will develop a psychotic disorder</a:t>
              </a:r>
            </a:p>
            <a:p>
              <a:pPr marL="0" indent="0" algn="r">
                <a:spcBef>
                  <a:spcPts val="0"/>
                </a:spcBef>
                <a:buNone/>
              </a:pPr>
              <a:endParaRPr lang="da-DK" sz="825" dirty="0">
                <a:solidFill>
                  <a:schemeClr val="bg1"/>
                </a:solidFill>
                <a:latin typeface="+mj-lt"/>
              </a:endParaRPr>
            </a:p>
            <a:p>
              <a:pPr marL="0" indent="0" algn="r">
                <a:spcBef>
                  <a:spcPts val="0"/>
                </a:spcBef>
                <a:buNone/>
              </a:pPr>
              <a:r>
                <a:rPr lang="da-DK" sz="825" dirty="0">
                  <a:solidFill>
                    <a:schemeClr val="bg1"/>
                  </a:solidFill>
                  <a:latin typeface="+mj-lt"/>
                </a:rPr>
                <a:t>    </a:t>
              </a:r>
            </a:p>
            <a:p>
              <a:pPr marL="0" indent="0" algn="r">
                <a:spcBef>
                  <a:spcPts val="0"/>
                </a:spcBef>
                <a:buNone/>
              </a:pPr>
              <a:endParaRPr lang="da-DK" sz="825" dirty="0">
                <a:solidFill>
                  <a:schemeClr val="bg1"/>
                </a:solidFill>
                <a:latin typeface="+mj-lt"/>
              </a:endParaRPr>
            </a:p>
          </p:txBody>
        </p:sp>
      </p:grpSp>
      <p:pic>
        <p:nvPicPr>
          <p:cNvPr id="3" name="Picture 2" descr="Massachusetts Psychosis Network for Early Treatment">
            <a:extLst>
              <a:ext uri="{FF2B5EF4-FFF2-40B4-BE49-F238E27FC236}">
                <a16:creationId xmlns:a16="http://schemas.microsoft.com/office/drawing/2014/main" id="{40A2116A-1D4E-EE20-0744-F3A786A6588D}"/>
              </a:ext>
            </a:extLst>
          </p:cNvPr>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0989" y="4493420"/>
            <a:ext cx="566506" cy="534300"/>
          </a:xfrm>
          <a:prstGeom prst="rect">
            <a:avLst/>
          </a:prstGeom>
          <a:noFill/>
          <a:ln>
            <a:noFill/>
          </a:ln>
        </p:spPr>
      </p:pic>
    </p:spTree>
    <p:extLst>
      <p:ext uri="{BB962C8B-B14F-4D97-AF65-F5344CB8AC3E}">
        <p14:creationId xmlns:p14="http://schemas.microsoft.com/office/powerpoint/2010/main" val="1898742733"/>
      </p:ext>
    </p:extLst>
  </p:cSld>
  <p:clrMapOvr>
    <a:masterClrMapping/>
  </p:clrMapOvr>
</p:sld>
</file>

<file path=ppt/theme/theme1.xml><?xml version="1.0" encoding="utf-8"?>
<a:theme xmlns:a="http://schemas.openxmlformats.org/drawingml/2006/main" name="Office Theme">
  <a:themeElements>
    <a:clrScheme name="M Path">
      <a:dk1>
        <a:srgbClr val="000000"/>
      </a:dk1>
      <a:lt1>
        <a:srgbClr val="FFFFFF"/>
      </a:lt1>
      <a:dk2>
        <a:srgbClr val="004983"/>
      </a:dk2>
      <a:lt2>
        <a:srgbClr val="F7F7F7"/>
      </a:lt2>
      <a:accent1>
        <a:srgbClr val="004883"/>
      </a:accent1>
      <a:accent2>
        <a:srgbClr val="FFD200"/>
      </a:accent2>
      <a:accent3>
        <a:srgbClr val="00939C"/>
      </a:accent3>
      <a:accent4>
        <a:srgbClr val="FFEB95"/>
      </a:accent4>
      <a:accent5>
        <a:srgbClr val="9BBBDD"/>
      </a:accent5>
      <a:accent6>
        <a:srgbClr val="9BD4D4"/>
      </a:accent6>
      <a:hlink>
        <a:srgbClr val="00929C"/>
      </a:hlink>
      <a:folHlink>
        <a:srgbClr val="00929C"/>
      </a:folHlink>
    </a:clrScheme>
    <a:fontScheme name="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APN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NET" id="{A8CCFA31-F433-4912-BD6C-5548687C0594}" vid="{DF13A8AB-D031-481A-999F-CB8F7A30632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DDB80B2FD2034BBCF8A2C86D4B2DBA" ma:contentTypeVersion="25" ma:contentTypeDescription="Create a new document." ma:contentTypeScope="" ma:versionID="51ef45a29d4e9b1a2023c024027ac2fd">
  <xsd:schema xmlns:xsd="http://www.w3.org/2001/XMLSchema" xmlns:xs="http://www.w3.org/2001/XMLSchema" xmlns:p="http://schemas.microsoft.com/office/2006/metadata/properties" xmlns:ns2="6d7928bf-a193-4a81-b101-c18a1b5af782" xmlns:ns3="e937a3b4-ced8-470d-8e43-93041006c3f9" targetNamespace="http://schemas.microsoft.com/office/2006/metadata/properties" ma:root="true" ma:fieldsID="ced161fbad5ef43bb171d675d00c8f57" ns2:_="" ns3:_="">
    <xsd:import namespace="6d7928bf-a193-4a81-b101-c18a1b5af782"/>
    <xsd:import namespace="e937a3b4-ced8-470d-8e43-93041006c3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928bf-a193-4a81-b101-c18a1b5af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ddfc6a-7a00-4d61-babe-e7a88612b42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37a3b4-ced8-470d-8e43-93041006c3f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a87e2f7-58d9-430b-a36c-9283b0ef4bda}" ma:internalName="TaxCatchAll" ma:readOnly="false" ma:showField="CatchAllData" ma:web="e937a3b4-ced8-470d-8e43-93041006c3f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6d7928bf-a193-4a81-b101-c18a1b5af782" xsi:nil="true"/>
    <SharedWithUsers xmlns="e937a3b4-ced8-470d-8e43-93041006c3f9">
      <UserInfo>
        <DisplayName/>
        <AccountId xsi:nil="true"/>
        <AccountType/>
      </UserInfo>
    </SharedWithUsers>
    <lcf76f155ced4ddcb4097134ff3c332f xmlns="6d7928bf-a193-4a81-b101-c18a1b5af782">
      <Terms xmlns="http://schemas.microsoft.com/office/infopath/2007/PartnerControls"/>
    </lcf76f155ced4ddcb4097134ff3c332f>
    <TaxCatchAll xmlns="e937a3b4-ced8-470d-8e43-93041006c3f9" xsi:nil="true"/>
  </documentManagement>
</p:properties>
</file>

<file path=customXml/itemProps1.xml><?xml version="1.0" encoding="utf-8"?>
<ds:datastoreItem xmlns:ds="http://schemas.openxmlformats.org/officeDocument/2006/customXml" ds:itemID="{D366EB6F-7E32-46E2-BD84-9FC5FA68FF62}"/>
</file>

<file path=customXml/itemProps2.xml><?xml version="1.0" encoding="utf-8"?>
<ds:datastoreItem xmlns:ds="http://schemas.openxmlformats.org/officeDocument/2006/customXml" ds:itemID="{AF132CEF-D40C-4326-9862-3A365B71BD2A}"/>
</file>

<file path=customXml/itemProps3.xml><?xml version="1.0" encoding="utf-8"?>
<ds:datastoreItem xmlns:ds="http://schemas.openxmlformats.org/officeDocument/2006/customXml" ds:itemID="{D1C4CFA4-C2B2-486F-8060-05E1CA7544CD}"/>
</file>

<file path=docProps/app.xml><?xml version="1.0" encoding="utf-8"?>
<Properties xmlns="http://schemas.openxmlformats.org/officeDocument/2006/extended-properties" xmlns:vt="http://schemas.openxmlformats.org/officeDocument/2006/docPropsVTypes">
  <Template>Office Theme 2013 - 2022</Template>
  <TotalTime>10782</TotalTime>
  <Words>2361</Words>
  <Application>Microsoft Office PowerPoint</Application>
  <PresentationFormat>On-screen Show (16:9)</PresentationFormat>
  <Paragraphs>309</Paragraphs>
  <Slides>31</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ＭＳ Ｐゴシック</vt:lpstr>
      <vt:lpstr>Arial</vt:lpstr>
      <vt:lpstr>Calibri</vt:lpstr>
      <vt:lpstr>Cambria</vt:lpstr>
      <vt:lpstr>System Font Regular</vt:lpstr>
      <vt:lpstr>Verdana</vt:lpstr>
      <vt:lpstr>Wingdings</vt:lpstr>
      <vt:lpstr>Office Theme</vt:lpstr>
      <vt:lpstr>MAPNET</vt:lpstr>
      <vt:lpstr>2_Office Theme</vt:lpstr>
      <vt:lpstr>Early Psychosis: Symptoms, Identification, and Treatment  </vt:lpstr>
      <vt:lpstr>Take home points</vt:lpstr>
      <vt:lpstr>Case Example</vt:lpstr>
      <vt:lpstr>Psychosis ≠ Diagnosis</vt:lpstr>
      <vt:lpstr>PowerPoint Presentation</vt:lpstr>
      <vt:lpstr>PowerPoint Presentation</vt:lpstr>
      <vt:lpstr>Continuum of Experiences</vt:lpstr>
      <vt:lpstr>Prevalence</vt:lpstr>
      <vt:lpstr>PowerPoint Presentation</vt:lpstr>
      <vt:lpstr>Recovery From Psychosis</vt:lpstr>
      <vt:lpstr>PowerPoint Presentation</vt:lpstr>
      <vt:lpstr>Treatment  Delays</vt:lpstr>
      <vt:lpstr>Case Example</vt:lpstr>
      <vt:lpstr>PowerPoint Presentation</vt:lpstr>
      <vt:lpstr>Signs To Consider</vt:lpstr>
      <vt:lpstr>PowerPoint Presentation</vt:lpstr>
      <vt:lpstr>Assessing Risk for Harm</vt:lpstr>
      <vt:lpstr>You Can Relate! </vt:lpstr>
      <vt:lpstr>Some Questions To Ask</vt:lpstr>
      <vt:lpstr>Follow Up Questions</vt:lpstr>
      <vt:lpstr>An Example</vt:lpstr>
      <vt:lpstr>PowerPoint Presentation</vt:lpstr>
      <vt:lpstr>How To Provide Feedback</vt:lpstr>
      <vt:lpstr>The INSPIRES Model</vt:lpstr>
      <vt:lpstr>Coordinated Specialty Care</vt:lpstr>
      <vt:lpstr>Massachusetts Psychosis Access and Triage Hub</vt:lpstr>
      <vt:lpstr>Our Team</vt:lpstr>
      <vt:lpstr>How We Can Help</vt:lpstr>
      <vt:lpstr>Resources for Clinicians</vt:lpstr>
      <vt:lpstr>Resources for Young People</vt:lpstr>
      <vt:lpstr>Resources for Families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Olson</dc:creator>
  <cp:lastModifiedBy>Emily Gagen</cp:lastModifiedBy>
  <cp:revision>18</cp:revision>
  <dcterms:created xsi:type="dcterms:W3CDTF">2023-02-15T22:11:19Z</dcterms:created>
  <dcterms:modified xsi:type="dcterms:W3CDTF">2024-02-16T20:41:44Z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2663900.00000000</vt:lpwstr>
  </property>
  <property fmtid="{D5CDD505-2E9C-101B-9397-08002B2CF9AE}" pid="3" name="ContentTypeId">
    <vt:lpwstr>0x010100EDDDB80B2FD2034BBCF8A2C86D4B2DBA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