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85" r:id="rId1"/>
  </p:sldMasterIdLst>
  <p:notesMasterIdLst>
    <p:notesMasterId r:id="rId11"/>
  </p:notesMasterIdLst>
  <p:sldIdLst>
    <p:sldId id="256" r:id="rId2"/>
    <p:sldId id="266" r:id="rId3"/>
    <p:sldId id="260" r:id="rId4"/>
    <p:sldId id="259" r:id="rId5"/>
    <p:sldId id="261" r:id="rId6"/>
    <p:sldId id="267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5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2EFDC-CFF8-DE4E-9617-F58B25F72B1B}" type="datetimeFigureOut">
              <a:rPr lang="en-US" smtClean="0"/>
              <a:t>4/21/22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769F2-226E-0F4D-A126-07728684B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769F2-226E-0F4D-A126-07728684B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68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769F2-226E-0F4D-A126-07728684B0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29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7769F2-226E-0F4D-A126-07728684B0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70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F8F-E7FA-D942-9B9A-A6F04E6BF57E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20C785B-E586-4D47-88DC-F01B76DD84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21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F8F-E7FA-D942-9B9A-A6F04E6BF57E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785B-E586-4D47-88DC-F01B76DD8477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F8F-E7FA-D942-9B9A-A6F04E6BF57E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785B-E586-4D47-88DC-F01B76DD84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5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F8F-E7FA-D942-9B9A-A6F04E6BF57E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785B-E586-4D47-88DC-F01B76DD847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3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F8F-E7FA-D942-9B9A-A6F04E6BF57E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785B-E586-4D47-88DC-F01B76DD84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25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F8F-E7FA-D942-9B9A-A6F04E6BF57E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785B-E586-4D47-88DC-F01B76DD8477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88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F8F-E7FA-D942-9B9A-A6F04E6BF57E}" type="datetimeFigureOut">
              <a:rPr lang="en-US" smtClean="0"/>
              <a:t>4/21/22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785B-E586-4D47-88DC-F01B76DD8477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62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F8F-E7FA-D942-9B9A-A6F04E6BF57E}" type="datetimeFigureOut">
              <a:rPr lang="en-US" smtClean="0"/>
              <a:t>4/21/22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785B-E586-4D47-88DC-F01B76DD8477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99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F8F-E7FA-D942-9B9A-A6F04E6BF57E}" type="datetimeFigureOut">
              <a:rPr lang="en-US" smtClean="0"/>
              <a:t>4/21/22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785B-E586-4D47-88DC-F01B76DD8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1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32F8F-E7FA-D942-9B9A-A6F04E6BF57E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785B-E586-4D47-88DC-F01B76DD847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36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1132F8F-E7FA-D942-9B9A-A6F04E6BF57E}" type="datetimeFigureOut">
              <a:rPr lang="en-US" smtClean="0"/>
              <a:t>4/21/22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C785B-E586-4D47-88DC-F01B76DD847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43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32F8F-E7FA-D942-9B9A-A6F04E6BF57E}" type="datetimeFigureOut">
              <a:rPr lang="en-US" smtClean="0"/>
              <a:t>4/21/22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20C785B-E586-4D47-88DC-F01B76DD847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70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87" r:id="rId2"/>
    <p:sldLayoutId id="2147484488" r:id="rId3"/>
    <p:sldLayoutId id="2147484489" r:id="rId4"/>
    <p:sldLayoutId id="2147484490" r:id="rId5"/>
    <p:sldLayoutId id="2147484491" r:id="rId6"/>
    <p:sldLayoutId id="2147484492" r:id="rId7"/>
    <p:sldLayoutId id="2147484493" r:id="rId8"/>
    <p:sldLayoutId id="2147484494" r:id="rId9"/>
    <p:sldLayoutId id="2147484495" r:id="rId10"/>
    <p:sldLayoutId id="21474844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gina.paul.author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E804-B3A8-FF45-8555-1788FF90B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Importance Of Representation in children’s literature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38AC1F-3AEE-8E48-AEA2-49F04F453E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By Educator and author</a:t>
            </a:r>
          </a:p>
          <a:p>
            <a:r>
              <a:rPr lang="en-US" dirty="0"/>
              <a:t>Gina Paul</a:t>
            </a:r>
          </a:p>
        </p:txBody>
      </p:sp>
    </p:spTree>
    <p:extLst>
      <p:ext uri="{BB962C8B-B14F-4D97-AF65-F5344CB8AC3E}">
        <p14:creationId xmlns:p14="http://schemas.microsoft.com/office/powerpoint/2010/main" val="1228647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574A1-9885-D14E-9B11-3854C43FF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About me</a:t>
            </a:r>
          </a:p>
        </p:txBody>
      </p:sp>
      <p:pic>
        <p:nvPicPr>
          <p:cNvPr id="4" name="Content Placeholder 3" descr="A picture containing person, clothing, indoor, child&#10;&#10;Description automatically generated">
            <a:extLst>
              <a:ext uri="{FF2B5EF4-FFF2-40B4-BE49-F238E27FC236}">
                <a16:creationId xmlns:a16="http://schemas.microsoft.com/office/drawing/2014/main" id="{B8FBDC8C-653E-414F-9C89-A461838D3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28856"/>
          <a:stretch/>
        </p:blipFill>
        <p:spPr>
          <a:xfrm>
            <a:off x="1750896" y="2030412"/>
            <a:ext cx="2346557" cy="3449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2DA49D-879A-8A42-A0C0-640267D4304A}"/>
              </a:ext>
            </a:extLst>
          </p:cNvPr>
          <p:cNvSpPr txBox="1"/>
          <p:nvPr/>
        </p:nvSpPr>
        <p:spPr>
          <a:xfrm>
            <a:off x="5425440" y="2292096"/>
            <a:ext cx="562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Born in Haiti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1324D1-CBA1-344D-80AF-069D5D17ED6A}"/>
              </a:ext>
            </a:extLst>
          </p:cNvPr>
          <p:cNvSpPr txBox="1"/>
          <p:nvPr/>
        </p:nvSpPr>
        <p:spPr>
          <a:xfrm>
            <a:off x="5425440" y="2730438"/>
            <a:ext cx="562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Moved with my family to the United States at 10 years old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9F1C5D-A15B-7B41-B163-A8108F5A6C36}"/>
              </a:ext>
            </a:extLst>
          </p:cNvPr>
          <p:cNvSpPr txBox="1"/>
          <p:nvPr/>
        </p:nvSpPr>
        <p:spPr>
          <a:xfrm>
            <a:off x="5425440" y="3138132"/>
            <a:ext cx="5629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Attended school in New York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8C3009-24BB-8A48-9B5D-F52EE9BB5D30}"/>
              </a:ext>
            </a:extLst>
          </p:cNvPr>
          <p:cNvSpPr txBox="1"/>
          <p:nvPr/>
        </p:nvSpPr>
        <p:spPr>
          <a:xfrm>
            <a:off x="5425440" y="3570565"/>
            <a:ext cx="5629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Currently working as a NYC special education teacher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91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8AC5BA31-CED5-4562-8010-24A4B43F8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CFAAA9C-9551-4E31-A00D-1386EDF8A3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69416" y="1847088"/>
            <a:ext cx="286482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AAB56CD-C623-7A47-AF16-EDD4E0F99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9417" y="804520"/>
            <a:ext cx="2864819" cy="1049235"/>
          </a:xfrm>
        </p:spPr>
        <p:txBody>
          <a:bodyPr>
            <a:normAutofit/>
          </a:bodyPr>
          <a:lstStyle/>
          <a:p>
            <a:r>
              <a:rPr lang="en-US" sz="2700" dirty="0"/>
              <a:t>How my book came about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88CA188-CC7C-4759-9147-E3CD81590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66DFFC1-A83F-4617-AAB6-965F7AFC4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FA665D5-B7C3-4C6F-A630-43B22D8DF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F527C57-F63F-4DEF-8E14-AE967CB38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A picture containing person&#10;&#10;Description automatically generated">
            <a:extLst>
              <a:ext uri="{FF2B5EF4-FFF2-40B4-BE49-F238E27FC236}">
                <a16:creationId xmlns:a16="http://schemas.microsoft.com/office/drawing/2014/main" id="{E9170682-743C-E740-B74A-3A969743EE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61" r="14729" b="1"/>
          <a:stretch/>
        </p:blipFill>
        <p:spPr>
          <a:xfrm rot="21600000">
            <a:off x="1260003" y="1124557"/>
            <a:ext cx="1980590" cy="3857960"/>
          </a:xfrm>
          <a:prstGeom prst="rect">
            <a:avLst/>
          </a:prstGeom>
        </p:spPr>
      </p:pic>
      <p:pic>
        <p:nvPicPr>
          <p:cNvPr id="8" name="Picture 7" descr="A group of dolls on a table&#10;&#10;Description automatically generated with low confidence">
            <a:extLst>
              <a:ext uri="{FF2B5EF4-FFF2-40B4-BE49-F238E27FC236}">
                <a16:creationId xmlns:a16="http://schemas.microsoft.com/office/drawing/2014/main" id="{8E581FF6-A560-9F4B-80C9-FBF8699687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5" r="19035" b="1"/>
          <a:stretch/>
        </p:blipFill>
        <p:spPr>
          <a:xfrm>
            <a:off x="3404319" y="1122808"/>
            <a:ext cx="1980590" cy="3857960"/>
          </a:xfrm>
          <a:prstGeom prst="rect">
            <a:avLst/>
          </a:prstGeom>
        </p:spPr>
      </p:pic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720321B-4BD2-7F4B-9D26-90884FA876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089" r="1" b="1"/>
          <a:stretch/>
        </p:blipFill>
        <p:spPr>
          <a:xfrm rot="21600000">
            <a:off x="5554825" y="1122808"/>
            <a:ext cx="1980590" cy="385796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FD0BBAE-44E7-449F-9657-3537B4ACD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63D65519-B747-480B-9B35-4BF80B648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C08F31A-4540-5740-B1B8-418C552C6415}"/>
              </a:ext>
            </a:extLst>
          </p:cNvPr>
          <p:cNvSpPr txBox="1"/>
          <p:nvPr/>
        </p:nvSpPr>
        <p:spPr>
          <a:xfrm>
            <a:off x="8522208" y="2194560"/>
            <a:ext cx="265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Personal experiences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40897D-57B3-F14D-80C1-91ADC9C4981C}"/>
              </a:ext>
            </a:extLst>
          </p:cNvPr>
          <p:cNvSpPr txBox="1"/>
          <p:nvPr/>
        </p:nvSpPr>
        <p:spPr>
          <a:xfrm>
            <a:off x="8512318" y="2691392"/>
            <a:ext cx="2674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took five years to write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D261A3-9513-D84D-A73A-0186444DE54D}"/>
              </a:ext>
            </a:extLst>
          </p:cNvPr>
          <p:cNvSpPr txBox="1"/>
          <p:nvPr/>
        </p:nvSpPr>
        <p:spPr>
          <a:xfrm>
            <a:off x="8529115" y="3119976"/>
            <a:ext cx="265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Nine months to publish</a:t>
            </a:r>
          </a:p>
        </p:txBody>
      </p:sp>
    </p:spTree>
    <p:extLst>
      <p:ext uri="{BB962C8B-B14F-4D97-AF65-F5344CB8AC3E}">
        <p14:creationId xmlns:p14="http://schemas.microsoft.com/office/powerpoint/2010/main" val="45136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724B9E8-02C8-4B2E-8770-A00A67760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B8AE548-0BFA-4792-9962-3375923C7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639EF4-FA83-4D85-90FE-B831AF2838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87E76A-8F50-413D-9BFC-C5A1525BD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A1C6278-B7D5-4E8E-B4DC-834832980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007F3D3-099E-430E-8754-C084D0FA5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FE966-A7E6-7544-99A1-F4BCFB2F4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729" y="4459039"/>
            <a:ext cx="8643011" cy="5515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2500" dirty="0"/>
              <a:t>Book: I am not being lazy, I just don’t understand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5779FFDF-136D-5E4E-9F4D-9BCCA6318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203" y="802559"/>
            <a:ext cx="2289251" cy="349504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FF4A078-46E4-AE4B-8600-6B97D8FD5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0082" y="678781"/>
            <a:ext cx="2297988" cy="3618817"/>
          </a:xfrm>
          <a:prstGeom prst="rect">
            <a:avLst/>
          </a:prstGeom>
        </p:spPr>
      </p:pic>
      <p:pic>
        <p:nvPicPr>
          <p:cNvPr id="6" name="Content Placeholder 5" descr="A picture containing text&#10;&#10;Description automatically generated">
            <a:extLst>
              <a:ext uri="{FF2B5EF4-FFF2-40B4-BE49-F238E27FC236}">
                <a16:creationId xmlns:a16="http://schemas.microsoft.com/office/drawing/2014/main" id="{F81E123B-E27C-4642-9A9E-0746F9BD35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2163325" y="668655"/>
            <a:ext cx="2332939" cy="349504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9EA5DA-6DFD-447D-B8F9-CB95CA114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87612EF9-94E7-42BA-B4A9-4B38643FB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597F0B-0A17-4BF2-A904-9D99811F3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8263E23-8CB4-624C-A6FB-74EC3791CC4F}"/>
              </a:ext>
            </a:extLst>
          </p:cNvPr>
          <p:cNvSpPr txBox="1"/>
          <p:nvPr/>
        </p:nvSpPr>
        <p:spPr>
          <a:xfrm>
            <a:off x="2011827" y="219456"/>
            <a:ext cx="2289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English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D772AB-5D80-4940-9F14-6FAA36A084C7}"/>
              </a:ext>
            </a:extLst>
          </p:cNvPr>
          <p:cNvSpPr txBox="1"/>
          <p:nvPr/>
        </p:nvSpPr>
        <p:spPr>
          <a:xfrm>
            <a:off x="4812511" y="207264"/>
            <a:ext cx="243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Haitian Creole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8CB48A-E125-5F41-844A-6E1D3EEAEC60}"/>
              </a:ext>
            </a:extLst>
          </p:cNvPr>
          <p:cNvSpPr txBox="1"/>
          <p:nvPr/>
        </p:nvSpPr>
        <p:spPr>
          <a:xfrm>
            <a:off x="7695738" y="301095"/>
            <a:ext cx="2432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Spanish (Coming soon)</a:t>
            </a:r>
          </a:p>
        </p:txBody>
      </p:sp>
      <p:pic>
        <p:nvPicPr>
          <p:cNvPr id="26" name="Picture 25" descr="A picture containing text&#10;&#10;Description automatically generated">
            <a:extLst>
              <a:ext uri="{FF2B5EF4-FFF2-40B4-BE49-F238E27FC236}">
                <a16:creationId xmlns:a16="http://schemas.microsoft.com/office/drawing/2014/main" id="{F90B5F69-3A28-6545-9F85-EA46C7410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572" y="668655"/>
            <a:ext cx="2289251" cy="349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0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CAB40-8EF9-694E-A3EF-DDDF3E345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1" y="1240076"/>
            <a:ext cx="3455576" cy="458452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Why representation matter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8EB26-87A2-964A-994E-26F643D8B86D}"/>
              </a:ext>
            </a:extLst>
          </p:cNvPr>
          <p:cNvSpPr txBox="1"/>
          <p:nvPr/>
        </p:nvSpPr>
        <p:spPr>
          <a:xfrm>
            <a:off x="5121895" y="576574"/>
            <a:ext cx="555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Helps children to know that they matter and are seen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4E8BC4-01F1-8546-9906-DA969E807057}"/>
              </a:ext>
            </a:extLst>
          </p:cNvPr>
          <p:cNvSpPr txBox="1"/>
          <p:nvPr/>
        </p:nvSpPr>
        <p:spPr>
          <a:xfrm>
            <a:off x="5121895" y="1912849"/>
            <a:ext cx="555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Social awareness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3FDB03-448C-4D4E-B13D-1B218EA3FC88}"/>
              </a:ext>
            </a:extLst>
          </p:cNvPr>
          <p:cNvSpPr txBox="1"/>
          <p:nvPr/>
        </p:nvSpPr>
        <p:spPr>
          <a:xfrm>
            <a:off x="5121895" y="1270451"/>
            <a:ext cx="5108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 is a way for children to make sense of themselves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55E9D9-446E-594F-82E1-F24578A81716}"/>
              </a:ext>
            </a:extLst>
          </p:cNvPr>
          <p:cNvSpPr txBox="1"/>
          <p:nvPr/>
        </p:nvSpPr>
        <p:spPr>
          <a:xfrm>
            <a:off x="5121895" y="2536112"/>
            <a:ext cx="555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Positive view of their race, culture, etc.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0F43F3-96BE-8648-9402-DDF2B5FA95A2}"/>
              </a:ext>
            </a:extLst>
          </p:cNvPr>
          <p:cNvSpPr txBox="1"/>
          <p:nvPr/>
        </p:nvSpPr>
        <p:spPr>
          <a:xfrm>
            <a:off x="5121895" y="3163007"/>
            <a:ext cx="555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Understand that they are capable </a:t>
            </a:r>
          </a:p>
        </p:txBody>
      </p:sp>
    </p:spTree>
    <p:extLst>
      <p:ext uri="{BB962C8B-B14F-4D97-AF65-F5344CB8AC3E}">
        <p14:creationId xmlns:p14="http://schemas.microsoft.com/office/powerpoint/2010/main" val="415678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5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AE894-93B4-ED4C-A190-E4D83A3E9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kids can learn from the book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8330B2-24C9-F948-AECF-0D287B53B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966" y="1853754"/>
            <a:ext cx="8580066" cy="4083750"/>
          </a:xfrm>
        </p:spPr>
        <p:txBody>
          <a:bodyPr anchor="t">
            <a:normAutofit/>
          </a:bodyPr>
          <a:lstStyle/>
          <a:p>
            <a:pPr lvl="1"/>
            <a:r>
              <a:rPr lang="en-US" dirty="0"/>
              <a:t>Empathy</a:t>
            </a:r>
          </a:p>
          <a:p>
            <a:pPr lvl="1"/>
            <a:r>
              <a:rPr lang="en-US" dirty="0"/>
              <a:t>Social awareness / social skills</a:t>
            </a:r>
          </a:p>
          <a:p>
            <a:pPr lvl="1"/>
            <a:r>
              <a:rPr lang="en-US" dirty="0"/>
              <a:t>Emotional awareness</a:t>
            </a:r>
          </a:p>
          <a:p>
            <a:pPr lvl="1"/>
            <a:r>
              <a:rPr lang="en-US" dirty="0"/>
              <a:t>Learning responsible decision making</a:t>
            </a:r>
          </a:p>
          <a:p>
            <a:pPr lvl="1"/>
            <a:r>
              <a:rPr lang="en-US" dirty="0"/>
              <a:t>Helping children to learn who they are and what they believe in</a:t>
            </a:r>
          </a:p>
          <a:p>
            <a:pPr lvl="1"/>
            <a:r>
              <a:rPr lang="en-US" dirty="0"/>
              <a:t>Self-management </a:t>
            </a:r>
          </a:p>
          <a:p>
            <a:pPr lvl="1"/>
            <a:r>
              <a:rPr lang="en-US" dirty="0"/>
              <a:t>Positive relationship skills</a:t>
            </a:r>
          </a:p>
          <a:p>
            <a:pPr lvl="1"/>
            <a:r>
              <a:rPr lang="en-US" dirty="0"/>
              <a:t>Create opportunity to bridge cultural gaps in schools and neighborhoods</a:t>
            </a:r>
          </a:p>
          <a:p>
            <a:pPr lvl="1"/>
            <a:r>
              <a:rPr lang="en-US" dirty="0"/>
              <a:t>How to be good citizens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48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7F26536-FA79-4810-A339-3AE8E8F29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0408E9-707B-4A1E-8F76-1446FD208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490F01-CF42-C242-A712-57B23235F9C0}"/>
              </a:ext>
            </a:extLst>
          </p:cNvPr>
          <p:cNvSpPr txBox="1"/>
          <p:nvPr/>
        </p:nvSpPr>
        <p:spPr>
          <a:xfrm>
            <a:off x="7221866" y="967167"/>
            <a:ext cx="3514639" cy="2374516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atin typeface="+mj-lt"/>
                <a:ea typeface="+mj-ea"/>
                <a:cs typeface="+mj-cs"/>
              </a:rPr>
              <a:t>Q &amp; A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FA5C59A-4003-4B5D-B4F7-6B8C547CE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632237" y="482171"/>
            <a:chExt cx="6104331" cy="5149101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0AB89F5-8779-4F54-AC63-603C1C8F8A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610433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DFE2A06-E028-40D5-AC78-41D3F63090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5471355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DB9C54D8-8AD1-4363-9068-BC78DE740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8719" y="977099"/>
            <a:ext cx="5144205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Graphic 5" descr="Questions">
            <a:extLst>
              <a:ext uri="{FF2B5EF4-FFF2-40B4-BE49-F238E27FC236}">
                <a16:creationId xmlns:a16="http://schemas.microsoft.com/office/drawing/2014/main" id="{1CC5BF47-FD9F-2259-C8C8-14D8D77D0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50711" y="1116345"/>
            <a:ext cx="3866172" cy="386617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43EB4EB-EBD0-4E3F-9C10-09F3A3C77E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30" y="3526496"/>
            <a:ext cx="35115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FB5A863F-5222-4F82-82F2-CD95CF2BE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AD096BA-66B4-43D3-A27A-589B04C93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77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216D9FD-860F-4F5C-8D9B-CE7002071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D27A4-3E35-BC41-9D88-C6479CDC7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51" y="977028"/>
            <a:ext cx="3333410" cy="5237503"/>
          </a:xfrm>
        </p:spPr>
        <p:txBody>
          <a:bodyPr anchor="ctr">
            <a:normAutofit/>
          </a:bodyPr>
          <a:lstStyle/>
          <a:p>
            <a:r>
              <a:rPr lang="en-US" dirty="0"/>
              <a:t>Where you can find my books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074069-7026-466C-B495-20FB9578C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993" y="0"/>
            <a:ext cx="7538007" cy="6858000"/>
          </a:xfrm>
          <a:prstGeom prst="rect">
            <a:avLst/>
          </a:prstGeom>
          <a:solidFill>
            <a:schemeClr val="tx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1685D80-4D5A-471F-9215-651424F47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787" y="0"/>
            <a:ext cx="1645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65547-5CF5-8648-8919-817B6D5E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954" y="977029"/>
            <a:ext cx="5428789" cy="523750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Amazon</a:t>
            </a:r>
          </a:p>
          <a:p>
            <a:r>
              <a:rPr lang="en-US" dirty="0" err="1">
                <a:solidFill>
                  <a:schemeClr val="bg1"/>
                </a:solidFill>
              </a:rPr>
              <a:t>IngramSpark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Walmart (online)</a:t>
            </a:r>
          </a:p>
          <a:p>
            <a:r>
              <a:rPr lang="en-US" dirty="0">
                <a:solidFill>
                  <a:schemeClr val="bg1"/>
                </a:solidFill>
              </a:rPr>
              <a:t>Target (online)</a:t>
            </a:r>
          </a:p>
          <a:p>
            <a:r>
              <a:rPr lang="en-US" dirty="0">
                <a:solidFill>
                  <a:schemeClr val="bg1"/>
                </a:solidFill>
              </a:rPr>
              <a:t>Barnes &amp; Noble (online)</a:t>
            </a:r>
          </a:p>
          <a:p>
            <a:r>
              <a:rPr lang="en-US" dirty="0" err="1">
                <a:solidFill>
                  <a:schemeClr val="bg1"/>
                </a:solidFill>
              </a:rPr>
              <a:t>AbeBooks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216D9FD-860F-4F5C-8D9B-CE7002071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839E7-3182-BE4C-9627-5DD6D021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51" y="977028"/>
            <a:ext cx="3333410" cy="5237503"/>
          </a:xfrm>
        </p:spPr>
        <p:txBody>
          <a:bodyPr anchor="ctr">
            <a:normAutofit/>
          </a:bodyPr>
          <a:lstStyle/>
          <a:p>
            <a:r>
              <a:rPr lang="en-US"/>
              <a:t>My information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074069-7026-466C-B495-20FB9578C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993" y="0"/>
            <a:ext cx="7538007" cy="6858000"/>
          </a:xfrm>
          <a:prstGeom prst="rect">
            <a:avLst/>
          </a:prstGeom>
          <a:solidFill>
            <a:schemeClr val="tx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685D80-4D5A-471F-9215-651424F47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787" y="0"/>
            <a:ext cx="1645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12F57-D586-BB46-984F-30F0F2E57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954" y="977029"/>
            <a:ext cx="5428789" cy="523750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Email address: </a:t>
            </a:r>
            <a:r>
              <a:rPr lang="en-US">
                <a:solidFill>
                  <a:schemeClr val="bg1"/>
                </a:solidFill>
                <a:hlinkClick r:id="rId2"/>
              </a:rPr>
              <a:t>gina.paul.author@gmail.com</a:t>
            </a: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Social media platform: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Instagram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Facebook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LinkedIn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Twitter</a:t>
            </a:r>
          </a:p>
          <a:p>
            <a:pPr lvl="1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2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DDB80B2FD2034BBCF8A2C86D4B2DBA" ma:contentTypeVersion="25" ma:contentTypeDescription="Create a new document." ma:contentTypeScope="" ma:versionID="51ef45a29d4e9b1a2023c024027ac2fd">
  <xsd:schema xmlns:xsd="http://www.w3.org/2001/XMLSchema" xmlns:xs="http://www.w3.org/2001/XMLSchema" xmlns:p="http://schemas.microsoft.com/office/2006/metadata/properties" xmlns:ns2="6d7928bf-a193-4a81-b101-c18a1b5af782" xmlns:ns3="e937a3b4-ced8-470d-8e43-93041006c3f9" targetNamespace="http://schemas.microsoft.com/office/2006/metadata/properties" ma:root="true" ma:fieldsID="ced161fbad5ef43bb171d675d00c8f57" ns2:_="" ns3:_="">
    <xsd:import namespace="6d7928bf-a193-4a81-b101-c18a1b5af782"/>
    <xsd:import namespace="e937a3b4-ced8-470d-8e43-93041006c3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928bf-a193-4a81-b101-c18a1b5af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bfddfc6a-7a00-4d61-babe-e7a88612b4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22" nillable="true" ma:displayName="Location" ma:hidden="true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7a3b4-ced8-470d-8e43-93041006c3f9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fa87e2f7-58d9-430b-a36c-9283b0ef4bda}" ma:internalName="TaxCatchAll" ma:readOnly="false" ma:showField="CatchAllData" ma:web="e937a3b4-ced8-470d-8e43-93041006c3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6d7928bf-a193-4a81-b101-c18a1b5af782" xsi:nil="true"/>
    <SharedWithUsers xmlns="e937a3b4-ced8-470d-8e43-93041006c3f9">
      <UserInfo>
        <DisplayName/>
        <AccountId xsi:nil="true"/>
        <AccountType/>
      </UserInfo>
    </SharedWithUsers>
    <lcf76f155ced4ddcb4097134ff3c332f xmlns="6d7928bf-a193-4a81-b101-c18a1b5af782">
      <Terms xmlns="http://schemas.microsoft.com/office/infopath/2007/PartnerControls"/>
    </lcf76f155ced4ddcb4097134ff3c332f>
    <TaxCatchAll xmlns="e937a3b4-ced8-470d-8e43-93041006c3f9" xsi:nil="true"/>
  </documentManagement>
</p:properties>
</file>

<file path=customXml/itemProps1.xml><?xml version="1.0" encoding="utf-8"?>
<ds:datastoreItem xmlns:ds="http://schemas.openxmlformats.org/officeDocument/2006/customXml" ds:itemID="{AE80BC8D-0DFB-44F5-8642-89B7DF7138CF}"/>
</file>

<file path=customXml/itemProps2.xml><?xml version="1.0" encoding="utf-8"?>
<ds:datastoreItem xmlns:ds="http://schemas.openxmlformats.org/officeDocument/2006/customXml" ds:itemID="{28CDA45B-74B7-40B0-B123-9E7F05E26C96}"/>
</file>

<file path=customXml/itemProps3.xml><?xml version="1.0" encoding="utf-8"?>
<ds:datastoreItem xmlns:ds="http://schemas.openxmlformats.org/officeDocument/2006/customXml" ds:itemID="{5AAF2FF0-90D6-4752-8A7F-2DD26B2757EC}"/>
</file>

<file path=docProps/app.xml><?xml version="1.0" encoding="utf-8"?>
<Properties xmlns="http://schemas.openxmlformats.org/officeDocument/2006/extended-properties" xmlns:vt="http://schemas.openxmlformats.org/officeDocument/2006/docPropsVTypes">
  <Template>{C0899422-0CC0-4E46-86CD-384BCBDE6893}tf10001119</Template>
  <TotalTime>7719</TotalTime>
  <Words>222</Words>
  <Application>Microsoft Macintosh PowerPoint</Application>
  <PresentationFormat>Widescreen</PresentationFormat>
  <Paragraphs>50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MT</vt:lpstr>
      <vt:lpstr>Gallery</vt:lpstr>
      <vt:lpstr>The Importance Of Representation in children’s literature</vt:lpstr>
      <vt:lpstr>About me</vt:lpstr>
      <vt:lpstr>How my book came about</vt:lpstr>
      <vt:lpstr>Book: I am not being lazy, I just don’t understand</vt:lpstr>
      <vt:lpstr>Why representation matter</vt:lpstr>
      <vt:lpstr>What kids can learn from the book</vt:lpstr>
      <vt:lpstr>PowerPoint Presentation</vt:lpstr>
      <vt:lpstr>Where you can find my books</vt:lpstr>
      <vt:lpstr>My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Gina</dc:creator>
  <cp:lastModifiedBy>boliverelijah@gmail.com</cp:lastModifiedBy>
  <cp:revision>16</cp:revision>
  <cp:lastPrinted>2022-04-07T20:36:23Z</cp:lastPrinted>
  <dcterms:created xsi:type="dcterms:W3CDTF">2022-04-02T13:55:16Z</dcterms:created>
  <dcterms:modified xsi:type="dcterms:W3CDTF">2022-04-21T18:34:24Z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0x010100EDDDB80B2FD2034BBCF8A2C86D4B2DBA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MediaServiceImageTags">
    <vt:lpwstr/>
  </property>
</Properties>
</file>